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59" r:id="rId4"/>
    <p:sldId id="257" r:id="rId5"/>
    <p:sldId id="277" r:id="rId6"/>
    <p:sldId id="275" r:id="rId7"/>
    <p:sldId id="276" r:id="rId8"/>
    <p:sldId id="260" r:id="rId9"/>
  </p:sldIdLst>
  <p:sldSz cx="18288000" cy="10287000"/>
  <p:notesSz cx="6858000" cy="9144000"/>
  <p:embeddedFontLst>
    <p:embeddedFont>
      <p:font typeface="Montserrat" charset="-52"/>
      <p:regular r:id="rId10"/>
      <p:bold r:id="rId11"/>
    </p:embeddedFon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D4D4D"/>
    <a:srgbClr val="333333"/>
    <a:srgbClr val="D6D6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14400" y="-2154149"/>
            <a:ext cx="22460076" cy="170288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7800" y="4456438"/>
            <a:ext cx="15697200" cy="2435064"/>
            <a:chOff x="0" y="506095"/>
            <a:chExt cx="16901289" cy="3167267"/>
          </a:xfrm>
        </p:grpSpPr>
        <p:sp>
          <p:nvSpPr>
            <p:cNvPr id="4" name="TextBox 4"/>
            <p:cNvSpPr txBox="1"/>
            <p:nvPr/>
          </p:nvSpPr>
          <p:spPr>
            <a:xfrm>
              <a:off x="0" y="506095"/>
              <a:ext cx="16901289" cy="2161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5400" dirty="0">
                  <a:solidFill>
                    <a:srgbClr val="FFFFFF"/>
                  </a:solidFill>
                  <a:latin typeface="Codec Pro ExtraBold"/>
                </a:rPr>
                <a:t>Направление  подготовки 21.03.03 </a:t>
              </a:r>
              <a:br>
                <a:rPr lang="ru-RU" sz="5400" dirty="0">
                  <a:solidFill>
                    <a:srgbClr val="FFFFFF"/>
                  </a:solidFill>
                  <a:latin typeface="Codec Pro ExtraBold"/>
                </a:rPr>
              </a:br>
              <a:r>
                <a:rPr lang="ru-RU" sz="5400" dirty="0">
                  <a:solidFill>
                    <a:srgbClr val="FFFFFF"/>
                  </a:solidFill>
                  <a:latin typeface="Codec Pro ExtraBold"/>
                </a:rPr>
                <a:t>«Геодезия и дистанционное зондирование»</a:t>
              </a:r>
              <a:endParaRPr lang="en-US" sz="5400" dirty="0">
                <a:solidFill>
                  <a:srgbClr val="FFFFFF"/>
                </a:solidFill>
                <a:latin typeface="Codec Pro Extra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982383"/>
              <a:ext cx="16901289" cy="690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endParaRPr lang="en-US" sz="32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2737685" y="6563080"/>
            <a:ext cx="12039296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9E44F43B-68CF-4A40-BBA8-B6B04A6C7E64}"/>
              </a:ext>
            </a:extLst>
          </p:cNvPr>
          <p:cNvSpPr txBox="1"/>
          <p:nvPr/>
        </p:nvSpPr>
        <p:spPr>
          <a:xfrm>
            <a:off x="5973161" y="9753603"/>
            <a:ext cx="6341678" cy="36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Montserrat"/>
              </a:rPr>
              <a:t>Москва 2023</a:t>
            </a:r>
            <a:endParaRPr lang="en-US" sz="23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xmlns="" id="{0D2E07D1-0406-465F-AB93-280374DEDAC0}"/>
              </a:ext>
            </a:extLst>
          </p:cNvPr>
          <p:cNvSpPr txBox="1"/>
          <p:nvPr/>
        </p:nvSpPr>
        <p:spPr>
          <a:xfrm>
            <a:off x="3804333" y="330785"/>
            <a:ext cx="99060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FFFF"/>
                </a:solidFill>
                <a:latin typeface="Montserrat"/>
              </a:rPr>
              <a:t>МИНИСТЕРСТВО СЕЛЬСКОГО ХОЗЯЙСТВА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endParaRPr lang="ru-RU" sz="3200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ru-RU" sz="3200" dirty="0">
                <a:solidFill>
                  <a:srgbClr val="FFFFFF"/>
                </a:solidFill>
                <a:latin typeface="Montserrat"/>
              </a:rPr>
              <a:t>Государственный университет по землеустройству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endParaRPr lang="ru-RU" sz="3200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ru-RU" sz="3200" dirty="0">
                <a:solidFill>
                  <a:srgbClr val="FFFFFF"/>
                </a:solidFill>
                <a:latin typeface="Montserrat"/>
              </a:rPr>
              <a:t>Факультет </a:t>
            </a:r>
            <a:r>
              <a:rPr lang="ru-RU" sz="3200" dirty="0" smtClean="0">
                <a:solidFill>
                  <a:srgbClr val="FFFFFF"/>
                </a:solidFill>
                <a:latin typeface="Montserrat"/>
              </a:rPr>
              <a:t>«Кадастра недвижимости и инфраструктуры пространственных данных»</a:t>
            </a:r>
            <a:endParaRPr lang="en-US" sz="3200" dirty="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3079DDC-0A22-4215-99EE-0E7F4FA77B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065" y="119364"/>
            <a:ext cx="2109335" cy="2529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DF057C-8067-2937-9A3C-9A4194DCC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1535" y="227445"/>
            <a:ext cx="1847400" cy="1847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5801" y="474838"/>
            <a:ext cx="10668000" cy="2077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ru-RU" sz="5400" dirty="0">
                <a:solidFill>
                  <a:srgbClr val="333333"/>
                </a:solidFill>
                <a:latin typeface="Codec Pro ExtraBold"/>
              </a:rPr>
              <a:t>«Геодезия и дистанционное зондирование»</a:t>
            </a:r>
            <a:endParaRPr lang="en-US" sz="5400" dirty="0">
              <a:solidFill>
                <a:srgbClr val="333333"/>
              </a:solidFill>
              <a:latin typeface="Codec Pro Extra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4A3D80F8-A326-45B5-A593-FDF376942F31}"/>
              </a:ext>
            </a:extLst>
          </p:cNvPr>
          <p:cNvSpPr txBox="1"/>
          <p:nvPr/>
        </p:nvSpPr>
        <p:spPr>
          <a:xfrm>
            <a:off x="685800" y="2857500"/>
            <a:ext cx="998220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>
                <a:solidFill>
                  <a:srgbClr val="4D4D4D"/>
                </a:solidFill>
                <a:latin typeface="Montserrat"/>
              </a:rPr>
              <a:t>Выпускники востребованы в научной и производственной сферах. Специалисты работают в экспедициях, в центрах обработки данных дистанционного зондирования Земли, составляют карты, планы, цифровые модели местности, занимаются постановкой на кадастровый учет земельных участков, зданий и сооружений. </a:t>
            </a:r>
          </a:p>
          <a:p>
            <a:endParaRPr lang="ru-RU" sz="3200" dirty="0">
              <a:solidFill>
                <a:srgbClr val="4D4D4D"/>
              </a:solidFill>
              <a:latin typeface="Montserrat"/>
            </a:endParaRPr>
          </a:p>
          <a:p>
            <a:r>
              <a:rPr lang="ru-RU" sz="3200" dirty="0">
                <a:solidFill>
                  <a:srgbClr val="4D4D4D"/>
                </a:solidFill>
                <a:latin typeface="Montserrat"/>
              </a:rPr>
              <a:t>Работа выполняется с использованием высокоточных геодезических приборов и спутниковой аппаратуры, программных комплексов цифровой обработки </a:t>
            </a:r>
            <a:r>
              <a:rPr lang="ru-RU" sz="3200" dirty="0" err="1">
                <a:solidFill>
                  <a:srgbClr val="4D4D4D"/>
                </a:solidFill>
                <a:latin typeface="Montserrat"/>
              </a:rPr>
              <a:t>аэро</a:t>
            </a:r>
            <a:r>
              <a:rPr lang="ru-RU" sz="3200" dirty="0">
                <a:solidFill>
                  <a:srgbClr val="4D4D4D"/>
                </a:solidFill>
                <a:latin typeface="Montserrat"/>
              </a:rPr>
              <a:t>- и космических снимков.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6096DC4-41F5-42C1-BD8D-65A1A1303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794" r="25648"/>
          <a:stretch/>
        </p:blipFill>
        <p:spPr>
          <a:xfrm>
            <a:off x="10851430" y="-15688"/>
            <a:ext cx="7436570" cy="103026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4742B4-75D7-29D1-9C45-796D15FF9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4799" y="493273"/>
            <a:ext cx="1847400" cy="18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237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8104" y="1076611"/>
            <a:ext cx="12216927" cy="1042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ru-RU" sz="6999" dirty="0">
                <a:solidFill>
                  <a:srgbClr val="272727"/>
                </a:solidFill>
                <a:latin typeface="Codec Pro ExtraBold"/>
              </a:rPr>
              <a:t>Сферы  деятельности</a:t>
            </a:r>
            <a:endParaRPr lang="en-US" sz="6999" dirty="0">
              <a:solidFill>
                <a:srgbClr val="272727"/>
              </a:solidFill>
              <a:latin typeface="Codec Pro Extra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96058" y="2740574"/>
            <a:ext cx="1918058" cy="1918058"/>
            <a:chOff x="0" y="0"/>
            <a:chExt cx="2557411" cy="25574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557411" cy="2557411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365846" y="1003750"/>
              <a:ext cx="1825719" cy="559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ru-RU" sz="2799" dirty="0">
                  <a:solidFill>
                    <a:srgbClr val="272727"/>
                  </a:solidFill>
                  <a:latin typeface="Montserrat"/>
                </a:rPr>
                <a:t>1</a:t>
              </a:r>
              <a:endParaRPr lang="en-US" sz="2799" dirty="0">
                <a:solidFill>
                  <a:srgbClr val="272727"/>
                </a:solidFill>
                <a:latin typeface="Montserrat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83542" y="2740574"/>
            <a:ext cx="1918058" cy="1918058"/>
            <a:chOff x="0" y="0"/>
            <a:chExt cx="2557411" cy="255741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557411" cy="2557411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365846" y="1003750"/>
              <a:ext cx="1825719" cy="559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ru-RU" sz="2799" dirty="0">
                  <a:solidFill>
                    <a:srgbClr val="272727"/>
                  </a:solidFill>
                  <a:latin typeface="Montserrat"/>
                </a:rPr>
                <a:t>2</a:t>
              </a:r>
              <a:endParaRPr lang="en-US" sz="2799" dirty="0">
                <a:solidFill>
                  <a:srgbClr val="272727"/>
                </a:solidFill>
                <a:latin typeface="Montserra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00997" y="2740574"/>
            <a:ext cx="1918058" cy="1918058"/>
            <a:chOff x="0" y="0"/>
            <a:chExt cx="2557411" cy="255741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557411" cy="2557411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65846" y="1003750"/>
              <a:ext cx="1825719" cy="559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ru-RU" sz="2799" dirty="0">
                  <a:solidFill>
                    <a:srgbClr val="272727"/>
                  </a:solidFill>
                  <a:latin typeface="Montserrat"/>
                </a:rPr>
                <a:t>3</a:t>
              </a:r>
              <a:endParaRPr lang="en-US" sz="2799" dirty="0">
                <a:solidFill>
                  <a:srgbClr val="272727"/>
                </a:solidFill>
                <a:latin typeface="Montserrat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230784" y="2740574"/>
            <a:ext cx="1918058" cy="1918058"/>
            <a:chOff x="0" y="0"/>
            <a:chExt cx="2557411" cy="255741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557411" cy="2557411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365846" y="1003750"/>
              <a:ext cx="1825719" cy="559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ru-RU" sz="2799" dirty="0">
                  <a:solidFill>
                    <a:srgbClr val="272727"/>
                  </a:solidFill>
                  <a:latin typeface="Montserrat"/>
                </a:rPr>
                <a:t>4</a:t>
              </a:r>
              <a:endParaRPr lang="en-US" sz="2799" dirty="0">
                <a:solidFill>
                  <a:srgbClr val="272727"/>
                </a:solidFill>
                <a:latin typeface="Montserrat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47506" y="5622741"/>
            <a:ext cx="281515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dirty="0">
                <a:solidFill>
                  <a:srgbClr val="272727"/>
                </a:solidFill>
                <a:latin typeface="Montserrat"/>
              </a:rPr>
              <a:t>Оператор-</a:t>
            </a:r>
            <a:r>
              <a:rPr lang="ru-RU" sz="2800" dirty="0" err="1">
                <a:solidFill>
                  <a:srgbClr val="272727"/>
                </a:solidFill>
                <a:latin typeface="Montserrat"/>
              </a:rPr>
              <a:t>аэросъёмщик</a:t>
            </a:r>
            <a:endParaRPr lang="ru-RU" sz="2800" dirty="0">
              <a:solidFill>
                <a:srgbClr val="272727"/>
              </a:solidFill>
              <a:latin typeface="Montserrat"/>
            </a:endParaRPr>
          </a:p>
        </p:txBody>
      </p:sp>
      <p:sp>
        <p:nvSpPr>
          <p:cNvPr id="38" name="AutoShape 38"/>
          <p:cNvSpPr/>
          <p:nvPr/>
        </p:nvSpPr>
        <p:spPr>
          <a:xfrm rot="5400000">
            <a:off x="1664872" y="4961711"/>
            <a:ext cx="1189956" cy="0"/>
          </a:xfrm>
          <a:prstGeom prst="line">
            <a:avLst/>
          </a:prstGeom>
          <a:ln w="9525" cap="rnd">
            <a:solidFill>
              <a:srgbClr val="272727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 rot="5400000">
            <a:off x="6352356" y="4961711"/>
            <a:ext cx="1189956" cy="0"/>
          </a:xfrm>
          <a:prstGeom prst="line">
            <a:avLst/>
          </a:prstGeom>
          <a:ln w="9525" cap="rnd">
            <a:solidFill>
              <a:srgbClr val="272727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 rot="5400000">
            <a:off x="10869811" y="4961711"/>
            <a:ext cx="1189956" cy="0"/>
          </a:xfrm>
          <a:prstGeom prst="line">
            <a:avLst/>
          </a:prstGeom>
          <a:ln w="9525" cap="rnd">
            <a:solidFill>
              <a:srgbClr val="272727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rot="5400000">
            <a:off x="15642792" y="5004905"/>
            <a:ext cx="1103568" cy="0"/>
          </a:xfrm>
          <a:prstGeom prst="line">
            <a:avLst/>
          </a:prstGeom>
          <a:ln w="9525" cap="rnd">
            <a:solidFill>
              <a:srgbClr val="272727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43" name="TextBox 25">
            <a:extLst>
              <a:ext uri="{FF2B5EF4-FFF2-40B4-BE49-F238E27FC236}">
                <a16:creationId xmlns:a16="http://schemas.microsoft.com/office/drawing/2014/main" xmlns="" id="{1BA9D07E-4D30-4BBB-BFD3-CD5B1F4711FC}"/>
              </a:ext>
            </a:extLst>
          </p:cNvPr>
          <p:cNvSpPr txBox="1"/>
          <p:nvPr/>
        </p:nvSpPr>
        <p:spPr>
          <a:xfrm>
            <a:off x="4858604" y="5622289"/>
            <a:ext cx="416793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dirty="0">
                <a:solidFill>
                  <a:srgbClr val="272727"/>
                </a:solidFill>
                <a:latin typeface="Montserrat"/>
              </a:rPr>
              <a:t>Инженер-Геодезист</a:t>
            </a: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xmlns="" id="{810805E8-49BD-4E98-9145-C9371EF20F3D}"/>
              </a:ext>
            </a:extLst>
          </p:cNvPr>
          <p:cNvSpPr txBox="1"/>
          <p:nvPr/>
        </p:nvSpPr>
        <p:spPr>
          <a:xfrm>
            <a:off x="10178691" y="5626618"/>
            <a:ext cx="2562668" cy="281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"/>
              </a:lnSpc>
            </a:pPr>
            <a:r>
              <a:rPr lang="ru-RU" sz="2800" dirty="0">
                <a:solidFill>
                  <a:srgbClr val="272727"/>
                </a:solidFill>
                <a:latin typeface="Montserrat"/>
              </a:rPr>
              <a:t>Картограф</a:t>
            </a:r>
          </a:p>
        </p:txBody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xmlns="" id="{F0AA70C2-2041-4106-A9A5-A6B03F258356}"/>
              </a:ext>
            </a:extLst>
          </p:cNvPr>
          <p:cNvSpPr txBox="1"/>
          <p:nvPr/>
        </p:nvSpPr>
        <p:spPr>
          <a:xfrm>
            <a:off x="14667384" y="5556689"/>
            <a:ext cx="304485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dirty="0">
                <a:solidFill>
                  <a:srgbClr val="272727"/>
                </a:solidFill>
                <a:latin typeface="Montserrat"/>
              </a:rPr>
              <a:t>Администратор баз данных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341593F-A2C6-4952-A762-D416FF8018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000" r="35727"/>
          <a:stretch/>
        </p:blipFill>
        <p:spPr>
          <a:xfrm>
            <a:off x="589336" y="6819900"/>
            <a:ext cx="3331497" cy="2971802"/>
          </a:xfrm>
          <a:prstGeom prst="roundRect">
            <a:avLst>
              <a:gd name="adj" fmla="val 340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0" name="Picture 2" descr="https://zlojnachalnik.ru/wp-content/uploads/land-surveyor-istock-520003714.jpg">
            <a:extLst>
              <a:ext uri="{FF2B5EF4-FFF2-40B4-BE49-F238E27FC236}">
                <a16:creationId xmlns:a16="http://schemas.microsoft.com/office/drawing/2014/main" xmlns="" id="{90AE7503-A694-4834-A9F2-57D511317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99"/>
          <a:stretch/>
        </p:blipFill>
        <p:spPr bwMode="auto">
          <a:xfrm>
            <a:off x="5274728" y="6657865"/>
            <a:ext cx="3335682" cy="3200400"/>
          </a:xfrm>
          <a:prstGeom prst="roundRect">
            <a:avLst>
              <a:gd name="adj" fmla="val 310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2" name="Picture 4" descr="https://www.chilternmaritime.com/wp-content/uploads/2017/11/iStock-476084261.jpg">
            <a:extLst>
              <a:ext uri="{FF2B5EF4-FFF2-40B4-BE49-F238E27FC236}">
                <a16:creationId xmlns:a16="http://schemas.microsoft.com/office/drawing/2014/main" xmlns="" id="{B3389F6F-967E-410C-8FE2-727037B26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8"/>
          <a:stretch/>
        </p:blipFill>
        <p:spPr bwMode="auto">
          <a:xfrm>
            <a:off x="9771333" y="6699890"/>
            <a:ext cx="3569736" cy="3091812"/>
          </a:xfrm>
          <a:prstGeom prst="roundRect">
            <a:avLst>
              <a:gd name="adj" fmla="val 3394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EBAAA49-0DE2-41F5-9DE0-4B8C9541F1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6668" r="16202"/>
          <a:stretch/>
        </p:blipFill>
        <p:spPr>
          <a:xfrm>
            <a:off x="14209282" y="6699890"/>
            <a:ext cx="3749653" cy="3141956"/>
          </a:xfrm>
          <a:prstGeom prst="roundRect">
            <a:avLst>
              <a:gd name="adj" fmla="val 239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F03008C-F4EA-D635-A239-3B54EBCCFA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0862" y="152911"/>
            <a:ext cx="1847400" cy="184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044B8C20-B210-4F23-BCE9-2101E4891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14400" y="-2154149"/>
            <a:ext cx="22460076" cy="170288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46727" y="99859"/>
            <a:ext cx="10426073" cy="3227262"/>
            <a:chOff x="0" y="-142875"/>
            <a:chExt cx="11309622" cy="4303013"/>
          </a:xfrm>
        </p:grpSpPr>
        <p:sp>
          <p:nvSpPr>
            <p:cNvPr id="4" name="TextBox 4"/>
            <p:cNvSpPr txBox="1"/>
            <p:nvPr/>
          </p:nvSpPr>
          <p:spPr>
            <a:xfrm>
              <a:off x="0" y="-142875"/>
              <a:ext cx="11309622" cy="1846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ru-RU" sz="6000" dirty="0">
                  <a:solidFill>
                    <a:srgbClr val="FFFFFF"/>
                  </a:solidFill>
                  <a:latin typeface="Codec Pro ExtraBold"/>
                </a:rPr>
                <a:t>Трудоустройство</a:t>
              </a:r>
              <a:r>
                <a:rPr lang="ru-RU" sz="9000" dirty="0">
                  <a:solidFill>
                    <a:srgbClr val="FFFFFF"/>
                  </a:solidFill>
                  <a:latin typeface="Codec Pro ExtraBold"/>
                </a:rPr>
                <a:t> </a:t>
              </a:r>
              <a:endParaRPr lang="en-US" sz="9000" dirty="0">
                <a:solidFill>
                  <a:srgbClr val="FFFFFF"/>
                </a:solidFill>
                <a:latin typeface="Codec Pro Extra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49250"/>
              <a:ext cx="11309622" cy="2310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ru-RU" sz="2800" dirty="0">
                  <a:solidFill>
                    <a:srgbClr val="FFFFFF"/>
                  </a:solidFill>
                  <a:latin typeface="Montserrat"/>
                </a:rPr>
                <a:t>Выпускники востребованы в производственных и научно-исследовательских организациях</a:t>
              </a:r>
              <a:endParaRPr lang="en-US" sz="28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01842" y="3081276"/>
            <a:ext cx="8044139" cy="926783"/>
            <a:chOff x="0" y="-122343"/>
            <a:chExt cx="8645039" cy="1235710"/>
          </a:xfrm>
        </p:grpSpPr>
        <p:sp>
          <p:nvSpPr>
            <p:cNvPr id="7" name="TextBox 7"/>
            <p:cNvSpPr txBox="1"/>
            <p:nvPr/>
          </p:nvSpPr>
          <p:spPr>
            <a:xfrm>
              <a:off x="711200" y="128482"/>
              <a:ext cx="7933839" cy="656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ГБУ </a:t>
              </a:r>
              <a:r>
                <a:rPr lang="ru-RU" sz="3200" dirty="0" err="1">
                  <a:solidFill>
                    <a:srgbClr val="FFFFFF"/>
                  </a:solidFill>
                  <a:latin typeface="Montserrat"/>
                </a:rPr>
                <a:t>Мосгоргеотрест</a:t>
              </a:r>
              <a:endParaRPr lang="en-US" sz="3200" dirty="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2343"/>
              <a:ext cx="7933839" cy="1235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en-US" sz="5424">
                  <a:solidFill>
                    <a:srgbClr val="FFFFFF"/>
                  </a:solidFill>
                  <a:latin typeface="Codec Pro ExtraBold"/>
                </a:rPr>
                <a:t>1</a:t>
              </a:r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xmlns="" id="{3A7F32EB-657E-486C-84E5-BCBBE894AC7D}"/>
              </a:ext>
            </a:extLst>
          </p:cNvPr>
          <p:cNvGrpSpPr/>
          <p:nvPr/>
        </p:nvGrpSpPr>
        <p:grpSpPr>
          <a:xfrm>
            <a:off x="7010400" y="4262349"/>
            <a:ext cx="8765226" cy="864339"/>
            <a:chOff x="0" y="-122343"/>
            <a:chExt cx="8645039" cy="1152451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xmlns="" id="{D48BA740-CA02-41CE-8B51-BD60A8A3C336}"/>
                </a:ext>
              </a:extLst>
            </p:cNvPr>
            <p:cNvSpPr txBox="1"/>
            <p:nvPr/>
          </p:nvSpPr>
          <p:spPr>
            <a:xfrm>
              <a:off x="711200" y="128482"/>
              <a:ext cx="7933839" cy="656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НПО </a:t>
              </a:r>
              <a:r>
                <a:rPr lang="ru-RU" sz="3200" dirty="0" err="1">
                  <a:solidFill>
                    <a:srgbClr val="FFFFFF"/>
                  </a:solidFill>
                  <a:latin typeface="Montserrat"/>
                </a:rPr>
                <a:t>СканЭкс</a:t>
              </a:r>
              <a:endParaRPr lang="en-US" sz="3200" dirty="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xmlns="" id="{F367AA0B-6FB8-4CBD-A506-E7EB016C2F42}"/>
                </a:ext>
              </a:extLst>
            </p:cNvPr>
            <p:cNvSpPr txBox="1"/>
            <p:nvPr/>
          </p:nvSpPr>
          <p:spPr>
            <a:xfrm>
              <a:off x="0" y="-122343"/>
              <a:ext cx="7933839" cy="115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ru-RU" sz="5424" dirty="0">
                  <a:solidFill>
                    <a:srgbClr val="FFFFFF"/>
                  </a:solidFill>
                  <a:latin typeface="Codec Pro ExtraBold"/>
                </a:rPr>
                <a:t>2</a:t>
              </a:r>
              <a:endParaRPr lang="en-US" sz="5424" dirty="0">
                <a:solidFill>
                  <a:srgbClr val="FFFFFF"/>
                </a:solidFill>
                <a:latin typeface="Codec Pro ExtraBold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xmlns="" id="{54008237-E8C8-4F8F-88BB-50FC244E50CA}"/>
              </a:ext>
            </a:extLst>
          </p:cNvPr>
          <p:cNvGrpSpPr/>
          <p:nvPr/>
        </p:nvGrpSpPr>
        <p:grpSpPr>
          <a:xfrm>
            <a:off x="8886810" y="5495381"/>
            <a:ext cx="8394809" cy="864339"/>
            <a:chOff x="0" y="-122343"/>
            <a:chExt cx="8645039" cy="1152451"/>
          </a:xfrm>
        </p:grpSpPr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A98B507B-E97B-4EF3-9D87-B0717D73FB1F}"/>
                </a:ext>
              </a:extLst>
            </p:cNvPr>
            <p:cNvSpPr txBox="1"/>
            <p:nvPr/>
          </p:nvSpPr>
          <p:spPr>
            <a:xfrm>
              <a:off x="711200" y="128482"/>
              <a:ext cx="7933839" cy="656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Компания «</a:t>
              </a:r>
              <a:r>
                <a:rPr lang="ru-RU" sz="3200" dirty="0" err="1">
                  <a:solidFill>
                    <a:srgbClr val="FFFFFF"/>
                  </a:solidFill>
                  <a:latin typeface="Montserrat"/>
                </a:rPr>
                <a:t>Совзонд</a:t>
              </a:r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»</a:t>
              </a: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xmlns="" id="{38456DEA-7FD3-48C2-AFCD-6685BAFE09FB}"/>
                </a:ext>
              </a:extLst>
            </p:cNvPr>
            <p:cNvSpPr txBox="1"/>
            <p:nvPr/>
          </p:nvSpPr>
          <p:spPr>
            <a:xfrm>
              <a:off x="0" y="-122343"/>
              <a:ext cx="7933839" cy="115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ru-RU" sz="5424" dirty="0">
                  <a:solidFill>
                    <a:srgbClr val="FFFFFF"/>
                  </a:solidFill>
                  <a:latin typeface="Codec Pro ExtraBold"/>
                </a:rPr>
                <a:t>3</a:t>
              </a:r>
              <a:endParaRPr lang="en-US" sz="5424" dirty="0">
                <a:solidFill>
                  <a:srgbClr val="FFFFFF"/>
                </a:solidFill>
                <a:latin typeface="Codec Pro ExtraBold"/>
              </a:endParaRPr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xmlns="" id="{C06ABF0F-B968-4466-BC2B-6745C6498B5D}"/>
              </a:ext>
            </a:extLst>
          </p:cNvPr>
          <p:cNvGrpSpPr/>
          <p:nvPr/>
        </p:nvGrpSpPr>
        <p:grpSpPr>
          <a:xfrm>
            <a:off x="7041545" y="6708516"/>
            <a:ext cx="8394809" cy="864339"/>
            <a:chOff x="0" y="-122343"/>
            <a:chExt cx="8645039" cy="1152451"/>
          </a:xfrm>
        </p:grpSpPr>
        <p:sp>
          <p:nvSpPr>
            <p:cNvPr id="19" name="TextBox 7">
              <a:extLst>
                <a:ext uri="{FF2B5EF4-FFF2-40B4-BE49-F238E27FC236}">
                  <a16:creationId xmlns:a16="http://schemas.microsoft.com/office/drawing/2014/main" xmlns="" id="{B77FD282-1D4A-4A4A-9E00-267DD0DBEF5F}"/>
                </a:ext>
              </a:extLst>
            </p:cNvPr>
            <p:cNvSpPr txBox="1"/>
            <p:nvPr/>
          </p:nvSpPr>
          <p:spPr>
            <a:xfrm>
              <a:off x="711200" y="128482"/>
              <a:ext cx="7933839" cy="656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НИИ Точных приборов</a:t>
              </a:r>
              <a:endParaRPr lang="en-US" sz="3200" dirty="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xmlns="" id="{C5FC62CF-08C5-4123-8E37-99D3F3480710}"/>
                </a:ext>
              </a:extLst>
            </p:cNvPr>
            <p:cNvSpPr txBox="1"/>
            <p:nvPr/>
          </p:nvSpPr>
          <p:spPr>
            <a:xfrm>
              <a:off x="0" y="-122343"/>
              <a:ext cx="7933839" cy="115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ru-RU" sz="5424" dirty="0">
                  <a:solidFill>
                    <a:srgbClr val="FFFFFF"/>
                  </a:solidFill>
                  <a:latin typeface="Codec Pro ExtraBold"/>
                </a:rPr>
                <a:t>4</a:t>
              </a:r>
              <a:endParaRPr lang="en-US" sz="5424" dirty="0">
                <a:solidFill>
                  <a:srgbClr val="FFFFFF"/>
                </a:solidFill>
                <a:latin typeface="Codec Pro ExtraBold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xmlns="" id="{38514070-1C26-49B2-8111-3093D33129EC}"/>
              </a:ext>
            </a:extLst>
          </p:cNvPr>
          <p:cNvGrpSpPr/>
          <p:nvPr/>
        </p:nvGrpSpPr>
        <p:grpSpPr>
          <a:xfrm>
            <a:off x="5701842" y="7876068"/>
            <a:ext cx="8394809" cy="1173004"/>
            <a:chOff x="0" y="-122343"/>
            <a:chExt cx="8645039" cy="1564004"/>
          </a:xfrm>
        </p:grpSpPr>
        <p:sp>
          <p:nvSpPr>
            <p:cNvPr id="22" name="TextBox 7">
              <a:extLst>
                <a:ext uri="{FF2B5EF4-FFF2-40B4-BE49-F238E27FC236}">
                  <a16:creationId xmlns:a16="http://schemas.microsoft.com/office/drawing/2014/main" xmlns="" id="{BD182667-C331-482B-B242-037DFF6F84C0}"/>
                </a:ext>
              </a:extLst>
            </p:cNvPr>
            <p:cNvSpPr txBox="1"/>
            <p:nvPr/>
          </p:nvSpPr>
          <p:spPr>
            <a:xfrm>
              <a:off x="711200" y="128482"/>
              <a:ext cx="7933839" cy="1313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Научный геоинформационный центр РАН</a:t>
              </a:r>
              <a:endParaRPr lang="en-US" sz="3200" dirty="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23" name="TextBox 8">
              <a:extLst>
                <a:ext uri="{FF2B5EF4-FFF2-40B4-BE49-F238E27FC236}">
                  <a16:creationId xmlns:a16="http://schemas.microsoft.com/office/drawing/2014/main" xmlns="" id="{7720FEB5-B46A-472C-A079-7F8F4F1D19AC}"/>
                </a:ext>
              </a:extLst>
            </p:cNvPr>
            <p:cNvSpPr txBox="1"/>
            <p:nvPr/>
          </p:nvSpPr>
          <p:spPr>
            <a:xfrm>
              <a:off x="0" y="-122343"/>
              <a:ext cx="7933839" cy="115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ru-RU" sz="5424" dirty="0">
                  <a:solidFill>
                    <a:srgbClr val="FFFFFF"/>
                  </a:solidFill>
                  <a:latin typeface="Codec Pro ExtraBold"/>
                </a:rPr>
                <a:t>5</a:t>
              </a:r>
              <a:endParaRPr lang="en-US" sz="5424" dirty="0">
                <a:solidFill>
                  <a:srgbClr val="FFFFFF"/>
                </a:solidFill>
                <a:latin typeface="Codec Pro ExtraBold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18FF23-9E75-465C-8AA8-385343933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4256" b="18397"/>
          <a:stretch/>
        </p:blipFill>
        <p:spPr>
          <a:xfrm>
            <a:off x="1109884" y="2977132"/>
            <a:ext cx="4076700" cy="12829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AE8D51D-5E8C-4D3A-8DE1-A7FD8F86C2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02576" y="4245081"/>
            <a:ext cx="5410200" cy="947087"/>
          </a:xfrm>
          <a:prstGeom prst="rect">
            <a:avLst/>
          </a:prstGeom>
        </p:spPr>
      </p:pic>
      <p:pic>
        <p:nvPicPr>
          <p:cNvPr id="1026" name="Picture 2" descr="https://avatars.mds.yandex.net/get-zen-logos/246004/pub_5b1b9866e44a9449cc6a314e_5b2753f2780b3800a95b5924/xxh">
            <a:extLst>
              <a:ext uri="{FF2B5EF4-FFF2-40B4-BE49-F238E27FC236}">
                <a16:creationId xmlns:a16="http://schemas.microsoft.com/office/drawing/2014/main" xmlns="" id="{5E494AB1-B221-4C0D-9B5A-CABD5D55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394" y="4731587"/>
            <a:ext cx="2955064" cy="259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f.bmstu.ru/dist/images/partners/niitp.png">
            <a:extLst>
              <a:ext uri="{FF2B5EF4-FFF2-40B4-BE49-F238E27FC236}">
                <a16:creationId xmlns:a16="http://schemas.microsoft.com/office/drawing/2014/main" xmlns="" id="{C70BC681-D69C-44C8-8E29-B55F35FA0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7052715"/>
            <a:ext cx="4701700" cy="10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cataloxy.ru/fl/f6/21/86813.gif">
            <a:extLst>
              <a:ext uri="{FF2B5EF4-FFF2-40B4-BE49-F238E27FC236}">
                <a16:creationId xmlns:a16="http://schemas.microsoft.com/office/drawing/2014/main" xmlns="" id="{B1EE3C6F-AE54-4653-833F-592A76169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037" y="7651640"/>
            <a:ext cx="1665408" cy="14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5">
            <a:extLst>
              <a:ext uri="{FF2B5EF4-FFF2-40B4-BE49-F238E27FC236}">
                <a16:creationId xmlns:a16="http://schemas.microsoft.com/office/drawing/2014/main" xmlns="" id="{70B99076-654A-4DC2-ABA7-B820FE1A3D29}"/>
              </a:ext>
            </a:extLst>
          </p:cNvPr>
          <p:cNvSpPr txBox="1"/>
          <p:nvPr/>
        </p:nvSpPr>
        <p:spPr>
          <a:xfrm>
            <a:off x="306785" y="9331875"/>
            <a:ext cx="180594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  <a:latin typeface="Montserrat"/>
              </a:rPr>
              <a:t>В зависимости от квалификации специалиста заработная плата составляет </a:t>
            </a:r>
            <a:r>
              <a:rPr lang="ru-RU" sz="2800" b="1" u="sng" dirty="0">
                <a:solidFill>
                  <a:srgbClr val="FFFFFF"/>
                </a:solidFill>
                <a:latin typeface="Montserrat"/>
              </a:rPr>
              <a:t>от 40 тыс. рублей</a:t>
            </a:r>
            <a:r>
              <a:rPr lang="ru-RU" sz="2800" dirty="0">
                <a:solidFill>
                  <a:srgbClr val="FFFFFF"/>
                </a:solidFill>
                <a:latin typeface="Montserrat"/>
              </a:rPr>
              <a:t> в месяц</a:t>
            </a:r>
            <a:endParaRPr lang="en-US" sz="2800" dirty="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6F3ED0-016E-6E8F-A4EC-5F67E7A2E9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93873" y="93351"/>
            <a:ext cx="1847400" cy="1847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13DF5AE3-E27B-409F-BDF6-7BD38D1BA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14400" y="-2154149"/>
            <a:ext cx="22460076" cy="1702882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62000" y="407692"/>
            <a:ext cx="10668000" cy="206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dirty="0">
                <a:solidFill>
                  <a:schemeClr val="bg1"/>
                </a:solidFill>
                <a:latin typeface="Codec Pro ExtraBold"/>
              </a:rPr>
              <a:t>Планирование полетов и аэрофотосъемка</a:t>
            </a: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dec Pro ExtraBold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dec Pro ExtraBold"/>
              <a:ea typeface="+mn-ea"/>
              <a:cs typeface="+mn-cs"/>
            </a:endParaRP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xmlns="" id="{763A8745-2598-48BD-8AC6-524BB067700B}"/>
              </a:ext>
            </a:extLst>
          </p:cNvPr>
          <p:cNvSpPr txBox="1"/>
          <p:nvPr/>
        </p:nvSpPr>
        <p:spPr>
          <a:xfrm>
            <a:off x="2895600" y="8404775"/>
            <a:ext cx="46482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Построение плана полета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xmlns="" id="{6C923711-DA85-4EA5-B633-5C3517B11ADE}"/>
              </a:ext>
            </a:extLst>
          </p:cNvPr>
          <p:cNvSpPr txBox="1"/>
          <p:nvPr/>
        </p:nvSpPr>
        <p:spPr>
          <a:xfrm>
            <a:off x="12465328" y="7995304"/>
            <a:ext cx="504602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Выполнение аэрофотосъёмочных работ с БПЛА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0A8A49-917E-46A3-8799-EE77A864C4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962" y="2789315"/>
            <a:ext cx="9826903" cy="5524935"/>
          </a:xfrm>
          <a:prstGeom prst="rect">
            <a:avLst/>
          </a:prstGeom>
        </p:spPr>
      </p:pic>
      <p:pic>
        <p:nvPicPr>
          <p:cNvPr id="5122" name="Picture 2" descr="https://aeromotus.ru/wp-content/uploads/2020/12/geodeziya-ehto-5-1024x683.jpg">
            <a:extLst>
              <a:ext uri="{FF2B5EF4-FFF2-40B4-BE49-F238E27FC236}">
                <a16:creationId xmlns:a16="http://schemas.microsoft.com/office/drawing/2014/main" xmlns="" id="{36FBBF33-A070-42A6-A198-50309923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7135" y="3290078"/>
            <a:ext cx="6781800" cy="452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AA92212-C768-72C6-E286-E8D46BE679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1535" y="407692"/>
            <a:ext cx="1847400" cy="18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223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5800" y="672617"/>
            <a:ext cx="10668000" cy="206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dec Pro ExtraBold"/>
                <a:ea typeface="+mn-ea"/>
                <a:cs typeface="+mn-cs"/>
              </a:rPr>
              <a:t>Создание фасадных планов зданий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odec Pro ExtraBold"/>
              <a:ea typeface="+mn-ea"/>
              <a:cs typeface="+mn-cs"/>
            </a:endParaRPr>
          </a:p>
        </p:txBody>
      </p:sp>
      <p:pic>
        <p:nvPicPr>
          <p:cNvPr id="6" name="Объект 8">
            <a:extLst>
              <a:ext uri="{FF2B5EF4-FFF2-40B4-BE49-F238E27FC236}">
                <a16:creationId xmlns:a16="http://schemas.microsoft.com/office/drawing/2014/main" xmlns="" id="{3B199B0D-0527-4A70-9199-AFADACF0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77" y="3479196"/>
            <a:ext cx="8551224" cy="52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9">
            <a:extLst>
              <a:ext uri="{FF2B5EF4-FFF2-40B4-BE49-F238E27FC236}">
                <a16:creationId xmlns:a16="http://schemas.microsoft.com/office/drawing/2014/main" xmlns="" id="{0400BA6F-027F-4FD1-9135-C499B66D5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479196"/>
            <a:ext cx="8137566" cy="527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xmlns="" id="{13449C64-CEDC-43FA-A2BB-9384F113ED73}"/>
              </a:ext>
            </a:extLst>
          </p:cNvPr>
          <p:cNvSpPr txBox="1"/>
          <p:nvPr/>
        </p:nvSpPr>
        <p:spPr>
          <a:xfrm>
            <a:off x="287977" y="8752609"/>
            <a:ext cx="855122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dirty="0">
                <a:solidFill>
                  <a:srgbClr val="272727"/>
                </a:solidFill>
                <a:latin typeface="Montserrat"/>
              </a:rPr>
              <a:t>Ортофотоплан фасада здания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xmlns="" id="{763A8745-2598-48BD-8AC6-524BB067700B}"/>
              </a:ext>
            </a:extLst>
          </p:cNvPr>
          <p:cNvSpPr txBox="1"/>
          <p:nvPr/>
        </p:nvSpPr>
        <p:spPr>
          <a:xfrm>
            <a:off x="9677400" y="8752609"/>
            <a:ext cx="81375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dirty="0">
                <a:solidFill>
                  <a:srgbClr val="272727"/>
                </a:solidFill>
                <a:latin typeface="Montserrat"/>
              </a:rPr>
              <a:t>Трёхмерная цифровая модель фасада здания по материалам лазерной съёмки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C224220-D02E-C6F1-ACF3-58C394FF2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4800" y="609931"/>
            <a:ext cx="1847400" cy="18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63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5800" y="672617"/>
            <a:ext cx="10668000" cy="206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dec Pro ExtraBold"/>
                <a:ea typeface="+mn-ea"/>
                <a:cs typeface="+mn-cs"/>
              </a:rPr>
              <a:t>Создание планово-картографических материалов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odec Pro ExtraBold"/>
              <a:ea typeface="+mn-ea"/>
              <a:cs typeface="+mn-cs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xmlns="" id="{13449C64-CEDC-43FA-A2BB-9384F113ED73}"/>
              </a:ext>
            </a:extLst>
          </p:cNvPr>
          <p:cNvSpPr txBox="1"/>
          <p:nvPr/>
        </p:nvSpPr>
        <p:spPr>
          <a:xfrm>
            <a:off x="548049" y="7707593"/>
            <a:ext cx="504602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Цифровые модели местности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xmlns="" id="{763A8745-2598-48BD-8AC6-524BB067700B}"/>
              </a:ext>
            </a:extLst>
          </p:cNvPr>
          <p:cNvSpPr txBox="1"/>
          <p:nvPr/>
        </p:nvSpPr>
        <p:spPr>
          <a:xfrm>
            <a:off x="6705600" y="8373956"/>
            <a:ext cx="46482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Ортофотопланы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074" name="Picture 2" descr="http://www.realto.ru/uploads/journal/images/2021/04/18/1.jpg">
            <a:extLst>
              <a:ext uri="{FF2B5EF4-FFF2-40B4-BE49-F238E27FC236}">
                <a16:creationId xmlns:a16="http://schemas.microsoft.com/office/drawing/2014/main" xmlns="" id="{36571130-6373-41B8-9DAB-26A43F3E8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20135" y="3212031"/>
            <a:ext cx="5638800" cy="47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nubip.edu.ua/sites/default/files/u47/ortofoto.jpg">
            <a:extLst>
              <a:ext uri="{FF2B5EF4-FFF2-40B4-BE49-F238E27FC236}">
                <a16:creationId xmlns:a16="http://schemas.microsoft.com/office/drawing/2014/main" xmlns="" id="{3FE68A8D-D9B9-4F60-821B-56E418E5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3264" y="2944554"/>
            <a:ext cx="5081471" cy="54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xmlns="" id="{6C923711-DA85-4EA5-B633-5C3517B11ADE}"/>
              </a:ext>
            </a:extLst>
          </p:cNvPr>
          <p:cNvSpPr txBox="1"/>
          <p:nvPr/>
        </p:nvSpPr>
        <p:spPr>
          <a:xfrm>
            <a:off x="12465328" y="7995304"/>
            <a:ext cx="504602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Топографические планы и карты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0E9A195-8026-4868-A421-9475BF0214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890" y="3759668"/>
            <a:ext cx="5866674" cy="37888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7A39FDE-011E-C23E-69E7-D5DE29E54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54800" y="266700"/>
            <a:ext cx="1847400" cy="18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910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04751" y="4686300"/>
            <a:ext cx="11849100" cy="4209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Федеральное Государственное бюджетное образовательное учреждение «Государственный университет по землеустройству»</a:t>
            </a: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Факультет «Кадастра недвижимости и инфраструктуры пространственных данных» </a:t>
            </a:r>
          </a:p>
          <a:p>
            <a:pPr>
              <a:lnSpc>
                <a:spcPts val="3022"/>
              </a:lnSpc>
            </a:pPr>
            <a:endParaRPr lang="ru-RU" sz="2325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Ул. Казакова, д.15, кабинеты 119-121</a:t>
            </a:r>
          </a:p>
          <a:p>
            <a:pPr>
              <a:lnSpc>
                <a:spcPts val="3022"/>
              </a:lnSpc>
            </a:pPr>
            <a:endParaRPr lang="ru-RU" sz="2325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Контакты: </a:t>
            </a:r>
          </a:p>
          <a:p>
            <a:pPr>
              <a:lnSpc>
                <a:spcPts val="3022"/>
              </a:lnSpc>
            </a:pPr>
            <a:endParaRPr lang="ru-RU" sz="2325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Телефон: +7 499 261 48 40</a:t>
            </a: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Адрес электронной почты: dekanat.knipd@mail.ru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7958" y="-4696406"/>
            <a:ext cx="18383917" cy="788837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04751" y="2828810"/>
            <a:ext cx="7963704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ru-RU" sz="8250" dirty="0">
                <a:solidFill>
                  <a:srgbClr val="FFFFFF"/>
                </a:solidFill>
                <a:latin typeface="Codec Pro ExtraBold"/>
              </a:rPr>
              <a:t>Ждем Вас!</a:t>
            </a:r>
            <a:endParaRPr lang="en-US" sz="8250" dirty="0">
              <a:solidFill>
                <a:srgbClr val="FFFFFF"/>
              </a:solidFill>
              <a:latin typeface="Codec Pro Extra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BA1549-5340-4D7A-B904-8250479436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065" y="119364"/>
            <a:ext cx="2109335" cy="252933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29E5578-C30F-24EF-AD68-6A71E6563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1535" y="460332"/>
            <a:ext cx="1847400" cy="1847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229</Words>
  <Application>Microsoft Office PowerPoint</Application>
  <PresentationFormat>Произвольный</PresentationFormat>
  <Paragraphs>53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Codec Pro ExtraBold</vt:lpstr>
      <vt:lpstr>Montserrat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Красный и Черный Тонкие ГеометрическиеЛинии Финансовые Советы Финансовая Презентация</dc:title>
  <dc:creator>Татьяна Колесникова</dc:creator>
  <cp:lastModifiedBy>User</cp:lastModifiedBy>
  <cp:revision>23</cp:revision>
  <dcterms:created xsi:type="dcterms:W3CDTF">2006-08-16T00:00:00Z</dcterms:created>
  <dcterms:modified xsi:type="dcterms:W3CDTF">2023-03-28T05:20:43Z</dcterms:modified>
  <dc:identifier>DAE8Xa579Ak</dc:identifier>
</cp:coreProperties>
</file>