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3" r:id="rId3"/>
    <p:sldId id="257" r:id="rId4"/>
    <p:sldId id="279" r:id="rId5"/>
    <p:sldId id="280" r:id="rId6"/>
    <p:sldId id="275" r:id="rId7"/>
    <p:sldId id="281" r:id="rId8"/>
    <p:sldId id="260" r:id="rId9"/>
  </p:sldIdLst>
  <p:sldSz cx="18288000" cy="10287000"/>
  <p:notesSz cx="6858000" cy="9144000"/>
  <p:embeddedFontLst>
    <p:embeddedFont>
      <p:font typeface="Montserrat" charset="-52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333333"/>
    <a:srgbClr val="D6D6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-7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14400" y="-2154149"/>
            <a:ext cx="22460076" cy="1702882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8733" y="4856098"/>
            <a:ext cx="15697200" cy="4154984"/>
            <a:chOff x="0" y="506095"/>
            <a:chExt cx="16901289" cy="5404352"/>
          </a:xfrm>
        </p:grpSpPr>
        <p:sp>
          <p:nvSpPr>
            <p:cNvPr id="4" name="TextBox 4"/>
            <p:cNvSpPr txBox="1"/>
            <p:nvPr/>
          </p:nvSpPr>
          <p:spPr>
            <a:xfrm>
              <a:off x="0" y="506095"/>
              <a:ext cx="16901289" cy="5404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5400" dirty="0">
                  <a:solidFill>
                    <a:srgbClr val="FFFFFF"/>
                  </a:solidFill>
                  <a:latin typeface="Codec Pro ExtraBold"/>
                </a:rPr>
                <a:t>Направление подготовки</a:t>
              </a:r>
            </a:p>
            <a:p>
              <a:pPr algn="ctr"/>
              <a:r>
                <a:rPr lang="ru-RU" sz="5400" dirty="0">
                  <a:solidFill>
                    <a:srgbClr val="FFFFFF"/>
                  </a:solidFill>
                  <a:latin typeface="Codec Pro ExtraBold"/>
                </a:rPr>
                <a:t>21.03.02 Землеустройство и кадастры</a:t>
              </a:r>
            </a:p>
            <a:p>
              <a:pPr algn="ctr"/>
              <a:r>
                <a:rPr lang="ru-RU" sz="5400" dirty="0">
                  <a:solidFill>
                    <a:srgbClr val="FFFFFF"/>
                  </a:solidFill>
                  <a:latin typeface="Codec Pro ExtraBold"/>
                </a:rPr>
                <a:t>Профиль Городской кадастр  </a:t>
              </a:r>
            </a:p>
            <a:p>
              <a:pPr algn="ctr"/>
              <a:endParaRPr lang="ru-RU" sz="5400" dirty="0">
                <a:solidFill>
                  <a:srgbClr val="FFFFFF"/>
                </a:solidFill>
                <a:latin typeface="Codec Pro ExtraBold"/>
              </a:endParaRPr>
            </a:p>
            <a:p>
              <a:pPr algn="ctr"/>
              <a:endParaRPr lang="en-US" sz="5400" dirty="0">
                <a:solidFill>
                  <a:srgbClr val="FFFFFF"/>
                </a:solidFill>
                <a:latin typeface="Codec Pro Extra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982383"/>
              <a:ext cx="16901289" cy="690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endParaRPr lang="en-US" sz="3200" dirty="0">
                <a:solidFill>
                  <a:srgbClr val="FFFFFF"/>
                </a:solidFill>
                <a:latin typeface="Montserrat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2737685" y="6563080"/>
            <a:ext cx="12039296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9E44F43B-68CF-4A40-BBA8-B6B04A6C7E64}"/>
              </a:ext>
            </a:extLst>
          </p:cNvPr>
          <p:cNvSpPr txBox="1"/>
          <p:nvPr/>
        </p:nvSpPr>
        <p:spPr>
          <a:xfrm>
            <a:off x="5973161" y="9753603"/>
            <a:ext cx="6341678" cy="36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ru-RU" sz="2300" dirty="0">
                <a:solidFill>
                  <a:srgbClr val="FFFFFF"/>
                </a:solidFill>
                <a:latin typeface="Montserrat"/>
              </a:rPr>
              <a:t>Москва 2023</a:t>
            </a:r>
            <a:endParaRPr lang="en-US" sz="2300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0D2E07D1-0406-465F-AB93-280374DEDAC0}"/>
              </a:ext>
            </a:extLst>
          </p:cNvPr>
          <p:cNvSpPr txBox="1"/>
          <p:nvPr/>
        </p:nvSpPr>
        <p:spPr>
          <a:xfrm>
            <a:off x="3804333" y="330785"/>
            <a:ext cx="99060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FFFFFF"/>
                </a:solidFill>
                <a:latin typeface="Montserrat"/>
              </a:rPr>
              <a:t>МИНИСТЕРСТВО СЕЛЬСКОГО ХОЗЯЙСТВА</a:t>
            </a:r>
          </a:p>
          <a:p>
            <a:pPr algn="ctr">
              <a:lnSpc>
                <a:spcPts val="2990"/>
              </a:lnSpc>
              <a:spcBef>
                <a:spcPct val="0"/>
              </a:spcBef>
            </a:pPr>
            <a:endParaRPr lang="ru-RU" sz="3200" dirty="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ru-RU" sz="3200" dirty="0">
                <a:solidFill>
                  <a:srgbClr val="FFFFFF"/>
                </a:solidFill>
                <a:latin typeface="Montserrat"/>
              </a:rPr>
              <a:t>Государственный университет по </a:t>
            </a:r>
            <a:r>
              <a:rPr lang="ru-RU" sz="3200" dirty="0" smtClean="0">
                <a:solidFill>
                  <a:srgbClr val="FFFFFF"/>
                </a:solidFill>
                <a:latin typeface="Montserrat"/>
              </a:rPr>
              <a:t>землеустройству</a:t>
            </a:r>
          </a:p>
          <a:p>
            <a:pPr algn="ctr">
              <a:lnSpc>
                <a:spcPts val="2990"/>
              </a:lnSpc>
              <a:spcBef>
                <a:spcPct val="0"/>
              </a:spcBef>
            </a:pPr>
            <a:endParaRPr lang="ru-RU" sz="3200" dirty="0" smtClean="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ru-RU" sz="3200" dirty="0" smtClean="0">
                <a:solidFill>
                  <a:srgbClr val="FFFFFF"/>
                </a:solidFill>
                <a:latin typeface="Montserrat"/>
              </a:rPr>
              <a:t>Факультет «Кадастра недвижимости и инфраструктуры пространственных данных</a:t>
            </a:r>
            <a:r>
              <a:rPr lang="ru-RU" sz="3200" dirty="0" smtClean="0">
                <a:solidFill>
                  <a:srgbClr val="FFFFFF"/>
                </a:solidFill>
                <a:latin typeface="Montserrat"/>
              </a:rPr>
              <a:t>»</a:t>
            </a:r>
            <a:endParaRPr lang="ru-RU" sz="3200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3079DDC-0A22-4215-99EE-0E7F4FA77B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065" y="119364"/>
            <a:ext cx="2109335" cy="2529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238856-DF5D-17AE-CB9C-9B1E26BD4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1703" y="460332"/>
            <a:ext cx="1847400" cy="184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860254" y="511233"/>
            <a:ext cx="106680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dirty="0">
                <a:solidFill>
                  <a:srgbClr val="333333"/>
                </a:solidFill>
                <a:latin typeface="Codec Pro ExtraBold"/>
              </a:rPr>
              <a:t>Места прохождения практики и трудоустройства выпускников направления «Городской кадастр»</a:t>
            </a:r>
            <a:endParaRPr lang="en-US" sz="4400" dirty="0">
              <a:solidFill>
                <a:srgbClr val="333333"/>
              </a:solidFill>
              <a:latin typeface="Codec Pro Extra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4A3D80F8-A326-45B5-A593-FDF376942F31}"/>
              </a:ext>
            </a:extLst>
          </p:cNvPr>
          <p:cNvSpPr txBox="1"/>
          <p:nvPr/>
        </p:nvSpPr>
        <p:spPr>
          <a:xfrm>
            <a:off x="685800" y="2505230"/>
            <a:ext cx="9982200" cy="7693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ФГБУ «Росреестр»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Федеральная кадастровая палата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ГУП МО «НИИПИ Градостроительства»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ГУП «БТИ»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Комитет по архитектуре и градостроительству города Москвы (</a:t>
            </a:r>
            <a:r>
              <a:rPr lang="ru-RU" sz="2400" dirty="0" err="1">
                <a:solidFill>
                  <a:srgbClr val="4D4D4D"/>
                </a:solidFill>
                <a:latin typeface="Montserrat"/>
              </a:rPr>
              <a:t>МосКомАрхитектура</a:t>
            </a:r>
            <a:r>
              <a:rPr lang="ru-RU" sz="2400" dirty="0">
                <a:solidFill>
                  <a:srgbClr val="4D4D4D"/>
                </a:solidFill>
                <a:latin typeface="Montserrat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ГАУ «Институт Генплана города Москвы»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ГБУ «МОСГОРГЕОТРЕСТ»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АО «Мосводоканал»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АО «Мосгаз»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ПАО «Газпром»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Администрации районов городов и поселений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Частные организации и компании в сфере градостроительства</a:t>
            </a:r>
            <a:endParaRPr lang="ru-RU" sz="3200" dirty="0">
              <a:solidFill>
                <a:srgbClr val="4D4D4D"/>
              </a:solidFill>
              <a:latin typeface="Montserrat"/>
            </a:endParaRPr>
          </a:p>
        </p:txBody>
      </p:sp>
      <p:pic>
        <p:nvPicPr>
          <p:cNvPr id="9218" name="Picture 2" descr="http://www.snzadm.ru/files/article_data/files/South_05_vid.jpg">
            <a:extLst>
              <a:ext uri="{FF2B5EF4-FFF2-40B4-BE49-F238E27FC236}">
                <a16:creationId xmlns:a16="http://schemas.microsoft.com/office/drawing/2014/main" xmlns="" id="{173BD27C-A11B-4135-BAC2-219AB1C27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60" r="11987"/>
          <a:stretch/>
        </p:blipFill>
        <p:spPr bwMode="auto">
          <a:xfrm>
            <a:off x="11353800" y="0"/>
            <a:ext cx="69342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1686DA-3DCF-439F-22E7-6E66FCFB8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100" y="106689"/>
            <a:ext cx="1847400" cy="18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37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044B8C20-B210-4F23-BCE9-2101E4891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38200" y="-1805895"/>
            <a:ext cx="22460076" cy="1702882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45834" y="834409"/>
            <a:ext cx="15185484" cy="3231654"/>
            <a:chOff x="0" y="1604984"/>
            <a:chExt cx="11707269" cy="4308870"/>
          </a:xfrm>
        </p:grpSpPr>
        <p:sp>
          <p:nvSpPr>
            <p:cNvPr id="4" name="TextBox 4"/>
            <p:cNvSpPr txBox="1"/>
            <p:nvPr/>
          </p:nvSpPr>
          <p:spPr>
            <a:xfrm>
              <a:off x="397647" y="1604984"/>
              <a:ext cx="11309622" cy="4308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6000" dirty="0">
                  <a:solidFill>
                    <a:srgbClr val="FFFFFF"/>
                  </a:solidFill>
                  <a:latin typeface="Codec Pro ExtraBold"/>
                </a:rPr>
                <a:t>Дисциплины профиля Городской кадастр</a:t>
              </a:r>
              <a:br>
                <a:rPr lang="ru-RU" sz="6000" dirty="0">
                  <a:solidFill>
                    <a:srgbClr val="FFFFFF"/>
                  </a:solidFill>
                  <a:latin typeface="Codec Pro ExtraBold"/>
                </a:rPr>
              </a:br>
              <a:endParaRPr lang="en-US" sz="9000" dirty="0">
                <a:solidFill>
                  <a:srgbClr val="FFFFFF"/>
                </a:solidFill>
                <a:latin typeface="Codec Pro Extra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49250"/>
              <a:ext cx="11309622" cy="708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 lang="en-US" sz="2800" dirty="0">
                <a:solidFill>
                  <a:srgbClr val="FFFFFF"/>
                </a:solidFill>
                <a:latin typeface="Montserrat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08826" y="3174889"/>
            <a:ext cx="8044139" cy="1173004"/>
            <a:chOff x="0" y="-122343"/>
            <a:chExt cx="8645039" cy="1564004"/>
          </a:xfrm>
        </p:grpSpPr>
        <p:sp>
          <p:nvSpPr>
            <p:cNvPr id="7" name="TextBox 7"/>
            <p:cNvSpPr txBox="1"/>
            <p:nvPr/>
          </p:nvSpPr>
          <p:spPr>
            <a:xfrm>
              <a:off x="711200" y="128482"/>
              <a:ext cx="7933839" cy="1313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Инженерное обустройство территории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2343"/>
              <a:ext cx="7933839" cy="1235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en-US" sz="5424">
                  <a:solidFill>
                    <a:srgbClr val="FFFFFF"/>
                  </a:solidFill>
                  <a:latin typeface="Codec Pro ExtraBold"/>
                </a:rPr>
                <a:t>1</a:t>
              </a:r>
            </a:p>
          </p:txBody>
        </p:sp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xmlns="" id="{3A7F32EB-657E-486C-84E5-BCBBE894AC7D}"/>
              </a:ext>
            </a:extLst>
          </p:cNvPr>
          <p:cNvGrpSpPr/>
          <p:nvPr/>
        </p:nvGrpSpPr>
        <p:grpSpPr>
          <a:xfrm>
            <a:off x="1079165" y="5143500"/>
            <a:ext cx="8765226" cy="1173004"/>
            <a:chOff x="0" y="-122343"/>
            <a:chExt cx="8645039" cy="1564004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xmlns="" id="{D48BA740-CA02-41CE-8B51-BD60A8A3C336}"/>
                </a:ext>
              </a:extLst>
            </p:cNvPr>
            <p:cNvSpPr txBox="1"/>
            <p:nvPr/>
          </p:nvSpPr>
          <p:spPr>
            <a:xfrm>
              <a:off x="711200" y="128482"/>
              <a:ext cx="7933839" cy="1313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Инвентаризация зданий и сооружений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xmlns="" id="{F367AA0B-6FB8-4CBD-A506-E7EB016C2F42}"/>
                </a:ext>
              </a:extLst>
            </p:cNvPr>
            <p:cNvSpPr txBox="1"/>
            <p:nvPr/>
          </p:nvSpPr>
          <p:spPr>
            <a:xfrm>
              <a:off x="0" y="-122343"/>
              <a:ext cx="7933839" cy="115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ru-RU" sz="5424" dirty="0">
                  <a:solidFill>
                    <a:srgbClr val="FFFFFF"/>
                  </a:solidFill>
                  <a:latin typeface="Codec Pro ExtraBold"/>
                </a:rPr>
                <a:t>2</a:t>
              </a:r>
              <a:endParaRPr lang="en-US" sz="5424" dirty="0">
                <a:solidFill>
                  <a:srgbClr val="FFFFFF"/>
                </a:solidFill>
                <a:latin typeface="Codec Pro ExtraBold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xmlns="" id="{54008237-E8C8-4F8F-88BB-50FC244E50CA}"/>
              </a:ext>
            </a:extLst>
          </p:cNvPr>
          <p:cNvGrpSpPr/>
          <p:nvPr/>
        </p:nvGrpSpPr>
        <p:grpSpPr>
          <a:xfrm>
            <a:off x="1061031" y="7181998"/>
            <a:ext cx="7879627" cy="1173004"/>
            <a:chOff x="0" y="-122343"/>
            <a:chExt cx="8645039" cy="1564004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A98B507B-E97B-4EF3-9D87-B0717D73FB1F}"/>
                </a:ext>
              </a:extLst>
            </p:cNvPr>
            <p:cNvSpPr txBox="1"/>
            <p:nvPr/>
          </p:nvSpPr>
          <p:spPr>
            <a:xfrm>
              <a:off x="711200" y="128482"/>
              <a:ext cx="7933839" cy="1313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Кадастр застроенных территорий</a:t>
              </a: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38456DEA-7FD3-48C2-AFCD-6685BAFE09FB}"/>
                </a:ext>
              </a:extLst>
            </p:cNvPr>
            <p:cNvSpPr txBox="1"/>
            <p:nvPr/>
          </p:nvSpPr>
          <p:spPr>
            <a:xfrm>
              <a:off x="0" y="-122343"/>
              <a:ext cx="7933839" cy="115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ru-RU" sz="5424" dirty="0">
                  <a:solidFill>
                    <a:srgbClr val="FFFFFF"/>
                  </a:solidFill>
                  <a:latin typeface="Codec Pro ExtraBold"/>
                </a:rPr>
                <a:t>3</a:t>
              </a:r>
              <a:endParaRPr lang="en-US" sz="5424" dirty="0">
                <a:solidFill>
                  <a:srgbClr val="FFFFFF"/>
                </a:solidFill>
                <a:latin typeface="Codec Pro ExtraBold"/>
              </a:endParaRPr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xmlns="" id="{C06ABF0F-B968-4466-BC2B-6745C6498B5D}"/>
              </a:ext>
            </a:extLst>
          </p:cNvPr>
          <p:cNvGrpSpPr/>
          <p:nvPr/>
        </p:nvGrpSpPr>
        <p:grpSpPr>
          <a:xfrm>
            <a:off x="9388389" y="3577989"/>
            <a:ext cx="8394809" cy="864339"/>
            <a:chOff x="0" y="-122343"/>
            <a:chExt cx="8645039" cy="1152451"/>
          </a:xfrm>
        </p:grpSpPr>
        <p:sp>
          <p:nvSpPr>
            <p:cNvPr id="19" name="TextBox 7">
              <a:extLst>
                <a:ext uri="{FF2B5EF4-FFF2-40B4-BE49-F238E27FC236}">
                  <a16:creationId xmlns:a16="http://schemas.microsoft.com/office/drawing/2014/main" xmlns="" id="{B77FD282-1D4A-4A4A-9E00-267DD0DBEF5F}"/>
                </a:ext>
              </a:extLst>
            </p:cNvPr>
            <p:cNvSpPr txBox="1"/>
            <p:nvPr/>
          </p:nvSpPr>
          <p:spPr>
            <a:xfrm>
              <a:off x="711200" y="128482"/>
              <a:ext cx="7933839" cy="656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Оценка городской недвижимости</a:t>
              </a: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xmlns="" id="{C5FC62CF-08C5-4123-8E37-99D3F3480710}"/>
                </a:ext>
              </a:extLst>
            </p:cNvPr>
            <p:cNvSpPr txBox="1"/>
            <p:nvPr/>
          </p:nvSpPr>
          <p:spPr>
            <a:xfrm>
              <a:off x="0" y="-122343"/>
              <a:ext cx="7933839" cy="115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ru-RU" sz="5424" dirty="0">
                  <a:solidFill>
                    <a:srgbClr val="FFFFFF"/>
                  </a:solidFill>
                  <a:latin typeface="Codec Pro ExtraBold"/>
                </a:rPr>
                <a:t>4</a:t>
              </a:r>
              <a:endParaRPr lang="en-US" sz="5424" dirty="0">
                <a:solidFill>
                  <a:srgbClr val="FFFFFF"/>
                </a:solidFill>
                <a:latin typeface="Codec Pro ExtraBold"/>
              </a:endParaRPr>
            </a:p>
          </p:txBody>
        </p:sp>
      </p:grpSp>
      <p:grpSp>
        <p:nvGrpSpPr>
          <p:cNvPr id="38" name="Group 6">
            <a:extLst>
              <a:ext uri="{FF2B5EF4-FFF2-40B4-BE49-F238E27FC236}">
                <a16:creationId xmlns:a16="http://schemas.microsoft.com/office/drawing/2014/main" xmlns="" id="{9A05CF42-0911-49A0-8EEA-0FBFF18C8739}"/>
              </a:ext>
            </a:extLst>
          </p:cNvPr>
          <p:cNvGrpSpPr/>
          <p:nvPr/>
        </p:nvGrpSpPr>
        <p:grpSpPr>
          <a:xfrm>
            <a:off x="9388389" y="6504623"/>
            <a:ext cx="8394809" cy="1173004"/>
            <a:chOff x="0" y="-122343"/>
            <a:chExt cx="8645039" cy="1564004"/>
          </a:xfrm>
        </p:grpSpPr>
        <p:sp>
          <p:nvSpPr>
            <p:cNvPr id="39" name="TextBox 7">
              <a:extLst>
                <a:ext uri="{FF2B5EF4-FFF2-40B4-BE49-F238E27FC236}">
                  <a16:creationId xmlns:a16="http://schemas.microsoft.com/office/drawing/2014/main" xmlns="" id="{4F89E721-E21A-46CD-8916-93946569E183}"/>
                </a:ext>
              </a:extLst>
            </p:cNvPr>
            <p:cNvSpPr txBox="1"/>
            <p:nvPr/>
          </p:nvSpPr>
          <p:spPr>
            <a:xfrm>
              <a:off x="711200" y="128482"/>
              <a:ext cx="7933839" cy="1313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Градостроительство и благоустройство</a:t>
              </a:r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xmlns="" id="{FEAC6D87-2AF8-430A-BB14-8C5542FE9492}"/>
                </a:ext>
              </a:extLst>
            </p:cNvPr>
            <p:cNvSpPr txBox="1"/>
            <p:nvPr/>
          </p:nvSpPr>
          <p:spPr>
            <a:xfrm>
              <a:off x="0" y="-122343"/>
              <a:ext cx="7933839" cy="115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ru-RU" sz="5424" dirty="0">
                  <a:solidFill>
                    <a:srgbClr val="FFFFFF"/>
                  </a:solidFill>
                  <a:latin typeface="Codec Pro ExtraBold"/>
                </a:rPr>
                <a:t>5</a:t>
              </a:r>
              <a:endParaRPr lang="en-US" sz="5424" dirty="0">
                <a:solidFill>
                  <a:srgbClr val="FFFFFF"/>
                </a:solidFill>
                <a:latin typeface="Codec Pro ExtraBold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F7FF14-A981-97CF-E213-231F6F418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1703" y="460332"/>
            <a:ext cx="1847400" cy="184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7107" y="571500"/>
            <a:ext cx="10668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dirty="0">
                <a:solidFill>
                  <a:srgbClr val="333333"/>
                </a:solidFill>
                <a:latin typeface="Codec Pro ExtraBold"/>
              </a:rPr>
              <a:t>Инженерное обустройство территорий</a:t>
            </a:r>
            <a:endParaRPr lang="en-US" sz="4400" dirty="0">
              <a:solidFill>
                <a:srgbClr val="333333"/>
              </a:solidFill>
              <a:latin typeface="Codec Pro Extra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4A3D80F8-A326-45B5-A593-FDF376942F31}"/>
              </a:ext>
            </a:extLst>
          </p:cNvPr>
          <p:cNvSpPr txBox="1"/>
          <p:nvPr/>
        </p:nvSpPr>
        <p:spPr>
          <a:xfrm>
            <a:off x="637107" y="2972709"/>
            <a:ext cx="7821094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solidFill>
                  <a:srgbClr val="4D4D4D"/>
                </a:solidFill>
                <a:latin typeface="Montserrat"/>
              </a:rPr>
              <a:t>Инженерная подготовка территорий – это предупреждение отрицательного воздействия опасных геологических, экологических и других процессов на территорию, здания и сооружения</a:t>
            </a:r>
          </a:p>
          <a:p>
            <a:r>
              <a:rPr lang="ru-RU" sz="2400" dirty="0">
                <a:solidFill>
                  <a:srgbClr val="4D4D4D"/>
                </a:solidFill>
                <a:latin typeface="Montserrat"/>
              </a:rPr>
              <a:t>Инженерное оборудование территории – это строительство систем водоснабжения, канализации, энергоснабжения, газоснабжения, а также телекоммуникационных систем</a:t>
            </a:r>
          </a:p>
          <a:p>
            <a:r>
              <a:rPr lang="ru-RU" sz="2400" dirty="0">
                <a:solidFill>
                  <a:srgbClr val="4D4D4D"/>
                </a:solidFill>
                <a:latin typeface="Montserrat"/>
              </a:rPr>
              <a:t>Благоустройство территории – это озеленение городских территорий, строительство внутриквартальных площадок, освещение городских территорий.</a:t>
            </a:r>
          </a:p>
          <a:p>
            <a:endParaRPr lang="ru-RU" sz="3200" dirty="0">
              <a:solidFill>
                <a:srgbClr val="4D4D4D"/>
              </a:solidFill>
              <a:latin typeface="Montserra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C71E3B-4210-4BAF-93BB-8BD8C710D2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0" y="2227617"/>
            <a:ext cx="9525000" cy="7153275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B4737E4B-210B-450A-B1BA-AAC0D2B0C8F8}"/>
              </a:ext>
            </a:extLst>
          </p:cNvPr>
          <p:cNvSpPr txBox="1"/>
          <p:nvPr/>
        </p:nvSpPr>
        <p:spPr>
          <a:xfrm>
            <a:off x="10744200" y="9425226"/>
            <a:ext cx="782109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solidFill>
                  <a:srgbClr val="4D4D4D"/>
                </a:solidFill>
                <a:latin typeface="Montserrat"/>
              </a:rPr>
              <a:t>Проект вертикальной планировки</a:t>
            </a:r>
          </a:p>
          <a:p>
            <a:endParaRPr lang="ru-RU" sz="3200" dirty="0">
              <a:solidFill>
                <a:srgbClr val="4D4D4D"/>
              </a:solidFill>
              <a:latin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C4B3101-AB18-2593-4641-76E389E94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30600" y="229267"/>
            <a:ext cx="1847400" cy="18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4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76219" y="1333500"/>
            <a:ext cx="989178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Codec Pro ExtraBold"/>
              </a:rPr>
              <a:t>Инвентаризация зданий и сооружений</a:t>
            </a:r>
            <a:endParaRPr lang="en-US" sz="4400" dirty="0">
              <a:solidFill>
                <a:schemeClr val="bg1"/>
              </a:solidFill>
              <a:latin typeface="Codec Pro Extra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4A3D80F8-A326-45B5-A593-FDF376942F31}"/>
              </a:ext>
            </a:extLst>
          </p:cNvPr>
          <p:cNvSpPr txBox="1"/>
          <p:nvPr/>
        </p:nvSpPr>
        <p:spPr>
          <a:xfrm>
            <a:off x="776219" y="3924300"/>
            <a:ext cx="8763000" cy="486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Montserrat"/>
              </a:rPr>
              <a:t>- это система сбора, обработки, хранения и выдачи информации о наличии, составе, местоположении и техническом состоянии объектов недвижимости на основе результатов обследований их в натуре.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endParaRPr lang="ru-RU" sz="3200" dirty="0">
              <a:solidFill>
                <a:schemeClr val="bg1"/>
              </a:solidFill>
              <a:latin typeface="Montserrat"/>
            </a:endParaRPr>
          </a:p>
          <a:p>
            <a:endParaRPr lang="ru-RU" sz="3200" dirty="0">
              <a:solidFill>
                <a:srgbClr val="4D4D4D"/>
              </a:solidFill>
              <a:latin typeface="Montserra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D3D542-9B67-4EA7-BE5A-309833C3F3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0" y="2225647"/>
            <a:ext cx="7634842" cy="72934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EA24852-3A5D-A4D6-E21C-F62B63D78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54400" y="257843"/>
            <a:ext cx="1847400" cy="18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26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85800" y="672617"/>
            <a:ext cx="13868400" cy="2065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399"/>
              </a:lnSpc>
            </a:pPr>
            <a:r>
              <a:rPr lang="ru-RU" sz="5400" dirty="0">
                <a:solidFill>
                  <a:srgbClr val="333333"/>
                </a:solidFill>
                <a:latin typeface="Codec Pro ExtraBold"/>
              </a:rPr>
              <a:t>Градостроительство</a:t>
            </a:r>
            <a:br>
              <a:rPr lang="ru-RU" sz="5400" dirty="0">
                <a:solidFill>
                  <a:srgbClr val="333333"/>
                </a:solidFill>
                <a:latin typeface="Codec Pro ExtraBold"/>
              </a:rPr>
            </a:b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dec Pro ExtraBold"/>
              <a:ea typeface="+mn-ea"/>
              <a:cs typeface="+mn-cs"/>
            </a:endParaRP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xmlns="" id="{763A8745-2598-48BD-8AC6-524BB067700B}"/>
              </a:ext>
            </a:extLst>
          </p:cNvPr>
          <p:cNvSpPr txBox="1"/>
          <p:nvPr/>
        </p:nvSpPr>
        <p:spPr>
          <a:xfrm>
            <a:off x="685800" y="3181569"/>
            <a:ext cx="7548416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>
                <a:solidFill>
                  <a:srgbClr val="272727"/>
                </a:solidFill>
                <a:latin typeface="Montserrat"/>
              </a:rPr>
              <a:t>Градостроительство, планировка и застройка территорий решают комплексную градостроительную организацию систем расселения, среды населенного пункта и его отдельных элементов (жилых образований, производственных комплексов, общественных центров, инженерную и транспортную инфраструктуры, жилых, общественных и производственных зданий и сооружений).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>
              <a:solidFill>
                <a:srgbClr val="272727"/>
              </a:solidFill>
              <a:latin typeface="Montserra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31753A2-E202-4A0F-A4F2-CD27B31FEE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2400299"/>
            <a:ext cx="9144793" cy="68585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B5CD2FB-B0B8-A990-4F9E-03FA44503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30600" y="190500"/>
            <a:ext cx="1847400" cy="18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63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679401-8F3A-496A-87F7-A610E9E87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0" y="0"/>
            <a:ext cx="6096000" cy="1028700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76219" y="1333500"/>
            <a:ext cx="989178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Codec Pro ExtraBold"/>
              </a:rPr>
              <a:t>Благоустройство </a:t>
            </a:r>
            <a:endParaRPr lang="en-US" sz="4400" dirty="0">
              <a:solidFill>
                <a:schemeClr val="bg1"/>
              </a:solidFill>
              <a:latin typeface="Codec Pro Extra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4A3D80F8-A326-45B5-A593-FDF376942F31}"/>
              </a:ext>
            </a:extLst>
          </p:cNvPr>
          <p:cNvSpPr txBox="1"/>
          <p:nvPr/>
        </p:nvSpPr>
        <p:spPr>
          <a:xfrm>
            <a:off x="813230" y="3238500"/>
            <a:ext cx="8763000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Montserrat"/>
              </a:rPr>
              <a:t>одна из актуальных проблем современного градостроительства. Благоустройство городов включает мероприятия по искусственному освещению городских территорий и оснащению их необходимым оборудованием, оздоровлению городской среды при помощи озеленения, а также средствами санитарной очистки</a:t>
            </a:r>
            <a:endParaRPr lang="ru-RU" sz="3200" dirty="0">
              <a:solidFill>
                <a:schemeClr val="bg1"/>
              </a:solidFill>
              <a:latin typeface="Montserrat"/>
            </a:endParaRPr>
          </a:p>
          <a:p>
            <a:endParaRPr lang="ru-RU" sz="3200" dirty="0">
              <a:solidFill>
                <a:srgbClr val="4D4D4D"/>
              </a:solidFill>
              <a:latin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9200AEA-0DC4-DE40-7025-2E10682B5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5542" y="409800"/>
            <a:ext cx="1847400" cy="18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88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04751" y="4686300"/>
            <a:ext cx="11849100" cy="4209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22"/>
              </a:lnSpc>
            </a:pPr>
            <a:r>
              <a:rPr lang="ru-RU" sz="2325" dirty="0">
                <a:solidFill>
                  <a:srgbClr val="FFFFFF"/>
                </a:solidFill>
                <a:latin typeface="Montserrat"/>
              </a:rPr>
              <a:t>Федеральное Государственное бюджетное образовательное учреждение «Государственный университет по землеустройству»</a:t>
            </a:r>
          </a:p>
          <a:p>
            <a:pPr>
              <a:lnSpc>
                <a:spcPts val="3022"/>
              </a:lnSpc>
            </a:pPr>
            <a:r>
              <a:rPr lang="ru-RU" sz="2325" dirty="0">
                <a:solidFill>
                  <a:srgbClr val="FFFFFF"/>
                </a:solidFill>
                <a:latin typeface="Montserrat"/>
              </a:rPr>
              <a:t>Факультет «Кадастра недвижимости и инфраструктуры пространственных данных» </a:t>
            </a:r>
          </a:p>
          <a:p>
            <a:pPr>
              <a:lnSpc>
                <a:spcPts val="3022"/>
              </a:lnSpc>
            </a:pPr>
            <a:endParaRPr lang="ru-RU" sz="2325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022"/>
              </a:lnSpc>
            </a:pPr>
            <a:r>
              <a:rPr lang="ru-RU" sz="2325" dirty="0">
                <a:solidFill>
                  <a:srgbClr val="FFFFFF"/>
                </a:solidFill>
                <a:latin typeface="Montserrat"/>
              </a:rPr>
              <a:t>Ул. Казакова, д.15, кабинеты 119-121</a:t>
            </a:r>
          </a:p>
          <a:p>
            <a:pPr>
              <a:lnSpc>
                <a:spcPts val="3022"/>
              </a:lnSpc>
            </a:pPr>
            <a:endParaRPr lang="ru-RU" sz="2325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022"/>
              </a:lnSpc>
            </a:pPr>
            <a:r>
              <a:rPr lang="ru-RU" sz="2325" dirty="0">
                <a:solidFill>
                  <a:srgbClr val="FFFFFF"/>
                </a:solidFill>
                <a:latin typeface="Montserrat"/>
              </a:rPr>
              <a:t>Контакты: </a:t>
            </a:r>
          </a:p>
          <a:p>
            <a:pPr>
              <a:lnSpc>
                <a:spcPts val="3022"/>
              </a:lnSpc>
            </a:pPr>
            <a:endParaRPr lang="ru-RU" sz="2325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022"/>
              </a:lnSpc>
            </a:pPr>
            <a:r>
              <a:rPr lang="ru-RU" sz="2325" dirty="0">
                <a:solidFill>
                  <a:srgbClr val="FFFFFF"/>
                </a:solidFill>
                <a:latin typeface="Montserrat"/>
              </a:rPr>
              <a:t>Телефон: +7 499 261 48 40</a:t>
            </a:r>
          </a:p>
          <a:p>
            <a:pPr>
              <a:lnSpc>
                <a:spcPts val="3022"/>
              </a:lnSpc>
            </a:pPr>
            <a:r>
              <a:rPr lang="ru-RU" sz="2325" dirty="0">
                <a:solidFill>
                  <a:srgbClr val="FFFFFF"/>
                </a:solidFill>
                <a:latin typeface="Montserrat"/>
              </a:rPr>
              <a:t>Адрес электронной почты: dekanat.knipd@mail.ru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7958" y="-4696406"/>
            <a:ext cx="18383917" cy="78883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04751" y="2828810"/>
            <a:ext cx="7963704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ru-RU" sz="8250" dirty="0">
                <a:solidFill>
                  <a:srgbClr val="FFFFFF"/>
                </a:solidFill>
                <a:latin typeface="Codec Pro ExtraBold"/>
              </a:rPr>
              <a:t>Ждем Вас!</a:t>
            </a:r>
            <a:endParaRPr lang="en-US" sz="8250" dirty="0">
              <a:solidFill>
                <a:srgbClr val="FFFFFF"/>
              </a:solidFill>
              <a:latin typeface="Codec Pro Extra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BA1549-5340-4D7A-B904-8250479436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065" y="119364"/>
            <a:ext cx="2109335" cy="25293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531F03-AE74-986B-CCD1-1E2480010C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11535" y="460332"/>
            <a:ext cx="1847400" cy="184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348</Words>
  <Application>Microsoft Office PowerPoint</Application>
  <PresentationFormat>Произвольный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Codec Pro ExtraBold</vt:lpstr>
      <vt:lpstr>Montserrat</vt:lpstr>
      <vt:lpstr>Courier New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Красный и Черный Тонкие ГеометрическиеЛинии Финансовые Советы Финансовая Презентация</dc:title>
  <dc:creator>Татьяна Колесникова</dc:creator>
  <cp:lastModifiedBy>User</cp:lastModifiedBy>
  <cp:revision>33</cp:revision>
  <dcterms:created xsi:type="dcterms:W3CDTF">2006-08-16T00:00:00Z</dcterms:created>
  <dcterms:modified xsi:type="dcterms:W3CDTF">2023-03-28T05:21:16Z</dcterms:modified>
  <dc:identifier>DAE8Xa579Ak</dc:identifier>
</cp:coreProperties>
</file>