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4" r:id="rId3"/>
    <p:sldId id="273" r:id="rId4"/>
    <p:sldId id="257" r:id="rId5"/>
    <p:sldId id="275" r:id="rId6"/>
    <p:sldId id="260" r:id="rId7"/>
  </p:sldIdLst>
  <p:sldSz cx="18288000" cy="10287000"/>
  <p:notesSz cx="6858000" cy="9144000"/>
  <p:embeddedFontLst>
    <p:embeddedFont>
      <p:font typeface="Montserrat" charset="-52"/>
      <p:regular r:id="rId8"/>
      <p:bold r:id="rId9"/>
    </p:embeddedFon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D4D4D"/>
    <a:srgbClr val="333333"/>
    <a:srgbClr val="D6D6D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-6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990600" y="-2247900"/>
            <a:ext cx="22460076" cy="1702882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08733" y="4856098"/>
            <a:ext cx="15697200" cy="4154984"/>
            <a:chOff x="0" y="506095"/>
            <a:chExt cx="16901289" cy="5404352"/>
          </a:xfrm>
        </p:grpSpPr>
        <p:sp>
          <p:nvSpPr>
            <p:cNvPr id="4" name="TextBox 4"/>
            <p:cNvSpPr txBox="1"/>
            <p:nvPr/>
          </p:nvSpPr>
          <p:spPr>
            <a:xfrm>
              <a:off x="0" y="506095"/>
              <a:ext cx="16901289" cy="54043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ru-RU" sz="5400" dirty="0">
                  <a:solidFill>
                    <a:srgbClr val="FFFFFF"/>
                  </a:solidFill>
                  <a:latin typeface="Codec Pro ExtraBold"/>
                </a:rPr>
                <a:t>Направление подготовки</a:t>
              </a:r>
            </a:p>
            <a:p>
              <a:pPr algn="ctr"/>
              <a:r>
                <a:rPr lang="ru-RU" sz="5400" dirty="0">
                  <a:solidFill>
                    <a:srgbClr val="FFFFFF"/>
                  </a:solidFill>
                  <a:latin typeface="Codec Pro ExtraBold"/>
                </a:rPr>
                <a:t>21.03.02 Землеустройство и кадастры</a:t>
              </a:r>
            </a:p>
            <a:p>
              <a:pPr algn="ctr"/>
              <a:r>
                <a:rPr lang="ru-RU" sz="5400" dirty="0">
                  <a:solidFill>
                    <a:srgbClr val="FFFFFF"/>
                  </a:solidFill>
                  <a:latin typeface="Codec Pro ExtraBold"/>
                </a:rPr>
                <a:t>Профиль Кадастр недвижимости  </a:t>
              </a:r>
            </a:p>
            <a:p>
              <a:pPr algn="ctr"/>
              <a:endParaRPr lang="ru-RU" sz="5400" dirty="0">
                <a:solidFill>
                  <a:srgbClr val="FFFFFF"/>
                </a:solidFill>
                <a:latin typeface="Codec Pro ExtraBold"/>
              </a:endParaRPr>
            </a:p>
            <a:p>
              <a:pPr algn="ctr"/>
              <a:endParaRPr lang="en-US" sz="5400" dirty="0">
                <a:solidFill>
                  <a:srgbClr val="FFFFFF"/>
                </a:solidFill>
                <a:latin typeface="Codec Pro Extra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982383"/>
              <a:ext cx="16901289" cy="690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</a:pPr>
              <a:endParaRPr lang="en-US" sz="3200" dirty="0">
                <a:solidFill>
                  <a:srgbClr val="FFFFFF"/>
                </a:solidFill>
                <a:latin typeface="Montserrat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2737685" y="6563080"/>
            <a:ext cx="12039296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xmlns="" id="{9E44F43B-68CF-4A40-BBA8-B6B04A6C7E64}"/>
              </a:ext>
            </a:extLst>
          </p:cNvPr>
          <p:cNvSpPr txBox="1"/>
          <p:nvPr/>
        </p:nvSpPr>
        <p:spPr>
          <a:xfrm>
            <a:off x="5973161" y="9753603"/>
            <a:ext cx="6341678" cy="364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0"/>
              </a:lnSpc>
              <a:spcBef>
                <a:spcPct val="0"/>
              </a:spcBef>
            </a:pPr>
            <a:r>
              <a:rPr lang="ru-RU" sz="2300" dirty="0">
                <a:solidFill>
                  <a:srgbClr val="FFFFFF"/>
                </a:solidFill>
                <a:latin typeface="Montserrat"/>
              </a:rPr>
              <a:t>Москва 2023</a:t>
            </a:r>
            <a:endParaRPr lang="en-US" sz="2300" dirty="0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xmlns="" id="{0D2E07D1-0406-465F-AB93-280374DEDAC0}"/>
              </a:ext>
            </a:extLst>
          </p:cNvPr>
          <p:cNvSpPr txBox="1"/>
          <p:nvPr/>
        </p:nvSpPr>
        <p:spPr>
          <a:xfrm>
            <a:off x="3804333" y="330785"/>
            <a:ext cx="9906000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90"/>
              </a:lnSpc>
              <a:spcBef>
                <a:spcPct val="0"/>
              </a:spcBef>
            </a:pPr>
            <a:r>
              <a:rPr lang="ru-RU" sz="3200" b="1" dirty="0">
                <a:solidFill>
                  <a:srgbClr val="FFFFFF"/>
                </a:solidFill>
                <a:latin typeface="Montserrat"/>
              </a:rPr>
              <a:t>МИНИСТЕРСТВО СЕЛЬСКОГО ХОЗЯЙСТВА</a:t>
            </a:r>
          </a:p>
          <a:p>
            <a:pPr algn="ctr">
              <a:lnSpc>
                <a:spcPts val="2990"/>
              </a:lnSpc>
              <a:spcBef>
                <a:spcPct val="0"/>
              </a:spcBef>
            </a:pPr>
            <a:endParaRPr lang="ru-RU" sz="3200" dirty="0">
              <a:solidFill>
                <a:srgbClr val="FFFFFF"/>
              </a:solidFill>
              <a:latin typeface="Montserrat"/>
            </a:endParaRPr>
          </a:p>
          <a:p>
            <a:pPr algn="ctr">
              <a:lnSpc>
                <a:spcPts val="2990"/>
              </a:lnSpc>
              <a:spcBef>
                <a:spcPct val="0"/>
              </a:spcBef>
            </a:pPr>
            <a:r>
              <a:rPr lang="ru-RU" sz="3200" dirty="0">
                <a:solidFill>
                  <a:srgbClr val="FFFFFF"/>
                </a:solidFill>
                <a:latin typeface="Montserrat"/>
              </a:rPr>
              <a:t>Государственный университет по </a:t>
            </a:r>
            <a:r>
              <a:rPr lang="ru-RU" sz="3200" dirty="0" smtClean="0">
                <a:solidFill>
                  <a:srgbClr val="FFFFFF"/>
                </a:solidFill>
                <a:latin typeface="Montserrat"/>
              </a:rPr>
              <a:t>землеустройству</a:t>
            </a:r>
          </a:p>
          <a:p>
            <a:pPr algn="ctr">
              <a:lnSpc>
                <a:spcPts val="2990"/>
              </a:lnSpc>
              <a:spcBef>
                <a:spcPct val="0"/>
              </a:spcBef>
            </a:pPr>
            <a:endParaRPr lang="ru-RU" sz="3200" dirty="0" smtClean="0">
              <a:solidFill>
                <a:srgbClr val="FFFFFF"/>
              </a:solidFill>
              <a:latin typeface="Montserrat"/>
            </a:endParaRPr>
          </a:p>
          <a:p>
            <a:pPr algn="ctr">
              <a:lnSpc>
                <a:spcPts val="2990"/>
              </a:lnSpc>
              <a:spcBef>
                <a:spcPct val="0"/>
              </a:spcBef>
            </a:pPr>
            <a:r>
              <a:rPr lang="ru-RU" sz="3200" dirty="0" smtClean="0">
                <a:solidFill>
                  <a:srgbClr val="FFFFFF"/>
                </a:solidFill>
                <a:latin typeface="Montserrat"/>
              </a:rPr>
              <a:t>Факультет «Кадастра недвижимости и инфраструктуры пространственных данных</a:t>
            </a:r>
            <a:r>
              <a:rPr lang="ru-RU" sz="3200" dirty="0" smtClean="0">
                <a:solidFill>
                  <a:srgbClr val="FFFFFF"/>
                </a:solidFill>
                <a:latin typeface="Montserrat"/>
              </a:rPr>
              <a:t>»</a:t>
            </a:r>
            <a:endParaRPr lang="ru-RU" sz="3200" dirty="0">
              <a:solidFill>
                <a:srgbClr val="FFFFFF"/>
              </a:solidFill>
              <a:latin typeface="Montserrat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3079DDC-0A22-4215-99EE-0E7F4FA77BF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9065" y="119364"/>
            <a:ext cx="2109335" cy="25293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4238856-DF5D-17AE-CB9C-9B1E26BD4C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01703" y="460332"/>
            <a:ext cx="1847400" cy="1847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F4B2F02-AB09-4768-B91E-8BEE41C744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46469"/>
          <a:stretch/>
        </p:blipFill>
        <p:spPr>
          <a:xfrm>
            <a:off x="10013065" y="0"/>
            <a:ext cx="8274936" cy="10287000"/>
          </a:xfrm>
          <a:prstGeom prst="rect">
            <a:avLst/>
          </a:prstGeom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xmlns="" id="{044B8C20-B210-4F23-BCE9-2101E48915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5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838200" y="-1805895"/>
            <a:ext cx="22460076" cy="1702882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45834" y="774094"/>
            <a:ext cx="14669697" cy="2308324"/>
            <a:chOff x="0" y="1524564"/>
            <a:chExt cx="11309622" cy="3077764"/>
          </a:xfrm>
        </p:grpSpPr>
        <p:sp>
          <p:nvSpPr>
            <p:cNvPr id="4" name="TextBox 4"/>
            <p:cNvSpPr txBox="1"/>
            <p:nvPr/>
          </p:nvSpPr>
          <p:spPr>
            <a:xfrm>
              <a:off x="0" y="1524564"/>
              <a:ext cx="11309622" cy="3077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6000" dirty="0">
                  <a:solidFill>
                    <a:srgbClr val="FFFFFF"/>
                  </a:solidFill>
                  <a:latin typeface="Codec Pro ExtraBold"/>
                </a:rPr>
                <a:t>Кадастр недвижимости</a:t>
              </a:r>
              <a:br>
                <a:rPr lang="ru-RU" sz="6000" dirty="0">
                  <a:solidFill>
                    <a:srgbClr val="FFFFFF"/>
                  </a:solidFill>
                  <a:latin typeface="Codec Pro ExtraBold"/>
                </a:rPr>
              </a:br>
              <a:endParaRPr lang="en-US" sz="9000" dirty="0">
                <a:solidFill>
                  <a:srgbClr val="FFFFFF"/>
                </a:solidFill>
                <a:latin typeface="Codec Pro Extra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849250"/>
              <a:ext cx="11309622" cy="7082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50"/>
                </a:lnSpc>
              </a:pPr>
              <a:endParaRPr lang="en-US" sz="2800" dirty="0">
                <a:solidFill>
                  <a:srgbClr val="FFFFFF"/>
                </a:solidFill>
                <a:latin typeface="Montserrat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15283" y="2307732"/>
            <a:ext cx="8638191" cy="73250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2800" dirty="0">
                <a:solidFill>
                  <a:srgbClr val="FFFFFF"/>
                </a:solidFill>
                <a:latin typeface="Montserrat"/>
              </a:rPr>
              <a:t>Образовательная программа готовит бакалавров в области ведения кадастра недвижимости и единого государственного реестра недвижимости, организации рационального использования земельных ресурсов, разработки эффективной стратегии и формирования активной политики в области земельно-имущественных отношений, способных выполнять на базе информационных технологий обработку различной пространственной информации для единого информационного пространства управления объектами недвижимости при планировании и организации охраны земель, кадастрового учета, кадастровой оценки и регистрации объектов недвижимости.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4F7FF14-A981-97CF-E213-231F6F4184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01703" y="460332"/>
            <a:ext cx="1847400" cy="184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6405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6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304800" y="511233"/>
            <a:ext cx="11223454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400" dirty="0">
                <a:solidFill>
                  <a:srgbClr val="333333"/>
                </a:solidFill>
                <a:latin typeface="Codec Pro ExtraBold"/>
              </a:rPr>
              <a:t>Места прохождения практики и трудоустройства выпускников направления «Кадастр недвижимости»</a:t>
            </a:r>
            <a:endParaRPr lang="en-US" sz="4400" dirty="0">
              <a:solidFill>
                <a:srgbClr val="333333"/>
              </a:solidFill>
              <a:latin typeface="Codec Pro ExtraBold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xmlns="" id="{4A3D80F8-A326-45B5-A593-FDF376942F31}"/>
              </a:ext>
            </a:extLst>
          </p:cNvPr>
          <p:cNvSpPr txBox="1"/>
          <p:nvPr/>
        </p:nvSpPr>
        <p:spPr>
          <a:xfrm>
            <a:off x="609600" y="3376179"/>
            <a:ext cx="9982200" cy="5477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4D4D4D"/>
                </a:solidFill>
                <a:latin typeface="Montserrat"/>
              </a:rPr>
              <a:t>ФГБУ «Росреестр»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4D4D4D"/>
                </a:solidFill>
                <a:latin typeface="Montserrat"/>
              </a:rPr>
              <a:t>Федеральная кадастровая палата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4D4D4D"/>
                </a:solidFill>
                <a:latin typeface="Montserrat"/>
              </a:rPr>
              <a:t>ГУП «БТИ»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4D4D4D"/>
                </a:solidFill>
                <a:latin typeface="Montserrat"/>
              </a:rPr>
              <a:t>Департамент городского имущества города Москвы (ДГИ)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4D4D4D"/>
                </a:solidFill>
                <a:latin typeface="Montserrat"/>
              </a:rPr>
              <a:t>Федеральное государственное бюджетное учреждение «</a:t>
            </a:r>
            <a:r>
              <a:rPr lang="ru-RU" sz="2400" dirty="0" err="1">
                <a:solidFill>
                  <a:srgbClr val="4D4D4D"/>
                </a:solidFill>
                <a:latin typeface="Montserrat"/>
              </a:rPr>
              <a:t>Рослесинфорг</a:t>
            </a:r>
            <a:r>
              <a:rPr lang="ru-RU" sz="2400" dirty="0">
                <a:solidFill>
                  <a:srgbClr val="4D4D4D"/>
                </a:solidFill>
                <a:latin typeface="Montserrat"/>
              </a:rPr>
              <a:t>»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4D4D4D"/>
                </a:solidFill>
                <a:latin typeface="Montserrat"/>
              </a:rPr>
              <a:t>ГБУ «МОСГОРГЕОТРЕСТ»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4D4D4D"/>
                </a:solidFill>
                <a:latin typeface="Montserrat"/>
              </a:rPr>
              <a:t>Администрации районов городов и поселений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4D4D4D"/>
                </a:solidFill>
                <a:latin typeface="Montserrat"/>
              </a:rPr>
              <a:t>Частные организации и компании в сфере кадастровой деятельности</a:t>
            </a:r>
            <a:endParaRPr lang="ru-RU" sz="3200" dirty="0">
              <a:solidFill>
                <a:srgbClr val="4D4D4D"/>
              </a:solidFill>
              <a:latin typeface="Montserra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DD2BD9B-C99E-4498-918B-69178C6805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917" r="47055"/>
          <a:stretch/>
        </p:blipFill>
        <p:spPr>
          <a:xfrm>
            <a:off x="11353801" y="-11206"/>
            <a:ext cx="6934200" cy="10287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F1686DA-3DCF-439F-22E7-6E66FCFB8B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0100" y="106689"/>
            <a:ext cx="1847400" cy="184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2375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>
            <a:extLst>
              <a:ext uri="{FF2B5EF4-FFF2-40B4-BE49-F238E27FC236}">
                <a16:creationId xmlns:a16="http://schemas.microsoft.com/office/drawing/2014/main" xmlns="" id="{044B8C20-B210-4F23-BCE9-2101E48915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838200" y="-1805895"/>
            <a:ext cx="22460076" cy="1702882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45834" y="834409"/>
            <a:ext cx="15185484" cy="3231654"/>
            <a:chOff x="0" y="1604984"/>
            <a:chExt cx="11707269" cy="4308870"/>
          </a:xfrm>
        </p:grpSpPr>
        <p:sp>
          <p:nvSpPr>
            <p:cNvPr id="4" name="TextBox 4"/>
            <p:cNvSpPr txBox="1"/>
            <p:nvPr/>
          </p:nvSpPr>
          <p:spPr>
            <a:xfrm>
              <a:off x="397647" y="1604984"/>
              <a:ext cx="11309622" cy="43088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6000" dirty="0">
                  <a:solidFill>
                    <a:srgbClr val="FFFFFF"/>
                  </a:solidFill>
                  <a:latin typeface="Codec Pro ExtraBold"/>
                </a:rPr>
                <a:t>Дисциплины профиля Кадастр недвижимости</a:t>
              </a:r>
              <a:br>
                <a:rPr lang="ru-RU" sz="6000" dirty="0">
                  <a:solidFill>
                    <a:srgbClr val="FFFFFF"/>
                  </a:solidFill>
                  <a:latin typeface="Codec Pro ExtraBold"/>
                </a:rPr>
              </a:br>
              <a:endParaRPr lang="en-US" sz="9000" dirty="0">
                <a:solidFill>
                  <a:srgbClr val="FFFFFF"/>
                </a:solidFill>
                <a:latin typeface="Codec Pro Extra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849250"/>
              <a:ext cx="11309622" cy="7082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50"/>
                </a:lnSpc>
              </a:pPr>
              <a:endParaRPr lang="en-US" sz="2800" dirty="0">
                <a:solidFill>
                  <a:srgbClr val="FFFFFF"/>
                </a:solidFill>
                <a:latin typeface="Montserrat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08826" y="3174889"/>
            <a:ext cx="8044139" cy="926783"/>
            <a:chOff x="0" y="-122343"/>
            <a:chExt cx="8645039" cy="1235710"/>
          </a:xfrm>
        </p:grpSpPr>
        <p:sp>
          <p:nvSpPr>
            <p:cNvPr id="7" name="TextBox 7"/>
            <p:cNvSpPr txBox="1"/>
            <p:nvPr/>
          </p:nvSpPr>
          <p:spPr>
            <a:xfrm>
              <a:off x="711200" y="128482"/>
              <a:ext cx="7933839" cy="6565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3200" dirty="0">
                  <a:solidFill>
                    <a:srgbClr val="FFFFFF"/>
                  </a:solidFill>
                  <a:latin typeface="Montserrat"/>
                </a:rPr>
                <a:t>Кадастр недвижимости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22343"/>
              <a:ext cx="7933839" cy="1235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052"/>
                </a:lnSpc>
              </a:pPr>
              <a:r>
                <a:rPr lang="en-US" sz="5424">
                  <a:solidFill>
                    <a:srgbClr val="FFFFFF"/>
                  </a:solidFill>
                  <a:latin typeface="Codec Pro ExtraBold"/>
                </a:rPr>
                <a:t>1</a:t>
              </a:r>
            </a:p>
          </p:txBody>
        </p:sp>
      </p:grpSp>
      <p:grpSp>
        <p:nvGrpSpPr>
          <p:cNvPr id="12" name="Group 6">
            <a:extLst>
              <a:ext uri="{FF2B5EF4-FFF2-40B4-BE49-F238E27FC236}">
                <a16:creationId xmlns:a16="http://schemas.microsoft.com/office/drawing/2014/main" xmlns="" id="{3A7F32EB-657E-486C-84E5-BCBBE894AC7D}"/>
              </a:ext>
            </a:extLst>
          </p:cNvPr>
          <p:cNvGrpSpPr/>
          <p:nvPr/>
        </p:nvGrpSpPr>
        <p:grpSpPr>
          <a:xfrm>
            <a:off x="1079165" y="5143500"/>
            <a:ext cx="8765226" cy="864339"/>
            <a:chOff x="0" y="-122343"/>
            <a:chExt cx="8645039" cy="1152451"/>
          </a:xfrm>
        </p:grpSpPr>
        <p:sp>
          <p:nvSpPr>
            <p:cNvPr id="13" name="TextBox 7">
              <a:extLst>
                <a:ext uri="{FF2B5EF4-FFF2-40B4-BE49-F238E27FC236}">
                  <a16:creationId xmlns:a16="http://schemas.microsoft.com/office/drawing/2014/main" xmlns="" id="{D48BA740-CA02-41CE-8B51-BD60A8A3C336}"/>
                </a:ext>
              </a:extLst>
            </p:cNvPr>
            <p:cNvSpPr txBox="1"/>
            <p:nvPr/>
          </p:nvSpPr>
          <p:spPr>
            <a:xfrm>
              <a:off x="711200" y="128482"/>
              <a:ext cx="7933839" cy="6565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3200" dirty="0">
                  <a:solidFill>
                    <a:srgbClr val="FFFFFF"/>
                  </a:solidFill>
                  <a:latin typeface="Montserrat"/>
                </a:rPr>
                <a:t>Государственная кадастровая оценка </a:t>
              </a:r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xmlns="" id="{F367AA0B-6FB8-4CBD-A506-E7EB016C2F42}"/>
                </a:ext>
              </a:extLst>
            </p:cNvPr>
            <p:cNvSpPr txBox="1"/>
            <p:nvPr/>
          </p:nvSpPr>
          <p:spPr>
            <a:xfrm>
              <a:off x="0" y="-122343"/>
              <a:ext cx="7933839" cy="11524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052"/>
                </a:lnSpc>
              </a:pPr>
              <a:r>
                <a:rPr lang="ru-RU" sz="5424" dirty="0">
                  <a:solidFill>
                    <a:srgbClr val="FFFFFF"/>
                  </a:solidFill>
                  <a:latin typeface="Codec Pro ExtraBold"/>
                </a:rPr>
                <a:t>2</a:t>
              </a:r>
              <a:endParaRPr lang="en-US" sz="5424" dirty="0">
                <a:solidFill>
                  <a:srgbClr val="FFFFFF"/>
                </a:solidFill>
                <a:latin typeface="Codec Pro ExtraBold"/>
              </a:endParaRPr>
            </a:p>
          </p:txBody>
        </p:sp>
      </p:grpSp>
      <p:grpSp>
        <p:nvGrpSpPr>
          <p:cNvPr id="15" name="Group 6">
            <a:extLst>
              <a:ext uri="{FF2B5EF4-FFF2-40B4-BE49-F238E27FC236}">
                <a16:creationId xmlns:a16="http://schemas.microsoft.com/office/drawing/2014/main" xmlns="" id="{54008237-E8C8-4F8F-88BB-50FC244E50CA}"/>
              </a:ext>
            </a:extLst>
          </p:cNvPr>
          <p:cNvGrpSpPr/>
          <p:nvPr/>
        </p:nvGrpSpPr>
        <p:grpSpPr>
          <a:xfrm>
            <a:off x="1061031" y="7181998"/>
            <a:ext cx="7879627" cy="1173004"/>
            <a:chOff x="0" y="-122343"/>
            <a:chExt cx="8645039" cy="1564004"/>
          </a:xfrm>
        </p:grpSpPr>
        <p:sp>
          <p:nvSpPr>
            <p:cNvPr id="16" name="TextBox 7">
              <a:extLst>
                <a:ext uri="{FF2B5EF4-FFF2-40B4-BE49-F238E27FC236}">
                  <a16:creationId xmlns:a16="http://schemas.microsoft.com/office/drawing/2014/main" xmlns="" id="{A98B507B-E97B-4EF3-9D87-B0717D73FB1F}"/>
                </a:ext>
              </a:extLst>
            </p:cNvPr>
            <p:cNvSpPr txBox="1"/>
            <p:nvPr/>
          </p:nvSpPr>
          <p:spPr>
            <a:xfrm>
              <a:off x="711200" y="128482"/>
              <a:ext cx="7933839" cy="13131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3200" dirty="0">
                  <a:solidFill>
                    <a:srgbClr val="FFFFFF"/>
                  </a:solidFill>
                  <a:latin typeface="Montserrat"/>
                </a:rPr>
                <a:t>Современные технологии кадастровых работ </a:t>
              </a:r>
            </a:p>
          </p:txBody>
        </p:sp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38456DEA-7FD3-48C2-AFCD-6685BAFE09FB}"/>
                </a:ext>
              </a:extLst>
            </p:cNvPr>
            <p:cNvSpPr txBox="1"/>
            <p:nvPr/>
          </p:nvSpPr>
          <p:spPr>
            <a:xfrm>
              <a:off x="0" y="-122343"/>
              <a:ext cx="7933839" cy="11524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052"/>
                </a:lnSpc>
              </a:pPr>
              <a:r>
                <a:rPr lang="ru-RU" sz="5424" dirty="0">
                  <a:solidFill>
                    <a:srgbClr val="FFFFFF"/>
                  </a:solidFill>
                  <a:latin typeface="Codec Pro ExtraBold"/>
                </a:rPr>
                <a:t>3</a:t>
              </a:r>
              <a:endParaRPr lang="en-US" sz="5424" dirty="0">
                <a:solidFill>
                  <a:srgbClr val="FFFFFF"/>
                </a:solidFill>
                <a:latin typeface="Codec Pro ExtraBold"/>
              </a:endParaRPr>
            </a:p>
          </p:txBody>
        </p:sp>
      </p:grpSp>
      <p:grpSp>
        <p:nvGrpSpPr>
          <p:cNvPr id="18" name="Group 6">
            <a:extLst>
              <a:ext uri="{FF2B5EF4-FFF2-40B4-BE49-F238E27FC236}">
                <a16:creationId xmlns:a16="http://schemas.microsoft.com/office/drawing/2014/main" xmlns="" id="{C06ABF0F-B968-4466-BC2B-6745C6498B5D}"/>
              </a:ext>
            </a:extLst>
          </p:cNvPr>
          <p:cNvGrpSpPr/>
          <p:nvPr/>
        </p:nvGrpSpPr>
        <p:grpSpPr>
          <a:xfrm>
            <a:off x="9388389" y="3577989"/>
            <a:ext cx="8394809" cy="1665447"/>
            <a:chOff x="0" y="-122343"/>
            <a:chExt cx="8645039" cy="2220594"/>
          </a:xfrm>
        </p:grpSpPr>
        <p:sp>
          <p:nvSpPr>
            <p:cNvPr id="19" name="TextBox 7">
              <a:extLst>
                <a:ext uri="{FF2B5EF4-FFF2-40B4-BE49-F238E27FC236}">
                  <a16:creationId xmlns:a16="http://schemas.microsoft.com/office/drawing/2014/main" xmlns="" id="{B77FD282-1D4A-4A4A-9E00-267DD0DBEF5F}"/>
                </a:ext>
              </a:extLst>
            </p:cNvPr>
            <p:cNvSpPr txBox="1"/>
            <p:nvPr/>
          </p:nvSpPr>
          <p:spPr>
            <a:xfrm>
              <a:off x="711200" y="128482"/>
              <a:ext cx="7933839" cy="19697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3200" dirty="0">
                  <a:solidFill>
                    <a:srgbClr val="FFFFFF"/>
                  </a:solidFill>
                  <a:latin typeface="Montserrat"/>
                </a:rPr>
                <a:t>Основы кадастрового деления территории и внесение сведений в ЕГРН</a:t>
              </a:r>
            </a:p>
          </p:txBody>
        </p:sp>
        <p:sp>
          <p:nvSpPr>
            <p:cNvPr id="20" name="TextBox 8">
              <a:extLst>
                <a:ext uri="{FF2B5EF4-FFF2-40B4-BE49-F238E27FC236}">
                  <a16:creationId xmlns:a16="http://schemas.microsoft.com/office/drawing/2014/main" xmlns="" id="{C5FC62CF-08C5-4123-8E37-99D3F3480710}"/>
                </a:ext>
              </a:extLst>
            </p:cNvPr>
            <p:cNvSpPr txBox="1"/>
            <p:nvPr/>
          </p:nvSpPr>
          <p:spPr>
            <a:xfrm>
              <a:off x="0" y="-122343"/>
              <a:ext cx="7933839" cy="11524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052"/>
                </a:lnSpc>
              </a:pPr>
              <a:r>
                <a:rPr lang="ru-RU" sz="5424" dirty="0">
                  <a:solidFill>
                    <a:srgbClr val="FFFFFF"/>
                  </a:solidFill>
                  <a:latin typeface="Codec Pro ExtraBold"/>
                </a:rPr>
                <a:t>4</a:t>
              </a:r>
              <a:endParaRPr lang="en-US" sz="5424" dirty="0">
                <a:solidFill>
                  <a:srgbClr val="FFFFFF"/>
                </a:solidFill>
                <a:latin typeface="Codec Pro ExtraBold"/>
              </a:endParaRPr>
            </a:p>
          </p:txBody>
        </p:sp>
      </p:grpSp>
      <p:grpSp>
        <p:nvGrpSpPr>
          <p:cNvPr id="38" name="Group 6">
            <a:extLst>
              <a:ext uri="{FF2B5EF4-FFF2-40B4-BE49-F238E27FC236}">
                <a16:creationId xmlns:a16="http://schemas.microsoft.com/office/drawing/2014/main" xmlns="" id="{9A05CF42-0911-49A0-8EEA-0FBFF18C8739}"/>
              </a:ext>
            </a:extLst>
          </p:cNvPr>
          <p:cNvGrpSpPr/>
          <p:nvPr/>
        </p:nvGrpSpPr>
        <p:grpSpPr>
          <a:xfrm>
            <a:off x="9388389" y="6504623"/>
            <a:ext cx="8394809" cy="2157889"/>
            <a:chOff x="0" y="-122343"/>
            <a:chExt cx="8645039" cy="2877183"/>
          </a:xfrm>
        </p:grpSpPr>
        <p:sp>
          <p:nvSpPr>
            <p:cNvPr id="39" name="TextBox 7">
              <a:extLst>
                <a:ext uri="{FF2B5EF4-FFF2-40B4-BE49-F238E27FC236}">
                  <a16:creationId xmlns:a16="http://schemas.microsoft.com/office/drawing/2014/main" xmlns="" id="{4F89E721-E21A-46CD-8916-93946569E183}"/>
                </a:ext>
              </a:extLst>
            </p:cNvPr>
            <p:cNvSpPr txBox="1"/>
            <p:nvPr/>
          </p:nvSpPr>
          <p:spPr>
            <a:xfrm>
              <a:off x="711200" y="128482"/>
              <a:ext cx="7933839" cy="2626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3200" dirty="0">
                  <a:solidFill>
                    <a:srgbClr val="FFFFFF"/>
                  </a:solidFill>
                  <a:latin typeface="Montserrat"/>
                </a:rPr>
                <a:t>Статистические методы анализа, обработки и хранения информации в</a:t>
              </a:r>
            </a:p>
            <a:p>
              <a:r>
                <a:rPr lang="ru-RU" sz="3200" dirty="0">
                  <a:solidFill>
                    <a:srgbClr val="FFFFFF"/>
                  </a:solidFill>
                  <a:latin typeface="Montserrat"/>
                </a:rPr>
                <a:t>землеустройстве и кадастрах</a:t>
              </a:r>
            </a:p>
          </p:txBody>
        </p:sp>
        <p:sp>
          <p:nvSpPr>
            <p:cNvPr id="40" name="TextBox 8">
              <a:extLst>
                <a:ext uri="{FF2B5EF4-FFF2-40B4-BE49-F238E27FC236}">
                  <a16:creationId xmlns:a16="http://schemas.microsoft.com/office/drawing/2014/main" xmlns="" id="{FEAC6D87-2AF8-430A-BB14-8C5542FE9492}"/>
                </a:ext>
              </a:extLst>
            </p:cNvPr>
            <p:cNvSpPr txBox="1"/>
            <p:nvPr/>
          </p:nvSpPr>
          <p:spPr>
            <a:xfrm>
              <a:off x="0" y="-122343"/>
              <a:ext cx="7933839" cy="11524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052"/>
                </a:lnSpc>
              </a:pPr>
              <a:r>
                <a:rPr lang="ru-RU" sz="5424" dirty="0">
                  <a:solidFill>
                    <a:srgbClr val="FFFFFF"/>
                  </a:solidFill>
                  <a:latin typeface="Codec Pro ExtraBold"/>
                </a:rPr>
                <a:t>5</a:t>
              </a:r>
              <a:endParaRPr lang="en-US" sz="5424" dirty="0">
                <a:solidFill>
                  <a:srgbClr val="FFFFFF"/>
                </a:solidFill>
                <a:latin typeface="Codec Pro ExtraBold"/>
              </a:endParaRP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4F7FF14-A981-97CF-E213-231F6F4184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01703" y="460332"/>
            <a:ext cx="1847400" cy="1847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>
            <a:extLst>
              <a:ext uri="{FF2B5EF4-FFF2-40B4-BE49-F238E27FC236}">
                <a16:creationId xmlns:a16="http://schemas.microsoft.com/office/drawing/2014/main" xmlns="" id="{044B8C20-B210-4F23-BCE9-2101E48915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838200" y="-1805895"/>
            <a:ext cx="22460076" cy="1702882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45834" y="834409"/>
            <a:ext cx="15185484" cy="2308324"/>
            <a:chOff x="0" y="1604984"/>
            <a:chExt cx="11707269" cy="3077764"/>
          </a:xfrm>
        </p:grpSpPr>
        <p:sp>
          <p:nvSpPr>
            <p:cNvPr id="4" name="TextBox 4"/>
            <p:cNvSpPr txBox="1"/>
            <p:nvPr/>
          </p:nvSpPr>
          <p:spPr>
            <a:xfrm>
              <a:off x="397647" y="1604984"/>
              <a:ext cx="11309622" cy="3077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6000" dirty="0">
                  <a:solidFill>
                    <a:srgbClr val="FFFFFF"/>
                  </a:solidFill>
                  <a:latin typeface="Codec Pro ExtraBold"/>
                </a:rPr>
                <a:t>Получаемые навыки</a:t>
              </a:r>
              <a:br>
                <a:rPr lang="ru-RU" sz="6000" dirty="0">
                  <a:solidFill>
                    <a:srgbClr val="FFFFFF"/>
                  </a:solidFill>
                  <a:latin typeface="Codec Pro ExtraBold"/>
                </a:rPr>
              </a:br>
              <a:endParaRPr lang="en-US" sz="9000" dirty="0">
                <a:solidFill>
                  <a:srgbClr val="FFFFFF"/>
                </a:solidFill>
                <a:latin typeface="Codec Pro Extra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849250"/>
              <a:ext cx="11309622" cy="7082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50"/>
                </a:lnSpc>
              </a:pPr>
              <a:endParaRPr lang="en-US" sz="2800" dirty="0">
                <a:solidFill>
                  <a:srgbClr val="FFFFFF"/>
                </a:solidFill>
                <a:latin typeface="Montserrat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08826" y="3174889"/>
            <a:ext cx="8044139" cy="1173004"/>
            <a:chOff x="0" y="-122343"/>
            <a:chExt cx="8645039" cy="1564004"/>
          </a:xfrm>
        </p:grpSpPr>
        <p:sp>
          <p:nvSpPr>
            <p:cNvPr id="7" name="TextBox 7"/>
            <p:cNvSpPr txBox="1"/>
            <p:nvPr/>
          </p:nvSpPr>
          <p:spPr>
            <a:xfrm>
              <a:off x="711200" y="128482"/>
              <a:ext cx="7933839" cy="13131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3200" dirty="0">
                  <a:solidFill>
                    <a:srgbClr val="FFFFFF"/>
                  </a:solidFill>
                  <a:latin typeface="Montserrat"/>
                </a:rPr>
                <a:t>Проведение инженерных изысканий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22343"/>
              <a:ext cx="7933839" cy="1235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052"/>
                </a:lnSpc>
              </a:pPr>
              <a:r>
                <a:rPr lang="en-US" sz="5424">
                  <a:solidFill>
                    <a:srgbClr val="FFFFFF"/>
                  </a:solidFill>
                  <a:latin typeface="Codec Pro ExtraBold"/>
                </a:rPr>
                <a:t>1</a:t>
              </a:r>
            </a:p>
          </p:txBody>
        </p:sp>
      </p:grpSp>
      <p:grpSp>
        <p:nvGrpSpPr>
          <p:cNvPr id="12" name="Group 6">
            <a:extLst>
              <a:ext uri="{FF2B5EF4-FFF2-40B4-BE49-F238E27FC236}">
                <a16:creationId xmlns:a16="http://schemas.microsoft.com/office/drawing/2014/main" xmlns="" id="{3A7F32EB-657E-486C-84E5-BCBBE894AC7D}"/>
              </a:ext>
            </a:extLst>
          </p:cNvPr>
          <p:cNvGrpSpPr/>
          <p:nvPr/>
        </p:nvGrpSpPr>
        <p:grpSpPr>
          <a:xfrm>
            <a:off x="1061031" y="4852931"/>
            <a:ext cx="8765226" cy="2157889"/>
            <a:chOff x="0" y="-122343"/>
            <a:chExt cx="8645039" cy="2877183"/>
          </a:xfrm>
        </p:grpSpPr>
        <p:sp>
          <p:nvSpPr>
            <p:cNvPr id="13" name="TextBox 7">
              <a:extLst>
                <a:ext uri="{FF2B5EF4-FFF2-40B4-BE49-F238E27FC236}">
                  <a16:creationId xmlns:a16="http://schemas.microsoft.com/office/drawing/2014/main" xmlns="" id="{D48BA740-CA02-41CE-8B51-BD60A8A3C336}"/>
                </a:ext>
              </a:extLst>
            </p:cNvPr>
            <p:cNvSpPr txBox="1"/>
            <p:nvPr/>
          </p:nvSpPr>
          <p:spPr>
            <a:xfrm>
              <a:off x="711200" y="128482"/>
              <a:ext cx="7933839" cy="2626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3200" dirty="0">
                  <a:solidFill>
                    <a:srgbClr val="FFFFFF"/>
                  </a:solidFill>
                  <a:latin typeface="Montserrat"/>
                </a:rPr>
                <a:t>Знание принципов ведения кадастра недвижимости и государственного реестра недвижимости</a:t>
              </a:r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xmlns="" id="{F367AA0B-6FB8-4CBD-A506-E7EB016C2F42}"/>
                </a:ext>
              </a:extLst>
            </p:cNvPr>
            <p:cNvSpPr txBox="1"/>
            <p:nvPr/>
          </p:nvSpPr>
          <p:spPr>
            <a:xfrm>
              <a:off x="0" y="-122343"/>
              <a:ext cx="7933839" cy="11524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052"/>
                </a:lnSpc>
              </a:pPr>
              <a:r>
                <a:rPr lang="ru-RU" sz="5424" dirty="0">
                  <a:solidFill>
                    <a:srgbClr val="FFFFFF"/>
                  </a:solidFill>
                  <a:latin typeface="Codec Pro ExtraBold"/>
                </a:rPr>
                <a:t>2</a:t>
              </a:r>
              <a:endParaRPr lang="en-US" sz="5424" dirty="0">
                <a:solidFill>
                  <a:srgbClr val="FFFFFF"/>
                </a:solidFill>
                <a:latin typeface="Codec Pro ExtraBold"/>
              </a:endParaRPr>
            </a:p>
          </p:txBody>
        </p:sp>
      </p:grpSp>
      <p:grpSp>
        <p:nvGrpSpPr>
          <p:cNvPr id="15" name="Group 6">
            <a:extLst>
              <a:ext uri="{FF2B5EF4-FFF2-40B4-BE49-F238E27FC236}">
                <a16:creationId xmlns:a16="http://schemas.microsoft.com/office/drawing/2014/main" xmlns="" id="{54008237-E8C8-4F8F-88BB-50FC244E50CA}"/>
              </a:ext>
            </a:extLst>
          </p:cNvPr>
          <p:cNvGrpSpPr/>
          <p:nvPr/>
        </p:nvGrpSpPr>
        <p:grpSpPr>
          <a:xfrm>
            <a:off x="1108826" y="7368962"/>
            <a:ext cx="7879627" cy="1665447"/>
            <a:chOff x="0" y="-122343"/>
            <a:chExt cx="8645039" cy="2220594"/>
          </a:xfrm>
        </p:grpSpPr>
        <p:sp>
          <p:nvSpPr>
            <p:cNvPr id="16" name="TextBox 7">
              <a:extLst>
                <a:ext uri="{FF2B5EF4-FFF2-40B4-BE49-F238E27FC236}">
                  <a16:creationId xmlns:a16="http://schemas.microsoft.com/office/drawing/2014/main" xmlns="" id="{A98B507B-E97B-4EF3-9D87-B0717D73FB1F}"/>
                </a:ext>
              </a:extLst>
            </p:cNvPr>
            <p:cNvSpPr txBox="1"/>
            <p:nvPr/>
          </p:nvSpPr>
          <p:spPr>
            <a:xfrm>
              <a:off x="711200" y="128482"/>
              <a:ext cx="7933839" cy="19697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3200" dirty="0">
                  <a:solidFill>
                    <a:srgbClr val="FFFFFF"/>
                  </a:solidFill>
                  <a:latin typeface="Montserrat"/>
                </a:rPr>
                <a:t>Владение методами и технологиями дистанционного зондирования территории</a:t>
              </a:r>
            </a:p>
          </p:txBody>
        </p:sp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38456DEA-7FD3-48C2-AFCD-6685BAFE09FB}"/>
                </a:ext>
              </a:extLst>
            </p:cNvPr>
            <p:cNvSpPr txBox="1"/>
            <p:nvPr/>
          </p:nvSpPr>
          <p:spPr>
            <a:xfrm>
              <a:off x="0" y="-122343"/>
              <a:ext cx="7933839" cy="11524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052"/>
                </a:lnSpc>
              </a:pPr>
              <a:r>
                <a:rPr lang="ru-RU" sz="5424" dirty="0">
                  <a:solidFill>
                    <a:srgbClr val="FFFFFF"/>
                  </a:solidFill>
                  <a:latin typeface="Codec Pro ExtraBold"/>
                </a:rPr>
                <a:t>3</a:t>
              </a:r>
              <a:endParaRPr lang="en-US" sz="5424" dirty="0">
                <a:solidFill>
                  <a:srgbClr val="FFFFFF"/>
                </a:solidFill>
                <a:latin typeface="Codec Pro ExtraBold"/>
              </a:endParaRPr>
            </a:p>
          </p:txBody>
        </p:sp>
      </p:grpSp>
      <p:grpSp>
        <p:nvGrpSpPr>
          <p:cNvPr id="18" name="Group 6">
            <a:extLst>
              <a:ext uri="{FF2B5EF4-FFF2-40B4-BE49-F238E27FC236}">
                <a16:creationId xmlns:a16="http://schemas.microsoft.com/office/drawing/2014/main" xmlns="" id="{C06ABF0F-B968-4466-BC2B-6745C6498B5D}"/>
              </a:ext>
            </a:extLst>
          </p:cNvPr>
          <p:cNvGrpSpPr/>
          <p:nvPr/>
        </p:nvGrpSpPr>
        <p:grpSpPr>
          <a:xfrm>
            <a:off x="9388389" y="3577989"/>
            <a:ext cx="8394809" cy="1665447"/>
            <a:chOff x="0" y="-122343"/>
            <a:chExt cx="8645039" cy="2220594"/>
          </a:xfrm>
        </p:grpSpPr>
        <p:sp>
          <p:nvSpPr>
            <p:cNvPr id="19" name="TextBox 7">
              <a:extLst>
                <a:ext uri="{FF2B5EF4-FFF2-40B4-BE49-F238E27FC236}">
                  <a16:creationId xmlns:a16="http://schemas.microsoft.com/office/drawing/2014/main" xmlns="" id="{B77FD282-1D4A-4A4A-9E00-267DD0DBEF5F}"/>
                </a:ext>
              </a:extLst>
            </p:cNvPr>
            <p:cNvSpPr txBox="1"/>
            <p:nvPr/>
          </p:nvSpPr>
          <p:spPr>
            <a:xfrm>
              <a:off x="711200" y="128482"/>
              <a:ext cx="7933839" cy="19697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3200" dirty="0">
                  <a:solidFill>
                    <a:srgbClr val="FFFFFF"/>
                  </a:solidFill>
                  <a:latin typeface="Montserrat"/>
                </a:rPr>
                <a:t>Умение создавать графические материалы для кадастра недвижимости</a:t>
              </a:r>
            </a:p>
          </p:txBody>
        </p:sp>
        <p:sp>
          <p:nvSpPr>
            <p:cNvPr id="20" name="TextBox 8">
              <a:extLst>
                <a:ext uri="{FF2B5EF4-FFF2-40B4-BE49-F238E27FC236}">
                  <a16:creationId xmlns:a16="http://schemas.microsoft.com/office/drawing/2014/main" xmlns="" id="{C5FC62CF-08C5-4123-8E37-99D3F3480710}"/>
                </a:ext>
              </a:extLst>
            </p:cNvPr>
            <p:cNvSpPr txBox="1"/>
            <p:nvPr/>
          </p:nvSpPr>
          <p:spPr>
            <a:xfrm>
              <a:off x="0" y="-122343"/>
              <a:ext cx="7933839" cy="11524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052"/>
                </a:lnSpc>
              </a:pPr>
              <a:r>
                <a:rPr lang="ru-RU" sz="5424" dirty="0">
                  <a:solidFill>
                    <a:srgbClr val="FFFFFF"/>
                  </a:solidFill>
                  <a:latin typeface="Codec Pro ExtraBold"/>
                </a:rPr>
                <a:t>4</a:t>
              </a:r>
              <a:endParaRPr lang="en-US" sz="5424" dirty="0">
                <a:solidFill>
                  <a:srgbClr val="FFFFFF"/>
                </a:solidFill>
                <a:latin typeface="Codec Pro ExtraBold"/>
              </a:endParaRPr>
            </a:p>
          </p:txBody>
        </p:sp>
      </p:grpSp>
      <p:grpSp>
        <p:nvGrpSpPr>
          <p:cNvPr id="38" name="Group 6">
            <a:extLst>
              <a:ext uri="{FF2B5EF4-FFF2-40B4-BE49-F238E27FC236}">
                <a16:creationId xmlns:a16="http://schemas.microsoft.com/office/drawing/2014/main" xmlns="" id="{9A05CF42-0911-49A0-8EEA-0FBFF18C8739}"/>
              </a:ext>
            </a:extLst>
          </p:cNvPr>
          <p:cNvGrpSpPr/>
          <p:nvPr/>
        </p:nvGrpSpPr>
        <p:grpSpPr>
          <a:xfrm>
            <a:off x="9388389" y="6504623"/>
            <a:ext cx="8394809" cy="2650332"/>
            <a:chOff x="0" y="-122343"/>
            <a:chExt cx="8645039" cy="3533773"/>
          </a:xfrm>
        </p:grpSpPr>
        <p:sp>
          <p:nvSpPr>
            <p:cNvPr id="39" name="TextBox 7">
              <a:extLst>
                <a:ext uri="{FF2B5EF4-FFF2-40B4-BE49-F238E27FC236}">
                  <a16:creationId xmlns:a16="http://schemas.microsoft.com/office/drawing/2014/main" xmlns="" id="{4F89E721-E21A-46CD-8916-93946569E183}"/>
                </a:ext>
              </a:extLst>
            </p:cNvPr>
            <p:cNvSpPr txBox="1"/>
            <p:nvPr/>
          </p:nvSpPr>
          <p:spPr>
            <a:xfrm>
              <a:off x="711200" y="128482"/>
              <a:ext cx="7933839" cy="32829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3200" dirty="0">
                  <a:solidFill>
                    <a:srgbClr val="FFFFFF"/>
                  </a:solidFill>
                  <a:latin typeface="Montserrat"/>
                </a:rPr>
                <a:t>Навыки использования современных технологий в кадастровых работах и обработке результатов геодезических наблюдений</a:t>
              </a:r>
            </a:p>
          </p:txBody>
        </p:sp>
        <p:sp>
          <p:nvSpPr>
            <p:cNvPr id="40" name="TextBox 8">
              <a:extLst>
                <a:ext uri="{FF2B5EF4-FFF2-40B4-BE49-F238E27FC236}">
                  <a16:creationId xmlns:a16="http://schemas.microsoft.com/office/drawing/2014/main" xmlns="" id="{FEAC6D87-2AF8-430A-BB14-8C5542FE9492}"/>
                </a:ext>
              </a:extLst>
            </p:cNvPr>
            <p:cNvSpPr txBox="1"/>
            <p:nvPr/>
          </p:nvSpPr>
          <p:spPr>
            <a:xfrm>
              <a:off x="0" y="-122343"/>
              <a:ext cx="7933839" cy="11524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052"/>
                </a:lnSpc>
              </a:pPr>
              <a:r>
                <a:rPr lang="ru-RU" sz="5424" dirty="0">
                  <a:solidFill>
                    <a:srgbClr val="FFFFFF"/>
                  </a:solidFill>
                  <a:latin typeface="Codec Pro ExtraBold"/>
                </a:rPr>
                <a:t>5</a:t>
              </a:r>
              <a:endParaRPr lang="en-US" sz="5424" dirty="0">
                <a:solidFill>
                  <a:srgbClr val="FFFFFF"/>
                </a:solidFill>
                <a:latin typeface="Codec Pro ExtraBold"/>
              </a:endParaRP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4F7FF14-A981-97CF-E213-231F6F4184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01703" y="460332"/>
            <a:ext cx="1847400" cy="184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1556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004751" y="4686300"/>
            <a:ext cx="11849100" cy="4209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22"/>
              </a:lnSpc>
            </a:pPr>
            <a:r>
              <a:rPr lang="ru-RU" sz="2325" dirty="0">
                <a:solidFill>
                  <a:srgbClr val="FFFFFF"/>
                </a:solidFill>
                <a:latin typeface="Montserrat"/>
              </a:rPr>
              <a:t>Федеральное Государственное бюджетное образовательное учреждение «Государственный университет по землеустройству»</a:t>
            </a:r>
          </a:p>
          <a:p>
            <a:pPr>
              <a:lnSpc>
                <a:spcPts val="3022"/>
              </a:lnSpc>
            </a:pPr>
            <a:r>
              <a:rPr lang="ru-RU" sz="2325" dirty="0">
                <a:solidFill>
                  <a:srgbClr val="FFFFFF"/>
                </a:solidFill>
                <a:latin typeface="Montserrat"/>
              </a:rPr>
              <a:t>Факультет «Кадастра недвижимости и инфраструктуры пространственных данных» </a:t>
            </a:r>
          </a:p>
          <a:p>
            <a:pPr>
              <a:lnSpc>
                <a:spcPts val="3022"/>
              </a:lnSpc>
            </a:pPr>
            <a:endParaRPr lang="ru-RU" sz="2325" dirty="0">
              <a:solidFill>
                <a:srgbClr val="FFFFFF"/>
              </a:solidFill>
              <a:latin typeface="Montserrat"/>
            </a:endParaRPr>
          </a:p>
          <a:p>
            <a:pPr>
              <a:lnSpc>
                <a:spcPts val="3022"/>
              </a:lnSpc>
            </a:pPr>
            <a:r>
              <a:rPr lang="ru-RU" sz="2325" dirty="0">
                <a:solidFill>
                  <a:srgbClr val="FFFFFF"/>
                </a:solidFill>
                <a:latin typeface="Montserrat"/>
              </a:rPr>
              <a:t>Ул. Казакова, д.15, кабинеты 119-121</a:t>
            </a:r>
          </a:p>
          <a:p>
            <a:pPr>
              <a:lnSpc>
                <a:spcPts val="3022"/>
              </a:lnSpc>
            </a:pPr>
            <a:endParaRPr lang="ru-RU" sz="2325" dirty="0">
              <a:solidFill>
                <a:srgbClr val="FFFFFF"/>
              </a:solidFill>
              <a:latin typeface="Montserrat"/>
            </a:endParaRPr>
          </a:p>
          <a:p>
            <a:pPr>
              <a:lnSpc>
                <a:spcPts val="3022"/>
              </a:lnSpc>
            </a:pPr>
            <a:r>
              <a:rPr lang="ru-RU" sz="2325" dirty="0">
                <a:solidFill>
                  <a:srgbClr val="FFFFFF"/>
                </a:solidFill>
                <a:latin typeface="Montserrat"/>
              </a:rPr>
              <a:t>Контакты: </a:t>
            </a:r>
          </a:p>
          <a:p>
            <a:pPr>
              <a:lnSpc>
                <a:spcPts val="3022"/>
              </a:lnSpc>
            </a:pPr>
            <a:endParaRPr lang="ru-RU" sz="2325" dirty="0">
              <a:solidFill>
                <a:srgbClr val="FFFFFF"/>
              </a:solidFill>
              <a:latin typeface="Montserrat"/>
            </a:endParaRPr>
          </a:p>
          <a:p>
            <a:pPr>
              <a:lnSpc>
                <a:spcPts val="3022"/>
              </a:lnSpc>
            </a:pPr>
            <a:r>
              <a:rPr lang="ru-RU" sz="2325" dirty="0">
                <a:solidFill>
                  <a:srgbClr val="FFFFFF"/>
                </a:solidFill>
                <a:latin typeface="Montserrat"/>
              </a:rPr>
              <a:t>Телефон: +7 499 261 48 40</a:t>
            </a:r>
          </a:p>
          <a:p>
            <a:pPr>
              <a:lnSpc>
                <a:spcPts val="3022"/>
              </a:lnSpc>
            </a:pPr>
            <a:r>
              <a:rPr lang="ru-RU" sz="2325" dirty="0">
                <a:solidFill>
                  <a:srgbClr val="FFFFFF"/>
                </a:solidFill>
                <a:latin typeface="Montserrat"/>
              </a:rPr>
              <a:t>Адрес электронной почты: dekanat.knipd@mail.ru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alphaModFix amt="19999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47958" y="-4696406"/>
            <a:ext cx="18383917" cy="788837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004751" y="2828810"/>
            <a:ext cx="7963704" cy="1269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00"/>
              </a:lnSpc>
            </a:pPr>
            <a:r>
              <a:rPr lang="ru-RU" sz="8250" dirty="0">
                <a:solidFill>
                  <a:srgbClr val="FFFFFF"/>
                </a:solidFill>
                <a:latin typeface="Codec Pro ExtraBold"/>
              </a:rPr>
              <a:t>Ждем Вас!</a:t>
            </a:r>
            <a:endParaRPr lang="en-US" sz="8250" dirty="0">
              <a:solidFill>
                <a:srgbClr val="FFFFFF"/>
              </a:solidFill>
              <a:latin typeface="Codec Pro ExtraBold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EBA1549-5340-4D7A-B904-82504794365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9065" y="119364"/>
            <a:ext cx="2109335" cy="252933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3531F03-AE74-986B-CCD1-1E2480010C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11535" y="460332"/>
            <a:ext cx="1847400" cy="1847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280</Words>
  <Application>Microsoft Office PowerPoint</Application>
  <PresentationFormat>Произвольный</PresentationFormat>
  <Paragraphs>53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Codec Pro ExtraBold</vt:lpstr>
      <vt:lpstr>Montserrat</vt:lpstr>
      <vt:lpstr>Courier New</vt:lpstr>
      <vt:lpstr>Calibri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Красный и Черный Тонкие ГеометрическиеЛинии Финансовые Советы Финансовая Презентация</dc:title>
  <dc:creator>Татьяна Колесникова</dc:creator>
  <cp:lastModifiedBy>User</cp:lastModifiedBy>
  <cp:revision>36</cp:revision>
  <dcterms:created xsi:type="dcterms:W3CDTF">2006-08-16T00:00:00Z</dcterms:created>
  <dcterms:modified xsi:type="dcterms:W3CDTF">2023-03-28T05:22:02Z</dcterms:modified>
  <dc:identifier>DAE8Xa579Ak</dc:identifier>
</cp:coreProperties>
</file>