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57" r:id="rId4"/>
    <p:sldId id="279" r:id="rId5"/>
    <p:sldId id="280" r:id="rId6"/>
    <p:sldId id="275" r:id="rId7"/>
    <p:sldId id="260" r:id="rId8"/>
  </p:sldIdLst>
  <p:sldSz cx="18288000" cy="10287000"/>
  <p:notesSz cx="6858000" cy="9144000"/>
  <p:embeddedFontLst>
    <p:embeddedFont>
      <p:font typeface="Montserrat" charset="-52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D4D4D"/>
    <a:srgbClr val="333333"/>
    <a:srgbClr val="D6D6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14400" y="-2154149"/>
            <a:ext cx="22460076" cy="170288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8733" y="4856098"/>
            <a:ext cx="15697200" cy="2492990"/>
            <a:chOff x="0" y="506095"/>
            <a:chExt cx="16901289" cy="3242611"/>
          </a:xfrm>
        </p:grpSpPr>
        <p:sp>
          <p:nvSpPr>
            <p:cNvPr id="4" name="TextBox 4"/>
            <p:cNvSpPr txBox="1"/>
            <p:nvPr/>
          </p:nvSpPr>
          <p:spPr>
            <a:xfrm>
              <a:off x="0" y="506095"/>
              <a:ext cx="16901289" cy="3242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5400" dirty="0">
                  <a:solidFill>
                    <a:srgbClr val="FFFFFF"/>
                  </a:solidFill>
                  <a:latin typeface="Codec Pro ExtraBold"/>
                </a:rPr>
                <a:t>Направление подготовки 21.05.01 Прикладная геодезия</a:t>
              </a:r>
            </a:p>
            <a:p>
              <a:pPr algn="ctr"/>
              <a:endParaRPr lang="en-US" sz="5400" dirty="0">
                <a:solidFill>
                  <a:srgbClr val="FFFFFF"/>
                </a:solidFill>
                <a:latin typeface="Codec Pro Extra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982383"/>
              <a:ext cx="16901289" cy="6909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endParaRPr lang="en-US" sz="32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2737685" y="6563080"/>
            <a:ext cx="12039296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9E44F43B-68CF-4A40-BBA8-B6B04A6C7E64}"/>
              </a:ext>
            </a:extLst>
          </p:cNvPr>
          <p:cNvSpPr txBox="1"/>
          <p:nvPr/>
        </p:nvSpPr>
        <p:spPr>
          <a:xfrm>
            <a:off x="5973161" y="9753603"/>
            <a:ext cx="6341678" cy="36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Montserrat"/>
              </a:rPr>
              <a:t>Москва 2023</a:t>
            </a:r>
            <a:endParaRPr lang="en-US" sz="23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xmlns="" id="{0D2E07D1-0406-465F-AB93-280374DEDAC0}"/>
              </a:ext>
            </a:extLst>
          </p:cNvPr>
          <p:cNvSpPr txBox="1"/>
          <p:nvPr/>
        </p:nvSpPr>
        <p:spPr>
          <a:xfrm>
            <a:off x="3804333" y="330785"/>
            <a:ext cx="99060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FFFF"/>
                </a:solidFill>
                <a:latin typeface="Montserrat"/>
              </a:rPr>
              <a:t>МИНИСТЕРСТВО СЕЛЬСКОГО ХОЗЯЙСТВА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ru-RU" sz="3200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3200" dirty="0">
                <a:solidFill>
                  <a:srgbClr val="FFFFFF"/>
                </a:solidFill>
                <a:latin typeface="Montserrat"/>
              </a:rPr>
              <a:t>Государственный университет по </a:t>
            </a:r>
            <a:r>
              <a:rPr lang="ru-RU" sz="3200" dirty="0" smtClean="0">
                <a:solidFill>
                  <a:srgbClr val="FFFFFF"/>
                </a:solidFill>
                <a:latin typeface="Montserrat"/>
              </a:rPr>
              <a:t>землеустройству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endParaRPr lang="ru-RU" sz="3200" dirty="0" smtClean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FFFFFF"/>
                </a:solidFill>
                <a:latin typeface="Montserrat"/>
              </a:rPr>
              <a:t>Факультет «Кадастра недвижимости и инфраструктуры пространственных данных</a:t>
            </a:r>
            <a:r>
              <a:rPr lang="ru-RU" sz="3200" dirty="0" smtClean="0">
                <a:solidFill>
                  <a:srgbClr val="FFFFFF"/>
                </a:solidFill>
                <a:latin typeface="Montserrat"/>
              </a:rPr>
              <a:t>»</a:t>
            </a:r>
            <a:endParaRPr lang="ru-RU" sz="3200" dirty="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3079DDC-0A22-4215-99EE-0E7F4FA77B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065" y="119364"/>
            <a:ext cx="2109335" cy="2529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B91AECE-F2AC-408B-B78D-A2E817543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1535" y="460332"/>
            <a:ext cx="1847400" cy="1847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68533" y="1551598"/>
            <a:ext cx="1066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dirty="0">
                <a:solidFill>
                  <a:srgbClr val="333333"/>
                </a:solidFill>
                <a:latin typeface="Codec Pro ExtraBold"/>
              </a:rPr>
              <a:t>Сферы деятельности:</a:t>
            </a:r>
            <a:endParaRPr lang="en-US" sz="4400" dirty="0">
              <a:solidFill>
                <a:srgbClr val="333333"/>
              </a:solidFill>
              <a:latin typeface="Codec Pro Extra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4A3D80F8-A326-45B5-A593-FDF376942F31}"/>
              </a:ext>
            </a:extLst>
          </p:cNvPr>
          <p:cNvSpPr txBox="1"/>
          <p:nvPr/>
        </p:nvSpPr>
        <p:spPr>
          <a:xfrm>
            <a:off x="685800" y="2857500"/>
            <a:ext cx="99822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4D4D4D"/>
                </a:solidFill>
                <a:latin typeface="Montserrat"/>
              </a:rPr>
              <a:t>Топографо-геодезическое обеспечение изображения поверхности Земли наземными, </a:t>
            </a:r>
            <a:r>
              <a:rPr lang="ru-RU" sz="2400" dirty="0" err="1">
                <a:solidFill>
                  <a:srgbClr val="4D4D4D"/>
                </a:solidFill>
                <a:latin typeface="Montserrat"/>
              </a:rPr>
              <a:t>аэро</a:t>
            </a:r>
            <a:r>
              <a:rPr lang="ru-RU" sz="2400" dirty="0">
                <a:solidFill>
                  <a:srgbClr val="4D4D4D"/>
                </a:solidFill>
                <a:latin typeface="Montserrat"/>
              </a:rPr>
              <a:t>- и космическими методами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4D4D4D"/>
                </a:solidFill>
                <a:latin typeface="Montserrat"/>
              </a:rPr>
              <a:t>Создание, развитие и реконструкция государственных геодезических, нивелирных, гравиметрических сетей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4D4D4D"/>
                </a:solidFill>
                <a:latin typeface="Montserrat"/>
              </a:rPr>
              <a:t>Выполнение специализированных инженерно-геодезических работ при изысканиях, проектировании, строительстве и эксплуатации инженерных объектов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4D4D4D"/>
                </a:solidFill>
                <a:latin typeface="Montserrat"/>
              </a:rPr>
              <a:t>Создание и обновление топографических и тематических карт фотограмметрическими методами; создание цифровых моделей местности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4D4D4D"/>
                </a:solidFill>
                <a:latin typeface="Montserrat"/>
              </a:rPr>
              <a:t>Изучение динамики изменения поверхности земли геодезическими методами и методами дистанционного зондирования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rgbClr val="4D4D4D"/>
                </a:solidFill>
                <a:latin typeface="Montserrat"/>
              </a:rPr>
              <a:t>Наблюдения за деформациями  инженерных сооружений геодезическими и фотограмметрическими методами</a:t>
            </a:r>
          </a:p>
          <a:p>
            <a:endParaRPr lang="ru-RU" sz="3200" dirty="0">
              <a:solidFill>
                <a:srgbClr val="4D4D4D"/>
              </a:solidFill>
              <a:latin typeface="Montserra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2045B40-E571-4EBA-88CB-6D1C8D1B22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8660" y="4126"/>
            <a:ext cx="6779340" cy="102787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1B77031-77CB-4336-9EB0-E26BA3DC1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0" y="190500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237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044B8C20-B210-4F23-BCE9-2101E4891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8200" y="-1805895"/>
            <a:ext cx="22460076" cy="170288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45833" y="318750"/>
            <a:ext cx="15185484" cy="4154984"/>
            <a:chOff x="0" y="1604984"/>
            <a:chExt cx="11707269" cy="5539976"/>
          </a:xfrm>
        </p:grpSpPr>
        <p:sp>
          <p:nvSpPr>
            <p:cNvPr id="4" name="TextBox 4"/>
            <p:cNvSpPr txBox="1"/>
            <p:nvPr/>
          </p:nvSpPr>
          <p:spPr>
            <a:xfrm>
              <a:off x="397647" y="1604984"/>
              <a:ext cx="11309622" cy="553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6000" dirty="0">
                  <a:solidFill>
                    <a:srgbClr val="FFFFFF"/>
                  </a:solidFill>
                  <a:latin typeface="Codec Pro ExtraBold"/>
                </a:rPr>
                <a:t>Области экономики, </a:t>
              </a:r>
              <a:br>
                <a:rPr lang="ru-RU" sz="6000" dirty="0">
                  <a:solidFill>
                    <a:srgbClr val="FFFFFF"/>
                  </a:solidFill>
                  <a:latin typeface="Codec Pro ExtraBold"/>
                </a:rPr>
              </a:br>
              <a:r>
                <a:rPr lang="ru-RU" sz="6000" dirty="0">
                  <a:solidFill>
                    <a:srgbClr val="FFFFFF"/>
                  </a:solidFill>
                  <a:latin typeface="Codec Pro ExtraBold"/>
                </a:rPr>
                <a:t>в которых  трудятся инженеры—геодезисты:</a:t>
              </a:r>
              <a:br>
                <a:rPr lang="ru-RU" sz="6000" dirty="0">
                  <a:solidFill>
                    <a:srgbClr val="FFFFFF"/>
                  </a:solidFill>
                  <a:latin typeface="Codec Pro ExtraBold"/>
                </a:rPr>
              </a:br>
              <a:endParaRPr lang="en-US" sz="9000" dirty="0">
                <a:solidFill>
                  <a:srgbClr val="FFFFFF"/>
                </a:solidFill>
                <a:latin typeface="Codec Pro Extra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49250"/>
              <a:ext cx="11309622" cy="708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endParaRPr lang="en-US" sz="28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8826" y="3174889"/>
            <a:ext cx="8044139" cy="1173004"/>
            <a:chOff x="0" y="-122343"/>
            <a:chExt cx="8645039" cy="1564004"/>
          </a:xfrm>
        </p:grpSpPr>
        <p:sp>
          <p:nvSpPr>
            <p:cNvPr id="7" name="TextBox 7"/>
            <p:cNvSpPr txBox="1"/>
            <p:nvPr/>
          </p:nvSpPr>
          <p:spPr>
            <a:xfrm>
              <a:off x="711200" y="128482"/>
              <a:ext cx="7933839" cy="1313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Высокоточные </a:t>
              </a:r>
              <a:r>
                <a:rPr lang="ru-RU" sz="3200" dirty="0" err="1">
                  <a:solidFill>
                    <a:srgbClr val="FFFFFF"/>
                  </a:solidFill>
                  <a:latin typeface="Montserrat"/>
                </a:rPr>
                <a:t>инженерно</a:t>
              </a:r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–геодезические работы</a:t>
              </a:r>
              <a:endParaRPr lang="ru-RU" sz="3200" u="sng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2343"/>
              <a:ext cx="7933839" cy="1235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en-US" sz="5424">
                  <a:solidFill>
                    <a:srgbClr val="FFFFFF"/>
                  </a:solidFill>
                  <a:latin typeface="Codec Pro ExtraBold"/>
                </a:rPr>
                <a:t>1</a:t>
              </a:r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xmlns="" id="{3A7F32EB-657E-486C-84E5-BCBBE894AC7D}"/>
              </a:ext>
            </a:extLst>
          </p:cNvPr>
          <p:cNvGrpSpPr/>
          <p:nvPr/>
        </p:nvGrpSpPr>
        <p:grpSpPr>
          <a:xfrm>
            <a:off x="1079165" y="5143500"/>
            <a:ext cx="8765226" cy="1173004"/>
            <a:chOff x="0" y="-122343"/>
            <a:chExt cx="8645039" cy="1564004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D48BA740-CA02-41CE-8B51-BD60A8A3C336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1313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Транспортное, промышленное, гидротехническое строительство</a:t>
              </a:r>
              <a:endParaRPr lang="ru-RU" sz="3200" u="sng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xmlns="" id="{F367AA0B-6FB8-4CBD-A506-E7EB016C2F42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2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xmlns="" id="{54008237-E8C8-4F8F-88BB-50FC244E50CA}"/>
              </a:ext>
            </a:extLst>
          </p:cNvPr>
          <p:cNvGrpSpPr/>
          <p:nvPr/>
        </p:nvGrpSpPr>
        <p:grpSpPr>
          <a:xfrm>
            <a:off x="1061031" y="7181998"/>
            <a:ext cx="7879627" cy="1173004"/>
            <a:chOff x="0" y="-122343"/>
            <a:chExt cx="8645039" cy="1564004"/>
          </a:xfrm>
        </p:grpSpPr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A98B507B-E97B-4EF3-9D87-B0717D73FB1F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1313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Градостроительство и планировка населённых пунктов</a:t>
              </a:r>
              <a:endParaRPr lang="ru-RU" sz="3200" u="sng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xmlns="" id="{38456DEA-7FD3-48C2-AFCD-6685BAFE09FB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3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C06ABF0F-B968-4466-BC2B-6745C6498B5D}"/>
              </a:ext>
            </a:extLst>
          </p:cNvPr>
          <p:cNvGrpSpPr/>
          <p:nvPr/>
        </p:nvGrpSpPr>
        <p:grpSpPr>
          <a:xfrm>
            <a:off x="9388389" y="3577989"/>
            <a:ext cx="8394809" cy="1665447"/>
            <a:chOff x="0" y="-122343"/>
            <a:chExt cx="8645039" cy="2220594"/>
          </a:xfrm>
        </p:grpSpPr>
        <p:sp>
          <p:nvSpPr>
            <p:cNvPr id="19" name="TextBox 7">
              <a:extLst>
                <a:ext uri="{FF2B5EF4-FFF2-40B4-BE49-F238E27FC236}">
                  <a16:creationId xmlns:a16="http://schemas.microsoft.com/office/drawing/2014/main" xmlns="" id="{B77FD282-1D4A-4A4A-9E00-267DD0DBEF5F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1969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Инженерно-геодезические работы при межевании земель и ведении кадастра</a:t>
              </a:r>
              <a:endParaRPr lang="ru-RU" sz="3200" u="sng" dirty="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xmlns="" id="{C5FC62CF-08C5-4123-8E37-99D3F3480710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4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xmlns="" id="{9A05CF42-0911-49A0-8EEA-0FBFF18C8739}"/>
              </a:ext>
            </a:extLst>
          </p:cNvPr>
          <p:cNvGrpSpPr/>
          <p:nvPr/>
        </p:nvGrpSpPr>
        <p:grpSpPr>
          <a:xfrm>
            <a:off x="9388389" y="6504623"/>
            <a:ext cx="8394809" cy="1665447"/>
            <a:chOff x="0" y="-122343"/>
            <a:chExt cx="8645039" cy="2220594"/>
          </a:xfrm>
        </p:grpSpPr>
        <p:sp>
          <p:nvSpPr>
            <p:cNvPr id="39" name="TextBox 7">
              <a:extLst>
                <a:ext uri="{FF2B5EF4-FFF2-40B4-BE49-F238E27FC236}">
                  <a16:creationId xmlns:a16="http://schemas.microsoft.com/office/drawing/2014/main" xmlns="" id="{4F89E721-E21A-46CD-8916-93946569E183}"/>
                </a:ext>
              </a:extLst>
            </p:cNvPr>
            <p:cNvSpPr txBox="1"/>
            <p:nvPr/>
          </p:nvSpPr>
          <p:spPr>
            <a:xfrm>
              <a:off x="711200" y="128482"/>
              <a:ext cx="7933839" cy="1969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dirty="0">
                  <a:solidFill>
                    <a:srgbClr val="FFFFFF"/>
                  </a:solidFill>
                  <a:latin typeface="Montserrat"/>
                </a:rPr>
                <a:t>Организация и управление в топографо-геодезическом производстве</a:t>
              </a:r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xmlns="" id="{FEAC6D87-2AF8-430A-BB14-8C5542FE9492}"/>
                </a:ext>
              </a:extLst>
            </p:cNvPr>
            <p:cNvSpPr txBox="1"/>
            <p:nvPr/>
          </p:nvSpPr>
          <p:spPr>
            <a:xfrm>
              <a:off x="0" y="-122343"/>
              <a:ext cx="7933839" cy="115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2"/>
                </a:lnSpc>
              </a:pPr>
              <a:r>
                <a:rPr lang="ru-RU" sz="5424" dirty="0">
                  <a:solidFill>
                    <a:srgbClr val="FFFFFF"/>
                  </a:solidFill>
                  <a:latin typeface="Codec Pro ExtraBold"/>
                </a:rPr>
                <a:t>5</a:t>
              </a:r>
              <a:endParaRPr lang="en-US" sz="5424" dirty="0">
                <a:solidFill>
                  <a:srgbClr val="FFFFFF"/>
                </a:solidFill>
                <a:latin typeface="Codec Pro ExtraBold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5D3C9CD-942A-478C-8E62-4A9241412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1535" y="460332"/>
            <a:ext cx="1847400" cy="184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5800" y="952500"/>
            <a:ext cx="10668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dirty="0">
                <a:solidFill>
                  <a:srgbClr val="333333"/>
                </a:solidFill>
                <a:latin typeface="Codec Pro ExtraBold"/>
              </a:rPr>
              <a:t>Трудоустройство</a:t>
            </a:r>
            <a:endParaRPr lang="en-US" sz="4400" dirty="0">
              <a:solidFill>
                <a:srgbClr val="333333"/>
              </a:solidFill>
              <a:latin typeface="Codec Pro Extra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4A3D80F8-A326-45B5-A593-FDF376942F31}"/>
              </a:ext>
            </a:extLst>
          </p:cNvPr>
          <p:cNvSpPr txBox="1"/>
          <p:nvPr/>
        </p:nvSpPr>
        <p:spPr>
          <a:xfrm>
            <a:off x="637107" y="2095500"/>
            <a:ext cx="9525000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>
                <a:solidFill>
                  <a:srgbClr val="4D4D4D"/>
                </a:solidFill>
                <a:latin typeface="Montserrat"/>
              </a:rPr>
              <a:t>Профессия геодезиста востребована государственных структурах:</a:t>
            </a:r>
          </a:p>
          <a:p>
            <a:r>
              <a:rPr lang="ru-RU" sz="2000" dirty="0">
                <a:solidFill>
                  <a:srgbClr val="4D4D4D"/>
                </a:solidFill>
                <a:latin typeface="Montserrat"/>
              </a:rPr>
              <a:t> </a:t>
            </a:r>
            <a:r>
              <a:rPr lang="ru-RU" sz="2000" b="1" dirty="0">
                <a:solidFill>
                  <a:srgbClr val="4D4D4D"/>
                </a:solidFill>
                <a:latin typeface="Montserrat"/>
              </a:rPr>
              <a:t>ГБУ «</a:t>
            </a:r>
            <a:r>
              <a:rPr lang="ru-RU" sz="2000" b="1" dirty="0" err="1">
                <a:solidFill>
                  <a:srgbClr val="4D4D4D"/>
                </a:solidFill>
                <a:latin typeface="Montserrat"/>
              </a:rPr>
              <a:t>Мосгоргеотрест</a:t>
            </a:r>
            <a:r>
              <a:rPr lang="ru-RU" sz="2000" b="1" dirty="0">
                <a:solidFill>
                  <a:srgbClr val="4D4D4D"/>
                </a:solidFill>
                <a:latin typeface="Montserrat"/>
              </a:rPr>
              <a:t>», ГБУ МО «</a:t>
            </a:r>
            <a:r>
              <a:rPr lang="ru-RU" sz="2000" b="1" dirty="0" err="1">
                <a:solidFill>
                  <a:srgbClr val="4D4D4D"/>
                </a:solidFill>
                <a:latin typeface="Montserrat"/>
              </a:rPr>
              <a:t>Мособлгеотрест</a:t>
            </a:r>
            <a:r>
              <a:rPr lang="ru-RU" sz="2000" b="1" dirty="0">
                <a:solidFill>
                  <a:srgbClr val="4D4D4D"/>
                </a:solidFill>
                <a:latin typeface="Montserrat"/>
              </a:rPr>
              <a:t>», АО «Верхневолжское </a:t>
            </a:r>
            <a:r>
              <a:rPr lang="ru-RU" sz="2000" b="1" dirty="0" err="1">
                <a:solidFill>
                  <a:srgbClr val="4D4D4D"/>
                </a:solidFill>
                <a:latin typeface="Montserrat"/>
              </a:rPr>
              <a:t>аэрогеодезическое</a:t>
            </a:r>
            <a:r>
              <a:rPr lang="ru-RU" sz="2000" b="1" dirty="0">
                <a:solidFill>
                  <a:srgbClr val="4D4D4D"/>
                </a:solidFill>
                <a:latin typeface="Montserrat"/>
              </a:rPr>
              <a:t> предприятие и др.,</a:t>
            </a:r>
          </a:p>
          <a:p>
            <a:r>
              <a:rPr lang="ru-RU" sz="2000" b="1" dirty="0">
                <a:solidFill>
                  <a:srgbClr val="4D4D4D"/>
                </a:solidFill>
                <a:latin typeface="Montserrat"/>
              </a:rPr>
              <a:t> ФГБУ Центр геодезии, картографии и ИПД,</a:t>
            </a:r>
          </a:p>
          <a:p>
            <a:r>
              <a:rPr lang="ru-RU" sz="2000" b="1" dirty="0">
                <a:solidFill>
                  <a:srgbClr val="4D4D4D"/>
                </a:solidFill>
                <a:latin typeface="Montserrat"/>
              </a:rPr>
              <a:t>«</a:t>
            </a:r>
            <a:r>
              <a:rPr lang="ru-RU" sz="2000" b="1" dirty="0" err="1">
                <a:solidFill>
                  <a:srgbClr val="4D4D4D"/>
                </a:solidFill>
                <a:latin typeface="Montserrat"/>
              </a:rPr>
              <a:t>Роскартография</a:t>
            </a:r>
            <a:r>
              <a:rPr lang="ru-RU" sz="2000" b="1" dirty="0">
                <a:solidFill>
                  <a:srgbClr val="4D4D4D"/>
                </a:solidFill>
                <a:latin typeface="Montserrat"/>
              </a:rPr>
              <a:t>», </a:t>
            </a:r>
          </a:p>
          <a:p>
            <a:r>
              <a:rPr lang="ru-RU" sz="2000" b="1" dirty="0">
                <a:solidFill>
                  <a:srgbClr val="4D4D4D"/>
                </a:solidFill>
                <a:latin typeface="Montserrat"/>
              </a:rPr>
              <a:t>Отделы архитектуры и градостроительства; </a:t>
            </a:r>
          </a:p>
          <a:p>
            <a:endParaRPr lang="ru-RU" sz="2000" dirty="0">
              <a:solidFill>
                <a:srgbClr val="4D4D4D"/>
              </a:solidFill>
              <a:latin typeface="Montserrat"/>
            </a:endParaRPr>
          </a:p>
          <a:p>
            <a:r>
              <a:rPr lang="ru-RU" sz="2000" dirty="0">
                <a:solidFill>
                  <a:srgbClr val="4D4D4D"/>
                </a:solidFill>
                <a:latin typeface="Montserrat"/>
              </a:rPr>
              <a:t>Вакансии можно найти в строительных, проектных, изыскательских организациях, на промышленных предприятиях различных отраслей, архитектурных бюро, бюро технической инвентаризации, военных частях железнодорожных и других видов войск, горнодобывающей промышленности. </a:t>
            </a:r>
          </a:p>
          <a:p>
            <a:r>
              <a:rPr lang="ru-RU" sz="2000" dirty="0">
                <a:solidFill>
                  <a:srgbClr val="4D4D4D"/>
                </a:solidFill>
                <a:latin typeface="Montserrat"/>
              </a:rPr>
              <a:t>Специалисты с геодезическим образованием – универсальные работники, так как могут быть востребованы не только по прямому назначению, но и в смежных областях. У них не возникнет вопроса: «Кем работать?» </a:t>
            </a:r>
          </a:p>
          <a:p>
            <a:r>
              <a:rPr lang="ru-RU" sz="2000" dirty="0">
                <a:solidFill>
                  <a:srgbClr val="4D4D4D"/>
                </a:solidFill>
                <a:latin typeface="Montserrat"/>
              </a:rPr>
              <a:t>Землеустроители, маркшейдеры, проектировщики, картографы, топографы, </a:t>
            </a:r>
            <a:r>
              <a:rPr lang="ru-RU" sz="2000" dirty="0" err="1">
                <a:solidFill>
                  <a:srgbClr val="4D4D4D"/>
                </a:solidFill>
                <a:latin typeface="Montserrat"/>
              </a:rPr>
              <a:t>фотограмметристы</a:t>
            </a:r>
            <a:r>
              <a:rPr lang="ru-RU" sz="2000" dirty="0">
                <a:solidFill>
                  <a:srgbClr val="4D4D4D"/>
                </a:solidFill>
                <a:latin typeface="Montserrat"/>
              </a:rPr>
              <a:t> – вот неполный перечень профессий специалистов с геодезическим образованием, постоянно востребованных в городах и сельской местности. В наше время много частных компаний, предлагающих решение вопросов, связанных непосредственно с геодезией, разбивкой, межеванием, наблюдением за деформационными процессами в зданиях и сооружениях. </a:t>
            </a:r>
          </a:p>
          <a:p>
            <a:r>
              <a:rPr lang="ru-RU" sz="2000" dirty="0">
                <a:solidFill>
                  <a:srgbClr val="4D4D4D"/>
                </a:solidFill>
                <a:latin typeface="Montserrat"/>
              </a:rPr>
              <a:t>Зарплаты таких работников выгодно отличаются от многих других, работающих в тех же сферах производства и услуг.</a:t>
            </a:r>
          </a:p>
          <a:p>
            <a:endParaRPr lang="ru-RU" sz="3200" dirty="0">
              <a:solidFill>
                <a:srgbClr val="4D4D4D"/>
              </a:solidFill>
              <a:latin typeface="Montserra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2FD4F1E-CE25-4DEB-9ED0-0C383D3F33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9011" y="0"/>
            <a:ext cx="7568989" cy="10287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9E1654-E686-450B-BA9F-E55F82972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5311" y="114300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45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76219" y="1333500"/>
            <a:ext cx="98917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Codec Pro ExtraBold"/>
              </a:rPr>
              <a:t>Форма обучения</a:t>
            </a:r>
            <a:endParaRPr lang="en-US" sz="4400" dirty="0">
              <a:solidFill>
                <a:schemeClr val="bg1"/>
              </a:solidFill>
              <a:latin typeface="Codec Pro Extra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4A3D80F8-A326-45B5-A593-FDF376942F31}"/>
              </a:ext>
            </a:extLst>
          </p:cNvPr>
          <p:cNvSpPr txBox="1"/>
          <p:nvPr/>
        </p:nvSpPr>
        <p:spPr>
          <a:xfrm>
            <a:off x="685800" y="3577446"/>
            <a:ext cx="99822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Montserrat"/>
              </a:rPr>
              <a:t>Единственная  в университете программа подготовки специалистов, позволяющая получить квалификацию инженера;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600" dirty="0">
              <a:solidFill>
                <a:schemeClr val="bg1"/>
              </a:solidFill>
              <a:latin typeface="Montserra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Montserrat"/>
              </a:rPr>
              <a:t>Специалитет включает две ступени высшего образования, после чего  можно сразу поступать в аспирантуру.</a:t>
            </a:r>
          </a:p>
          <a:p>
            <a:pPr marL="514350" indent="-514350">
              <a:buFont typeface="Courier New" panose="02070309020205020404" pitchFamily="49" charset="0"/>
              <a:buChar char="o"/>
            </a:pPr>
            <a:endParaRPr lang="ru-RU" sz="3200" dirty="0">
              <a:solidFill>
                <a:schemeClr val="bg1"/>
              </a:solidFill>
              <a:latin typeface="Montserrat"/>
            </a:endParaRPr>
          </a:p>
          <a:p>
            <a:endParaRPr lang="ru-RU" sz="3200" dirty="0">
              <a:solidFill>
                <a:srgbClr val="4D4D4D"/>
              </a:solidFill>
              <a:latin typeface="Montserra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178108-0A30-41B4-83D6-C667C86A62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15916" y="-1970"/>
            <a:ext cx="6872084" cy="103203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A461E2-0EC9-4133-8A36-08CE7D09E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2216" y="368986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2264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85800" y="672617"/>
            <a:ext cx="13868400" cy="206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399"/>
              </a:lnSpc>
            </a:pPr>
            <a:r>
              <a:rPr lang="ru-RU" sz="5400" dirty="0">
                <a:solidFill>
                  <a:srgbClr val="333333"/>
                </a:solidFill>
                <a:latin typeface="Codec Pro ExtraBold"/>
              </a:rPr>
              <a:t>Профильные дисциплины</a:t>
            </a:r>
            <a:br>
              <a:rPr lang="ru-RU" sz="5400" dirty="0">
                <a:solidFill>
                  <a:srgbClr val="333333"/>
                </a:solidFill>
                <a:latin typeface="Codec Pro ExtraBold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odec Pro ExtraBold"/>
              <a:ea typeface="+mn-ea"/>
              <a:cs typeface="+mn-cs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xmlns="" id="{763A8745-2598-48BD-8AC6-524BB067700B}"/>
              </a:ext>
            </a:extLst>
          </p:cNvPr>
          <p:cNvSpPr txBox="1"/>
          <p:nvPr/>
        </p:nvSpPr>
        <p:spPr>
          <a:xfrm>
            <a:off x="757384" y="2429689"/>
            <a:ext cx="9067800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Геодезия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Высшая геодезия с основами координатно-временных систем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Геодезическая астрономия с основами астрометрии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Космическая геодезия и геодинамика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Спутниковые системы и технологии позиционирования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Прикладная геодезия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Теория математической обработки геодезических измерений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Инструментоведение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Автоматизация топографо-геодезических работ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err="1">
                <a:solidFill>
                  <a:srgbClr val="272727"/>
                </a:solidFill>
                <a:latin typeface="Montserrat"/>
              </a:rPr>
              <a:t>Аэро</a:t>
            </a:r>
            <a:r>
              <a:rPr lang="ru-RU" sz="2400" dirty="0">
                <a:solidFill>
                  <a:srgbClr val="272727"/>
                </a:solidFill>
                <a:latin typeface="Montserrat"/>
              </a:rPr>
              <a:t>- и космические съёмки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Фотограмметрия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Дистанционное зондирование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Топографическое дешифрование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Картография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Геоинформационные системы и технологии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272727"/>
                </a:solidFill>
                <a:latin typeface="Montserrat"/>
              </a:rPr>
              <a:t>Гравиметрия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>
              <a:solidFill>
                <a:srgbClr val="272727"/>
              </a:solidFill>
              <a:latin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B365F5-F69D-4882-94D8-DFE7B2D1AC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64111" y="1622682"/>
            <a:ext cx="5962479" cy="34348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536799-FE6D-44BB-A7A5-9E3EBC9083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53079" y="4128651"/>
            <a:ext cx="4956478" cy="43590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3B0B2F2-1FAF-40F6-BCAC-2FB3262F0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9400" y="5600700"/>
            <a:ext cx="3645044" cy="44153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72EA6F-4C4E-4783-8726-6960C034A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1535" y="460332"/>
            <a:ext cx="1847400" cy="18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63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4751" y="5295900"/>
            <a:ext cx="11849100" cy="4209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Федеральное Государственное бюджетное образовательное учреждение «Государственный университет по землеустройству»</a:t>
            </a: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Факультет «Кадастра недвижимости и инфраструктуры пространственных данных» </a:t>
            </a:r>
          </a:p>
          <a:p>
            <a:pPr>
              <a:lnSpc>
                <a:spcPts val="3022"/>
              </a:lnSpc>
            </a:pPr>
            <a:endParaRPr lang="ru-RU" sz="2325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Ул. Казакова, д.15, кабинеты 119-121</a:t>
            </a:r>
          </a:p>
          <a:p>
            <a:pPr>
              <a:lnSpc>
                <a:spcPts val="3022"/>
              </a:lnSpc>
            </a:pPr>
            <a:endParaRPr lang="ru-RU" sz="2325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Контакты: </a:t>
            </a:r>
          </a:p>
          <a:p>
            <a:pPr>
              <a:lnSpc>
                <a:spcPts val="3022"/>
              </a:lnSpc>
            </a:pPr>
            <a:endParaRPr lang="ru-RU" sz="2325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Телефон: +7 499 261 48 40</a:t>
            </a:r>
          </a:p>
          <a:p>
            <a:pPr>
              <a:lnSpc>
                <a:spcPts val="3022"/>
              </a:lnSpc>
            </a:pPr>
            <a:r>
              <a:rPr lang="ru-RU" sz="2325" dirty="0">
                <a:solidFill>
                  <a:srgbClr val="FFFFFF"/>
                </a:solidFill>
                <a:latin typeface="Montserrat"/>
              </a:rPr>
              <a:t>Адрес электронной почты: dekanat.knipd@mail.ru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7958" y="-4696406"/>
            <a:ext cx="18383917" cy="788837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04751" y="2828810"/>
            <a:ext cx="7963704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ru-RU" sz="8250" dirty="0">
                <a:solidFill>
                  <a:srgbClr val="FFFFFF"/>
                </a:solidFill>
                <a:latin typeface="Codec Pro ExtraBold"/>
              </a:rPr>
              <a:t>Ждем Вас!</a:t>
            </a:r>
            <a:endParaRPr lang="en-US" sz="8250" dirty="0">
              <a:solidFill>
                <a:srgbClr val="FFFFFF"/>
              </a:solidFill>
              <a:latin typeface="Codec Pro Extra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BA1549-5340-4D7A-B904-8250479436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065" y="119364"/>
            <a:ext cx="2109335" cy="2529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7A3432F-9472-47AE-B77C-5C12757AC0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1535" y="460332"/>
            <a:ext cx="1847400" cy="184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445</Words>
  <Application>Microsoft Office PowerPoint</Application>
  <PresentationFormat>Произвольный</PresentationFormat>
  <Paragraphs>67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Codec Pro ExtraBold</vt:lpstr>
      <vt:lpstr>Montserrat</vt:lpstr>
      <vt:lpstr>Courier New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Красный и Черный Тонкие ГеометрическиеЛинии Финансовые Советы Финансовая Презентация</dc:title>
  <dc:creator>Татьяна Колесникова</dc:creator>
  <cp:lastModifiedBy>User</cp:lastModifiedBy>
  <cp:revision>30</cp:revision>
  <dcterms:created xsi:type="dcterms:W3CDTF">2006-08-16T00:00:00Z</dcterms:created>
  <dcterms:modified xsi:type="dcterms:W3CDTF">2023-03-28T05:22:57Z</dcterms:modified>
  <dc:identifier>DAE8Xa579Ak</dc:identifier>
</cp:coreProperties>
</file>