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2.xml" ContentType="application/vnd.openxmlformats-officedocument.presentationml.notesSlide+xml"/>
  <Override PartName="/ppt/viewProps.xml" ContentType="application/vnd.openxmlformats-officedocument.presentationml.viewProps+xml"/>
  <Override PartName="/ppt/notesSlides/notesSlide14.xml" ContentType="application/vnd.openxmlformats-officedocument.presentationml.notesSlide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9" r:id="rId4"/>
    <p:sldId id="257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5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C41"/>
    <a:srgbClr val="EBEBEA"/>
    <a:srgbClr val="EEC5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42" autoAdjust="0"/>
    <p:restoredTop sz="94660"/>
  </p:normalViewPr>
  <p:slideViewPr>
    <p:cSldViewPr snapToGrid="0">
      <p:cViewPr varScale="1">
        <p:scale>
          <a:sx n="86" d="100"/>
          <a:sy n="86" d="100"/>
        </p:scale>
        <p:origin x="84" y="36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3304FD7-7A64-432C-B963-22EA098B89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17500D6-E5E2-4F4B-895C-EED1E1235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567EA1C-F20D-4B7C-A827-5D9547A48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BC51C36-7C11-40E7-B82D-0AC17C26E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57E933A-3F7A-4E2F-9358-167E2A719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A29B9FE-5ACA-4566-924D-2D9E2D2348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9972C77-43BA-463F-ABCB-70CBF55FC0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1E6314C-7B8C-49BB-97C5-084C332E1E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A0F676A-4D27-46A3-83CB-BAF90CF636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1F8F3B9-A4FA-47FF-AEE6-82A64C8FC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5CAEBA2-A0DE-4B04-982E-35631FA05E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923DCB3-D37B-442B-9305-FBD1794040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29FEBEF-DEB4-4EB2-8589-EC790778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6DB0BA-8593-41FC-A192-A3D9CF70E4AF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221EBB4-6AA3-4432-A1F9-94184AE702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6DB0BA-8593-41FC-A192-A3D9CF70E4AF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221EBB4-6AA3-4432-A1F9-94184AE702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6DB0BA-8593-41FC-A192-A3D9CF70E4AF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221EBB4-6AA3-4432-A1F9-94184AE702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6DB0BA-8593-41FC-A192-A3D9CF70E4AF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221EBB4-6AA3-4432-A1F9-94184AE702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6DB0BA-8593-41FC-A192-A3D9CF70E4AF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221EBB4-6AA3-4432-A1F9-94184AE702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6DB0BA-8593-41FC-A192-A3D9CF70E4AF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221EBB4-6AA3-4432-A1F9-94184AE702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6DB0BA-8593-41FC-A192-A3D9CF70E4AF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221EBB4-6AA3-4432-A1F9-94184AE702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6DB0BA-8593-41FC-A192-A3D9CF70E4AF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221EBB4-6AA3-4432-A1F9-94184AE702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6DB0BA-8593-41FC-A192-A3D9CF70E4AF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221EBB4-6AA3-4432-A1F9-94184AE702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6DB0BA-8593-41FC-A192-A3D9CF70E4AF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221EBB4-6AA3-4432-A1F9-94184AE702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6DB0BA-8593-41FC-A192-A3D9CF70E4AF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221EBB4-6AA3-4432-A1F9-94184AE702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DB0BA-8593-41FC-A192-A3D9CF70E4AF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1EBB4-6AA3-4432-A1F9-94184AE702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5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538284" y="6202458"/>
            <a:ext cx="653716" cy="655542"/>
          </a:xfrm>
          <a:prstGeom prst="rect">
            <a:avLst/>
          </a:prstGeom>
          <a:solidFill>
            <a:srgbClr val="EEC5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EC51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57012" y="634275"/>
            <a:ext cx="6581272" cy="4319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3716" y="634275"/>
            <a:ext cx="4303296" cy="4319335"/>
          </a:xfrm>
          <a:prstGeom prst="rect">
            <a:avLst/>
          </a:prstGeom>
          <a:solidFill>
            <a:srgbClr val="0E6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EC516"/>
              </a:solidFill>
            </a:endParaRPr>
          </a:p>
        </p:txBody>
      </p:sp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5328533" y="3138396"/>
            <a:ext cx="5782366" cy="2387600"/>
          </a:xfrm>
        </p:spPr>
        <p:txBody>
          <a:bodyPr>
            <a:noAutofit/>
          </a:bodyPr>
          <a:lstStyle/>
          <a:p>
            <a:pPr marL="14288" indent="-14288">
              <a:tabLst>
                <a:tab pos="431800" algn="l"/>
              </a:tabLst>
            </a:pPr>
            <a:r>
              <a:rPr lang="ru-RU" sz="1700" b="1" dirty="0">
                <a:latin typeface="Cambria" pitchFamily="18" charset="0" panose="02040503050406030204"/>
              </a:rPr>
              <a:t>МИНИСТЕРСТВО СЕЛЬСКОГО ХОЗЯЙСТВА РОССИЙСКОЙ ФЕДЕРАЦИИ</a:t>
            </a:r>
            <a:br>
              <a:rPr lang="ru-RU" sz="1700" b="1" dirty="0">
                <a:latin typeface="Cambria" pitchFamily="18" charset="0" panose="02040503050406030204"/>
              </a:rPr>
            </a:br>
            <a:br>
              <a:rPr lang="ru-RU" sz="1700" b="1" dirty="0">
                <a:latin typeface="Cambria" pitchFamily="18" charset="0" panose="02040503050406030204"/>
              </a:rPr>
            </a:br>
            <a:r>
              <a:rPr lang="ru-RU" sz="1700" b="1" dirty="0">
                <a:latin typeface="Cambria" pitchFamily="18" charset="0" panose="02040503050406030204"/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1700" b="1" dirty="0">
                <a:latin typeface="Cambria" pitchFamily="18" charset="0" panose="02040503050406030204"/>
              </a:rPr>
            </a:br>
            <a:r>
              <a:rPr lang="ru-RU" sz="1700" b="1" dirty="0">
                <a:latin typeface="Cambria" pitchFamily="18" charset="0" panose="02040503050406030204"/>
              </a:rPr>
              <a:t>«ГОСУДАРСТВЕННЫЙ УНИВЕРСИТЕТ ПО ЗЕМЛЕУСТРОЙСТВУ»</a:t>
            </a:r>
            <a:br>
              <a:rPr lang="ru-RU" sz="1700" b="1" dirty="0">
                <a:latin typeface="Cambria" pitchFamily="18" charset="0" panose="02040503050406030204"/>
              </a:rPr>
            </a:br>
            <a:br>
              <a:rPr lang="ru-RU" sz="1700" b="1" dirty="0">
                <a:latin typeface="Cambria" pitchFamily="18" charset="0" panose="02040503050406030204"/>
              </a:rPr>
            </a:br>
            <a:r>
              <a:rPr lang="ru-RU" sz="1700" b="1" dirty="0">
                <a:latin typeface="Cambria" pitchFamily="18" charset="0" panose="02040503050406030204"/>
              </a:rPr>
              <a:t>Юридический факультет</a:t>
            </a:r>
            <a:br>
              <a:rPr lang="ru-RU" sz="1700" b="1" dirty="0">
                <a:latin typeface="Cambria" pitchFamily="18" charset="0" panose="02040503050406030204"/>
              </a:rPr>
            </a:br>
            <a:r>
              <a:rPr lang="ru-RU" sz="1700" b="1" dirty="0">
                <a:latin typeface="Cambria" pitchFamily="18" charset="0" panose="02040503050406030204"/>
              </a:rPr>
              <a:t>Кафедра частного права</a:t>
            </a:r>
            <a:br>
              <a:rPr lang="ru-RU" sz="1700" b="1" dirty="0">
                <a:latin typeface="Cambria" pitchFamily="18" charset="0" panose="02040503050406030204"/>
              </a:rPr>
            </a:br>
            <a:br>
              <a:rPr lang="ru-RU" sz="1700" b="1" dirty="0">
                <a:latin typeface="Cambria" pitchFamily="18" charset="0" panose="02040503050406030204"/>
              </a:rPr>
            </a:br>
            <a:r>
              <a:rPr lang="ru-RU" sz="1700" b="1" dirty="0">
                <a:latin typeface="Cambria" pitchFamily="18" charset="0" panose="02040503050406030204"/>
              </a:rPr>
              <a:t>Магистерская программа</a:t>
            </a:r>
            <a:br>
              <a:rPr lang="ru-RU" sz="1700" b="1" dirty="0">
                <a:latin typeface="Cambria" pitchFamily="18" charset="0" panose="02040503050406030204"/>
              </a:rPr>
            </a:br>
            <a:r>
              <a:rPr lang="ru-RU" sz="1700" b="1" dirty="0">
                <a:latin typeface="Cambria" pitchFamily="18" charset="0" panose="02040503050406030204"/>
              </a:rPr>
              <a:t>Направление подготовки – 40.04.01. «Юриспруденция» </a:t>
            </a:r>
            <a:br>
              <a:rPr lang="ru-RU" sz="1700" b="1" dirty="0">
                <a:latin typeface="Cambria" pitchFamily="18" charset="0" panose="02040503050406030204"/>
              </a:rPr>
            </a:br>
            <a:r>
              <a:rPr lang="ru-RU" sz="1700" b="1" dirty="0">
                <a:latin typeface="Cambria" pitchFamily="18" charset="0" panose="02040503050406030204"/>
              </a:rPr>
              <a:t>Направленность (профиль) – Договорное право и техника договорной работы</a:t>
            </a:r>
            <a:br>
              <a:rPr lang="ru-RU" sz="1800" b="1" dirty="0">
                <a:latin typeface="Cambria" pitchFamily="18" charset="0" panose="02040503050406030204"/>
              </a:rPr>
            </a:br>
            <a:br>
              <a:rPr lang="ru-RU" sz="1800" b="1" dirty="0">
                <a:latin typeface="Cambria" pitchFamily="18" charset="0" panose="02040503050406030204"/>
              </a:rPr>
            </a:br>
            <a:r>
              <a:rPr lang="ru-RU" sz="1800" b="1" dirty="0">
                <a:latin typeface="Cambria" pitchFamily="18" charset="0" panose="02040503050406030204"/>
              </a:rPr>
              <a:t>  </a:t>
            </a:r>
            <a:br>
              <a:rPr lang="ru-RU" sz="1800" b="1" dirty="0">
                <a:latin typeface="Cambria" pitchFamily="18" charset="0" panose="02040503050406030204"/>
              </a:rPr>
            </a:b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81101" y="1473484"/>
            <a:ext cx="3448527" cy="22077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6"/>
            <a:ext cx="10515600" cy="59388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Cambria" pitchFamily="18" charset="0" panose="02040503050406030204"/>
              </a:rPr>
              <a:t>Дисциплины магистерской программы</a:t>
            </a:r>
            <a:br>
              <a:rPr lang="ru-RU" sz="3000" b="1" dirty="0">
                <a:latin typeface="Cambria" pitchFamily="18" charset="0" panose="02040503050406030204"/>
              </a:rPr>
            </a:br>
            <a:endParaRPr lang="ru-RU" sz="3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54327" y="1069981"/>
          <a:ext cx="9733156" cy="54228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19106"/>
                <a:gridCol w="5014050"/>
              </a:tblGrid>
              <a:tr h="505423">
                <a:tc>
                  <a:txBody>
                    <a:bodyPr lIns="65657" tIns="0" rIns="65657" bIns="0"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Основные дисциплины профессионального цикла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 panose="02040503050406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5657" marR="65657" marT="0" marB="0"/>
                </a:tc>
                <a:tc>
                  <a:txBody>
                    <a:bodyPr lIns="65657" tIns="0" rIns="65657" bIns="0" anchor="ctr"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Дисциплины по выбору магистранта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mbria" pitchFamily="18" charset="0" panose="02040503050406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5657" marR="65657" marT="0" marB="0" anchor="ctr"/>
                </a:tc>
              </a:tr>
              <a:tr h="381571">
                <a:tc>
                  <a:txBody>
                    <a:bodyPr lIns="68580" tIns="0" rIns="68580" bIns="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1. Актуальные проблемы договорного права</a:t>
                      </a:r>
                      <a:endParaRPr lang="ru-RU" sz="1400" b="1" dirty="0">
                        <a:effectLst/>
                        <a:latin typeface="Cambria" pitchFamily="18" charset="0" panose="02040503050406030204"/>
                        <a:ea typeface="Times New Roman" pitchFamily="18" charset="0" panose="02020603050405020304"/>
                        <a:cs typeface="Arial" pitchFamily="34" charset="0" panose="020B06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b="1" dirty="0">
                          <a:effectLst/>
                        </a:rPr>
                        <a:t>Проблемы недействительности договоров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="1" dirty="0">
                          <a:effectLst/>
                        </a:rPr>
                        <a:t>Страховое право</a:t>
                      </a:r>
                      <a:endParaRPr lang="ru-RU" sz="1400" b="1" dirty="0">
                        <a:effectLst/>
                        <a:latin typeface="Cambria" pitchFamily="18" charset="0" panose="02040503050406030204"/>
                      </a:endParaRPr>
                    </a:p>
                  </a:txBody>
                  <a:tcPr marL="68580" marR="68580" marT="0" marB="0"/>
                </a:tc>
              </a:tr>
              <a:tr h="793124">
                <a:tc>
                  <a:txBody>
                    <a:bodyPr lIns="68580" tIns="0" rIns="68580" bIns="0"/>
                    <a:lstStyle/>
                    <a:p>
                      <a:r>
                        <a:rPr lang="ru-RU" sz="1400" b="1" dirty="0">
                          <a:effectLst/>
                        </a:rPr>
                        <a:t>2. Обеспечение исполнения договорных обязательств</a:t>
                      </a:r>
                      <a:endParaRPr lang="ru-RU" sz="1400" b="1" dirty="0">
                        <a:effectLst/>
                        <a:latin typeface="Cambria" pitchFamily="18" charset="0" panose="02040503050406030204"/>
                        <a:ea typeface="Times New Roman" pitchFamily="18" charset="0" panose="02020603050405020304"/>
                        <a:cs typeface="Arial" pitchFamily="34" charset="0" panose="020B06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b="1" dirty="0">
                          <a:effectLst/>
                        </a:rPr>
                        <a:t>Особенности заключения и исполнения договоров в отношении недвижимого имущества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="1" dirty="0">
                          <a:effectLst/>
                        </a:rPr>
                        <a:t>Сделки с государственным и муниципальным имуществом</a:t>
                      </a:r>
                      <a:endParaRPr lang="ru-RU" sz="1400" b="1" dirty="0">
                        <a:effectLst/>
                        <a:latin typeface="Cambria" pitchFamily="18" charset="0" panose="02040503050406030204"/>
                        <a:ea typeface="Times New Roman" pitchFamily="18" charset="0" panose="02020603050405020304"/>
                        <a:cs typeface="Arial" pitchFamily="34" charset="0" panose="020B0604020202020204"/>
                      </a:endParaRPr>
                    </a:p>
                  </a:txBody>
                  <a:tcPr marL="68580" marR="68580" marT="0" marB="0"/>
                </a:tc>
              </a:tr>
              <a:tr h="763142">
                <a:tc>
                  <a:txBody>
                    <a:bodyPr lIns="68580" tIns="0" rIns="68580" bIns="0"/>
                    <a:lstStyle/>
                    <a:p>
                      <a:r>
                        <a:rPr lang="ru-RU" sz="1400" b="1" dirty="0">
                          <a:effectLst/>
                        </a:rPr>
                        <a:t>3. Представительство и посредничество в договорных отношениях</a:t>
                      </a:r>
                      <a:endParaRPr lang="ru-RU" sz="1400" b="1" dirty="0">
                        <a:effectLst/>
                        <a:latin typeface="Cambria" pitchFamily="18" charset="0" panose="02040503050406030204"/>
                        <a:ea typeface="Times New Roman" pitchFamily="18" charset="0" panose="02020603050405020304"/>
                        <a:cs typeface="Arial" pitchFamily="34" charset="0" panose="020B06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marL="342900" indent="-342900">
                        <a:buAutoNum type="arabicPeriod"/>
                      </a:pPr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effectLst/>
                        </a:rPr>
                        <a:t>Договорное регулирование интеллектуальной собственности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="1" dirty="0">
                          <a:effectLst/>
                        </a:rPr>
                        <a:t>Право интеллектуальной собственности</a:t>
                      </a:r>
                      <a:endParaRPr lang="ru-RU" sz="1400" b="1" dirty="0">
                        <a:effectLst/>
                        <a:latin typeface="Cambria" pitchFamily="18" charset="0" panose="02040503050406030204"/>
                        <a:ea typeface="Times New Roman" pitchFamily="18" charset="0" panose="02020603050405020304"/>
                        <a:cs typeface="Arial" pitchFamily="34" charset="0" panose="020B0604020202020204"/>
                      </a:endParaRPr>
                    </a:p>
                  </a:txBody>
                  <a:tcPr marL="68580" marR="68580" marT="0" marB="0"/>
                </a:tc>
              </a:tr>
              <a:tr h="381571">
                <a:tc>
                  <a:txBody>
                    <a:bodyPr lIns="68580" tIns="0" rIns="68580" bIns="0"/>
                    <a:lstStyle/>
                    <a:p>
                      <a:r>
                        <a:rPr lang="ru-RU" sz="1400" b="1" dirty="0">
                          <a:effectLst/>
                        </a:rPr>
                        <a:t>4. Организация и техника договорной работы</a:t>
                      </a:r>
                      <a:endParaRPr lang="ru-RU" sz="1400" b="1" dirty="0">
                        <a:effectLst/>
                        <a:latin typeface="Cambria" pitchFamily="18" charset="0" panose="02040503050406030204"/>
                        <a:ea typeface="Times New Roman" pitchFamily="18" charset="0" panose="02020603050405020304"/>
                        <a:cs typeface="Arial" pitchFamily="34" charset="0" panose="020B06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b="1" dirty="0">
                          <a:effectLst/>
                        </a:rPr>
                        <a:t>Договорные отношения с участием потребителей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="1" dirty="0">
                          <a:effectLst/>
                        </a:rPr>
                        <a:t>Договорные отношения в семейном праве</a:t>
                      </a:r>
                      <a:endParaRPr lang="ru-RU" sz="1400" b="1" dirty="0">
                        <a:effectLst/>
                        <a:latin typeface="Cambria" pitchFamily="18" charset="0" panose="02040503050406030204"/>
                        <a:ea typeface="Times New Roman" pitchFamily="18" charset="0" panose="02020603050405020304"/>
                        <a:cs typeface="Arial" pitchFamily="34" charset="0" panose="020B0604020202020204"/>
                      </a:endParaRPr>
                    </a:p>
                  </a:txBody>
                  <a:tcPr marL="68580" marR="68580" marT="0" marB="0"/>
                </a:tc>
              </a:tr>
              <a:tr h="542779">
                <a:tc>
                  <a:txBody>
                    <a:bodyPr lIns="68580" tIns="0" rIns="68580" bIns="0"/>
                    <a:lstStyle/>
                    <a:p>
                      <a:r>
                        <a:rPr lang="ru-RU" sz="1400" b="1" dirty="0">
                          <a:effectLst/>
                        </a:rPr>
                        <a:t>5. Проблемы заключения, изменения и расторжения договоров</a:t>
                      </a:r>
                      <a:endParaRPr lang="ru-RU" sz="1400" b="1" dirty="0">
                        <a:effectLst/>
                        <a:latin typeface="Cambria" pitchFamily="18" charset="0" panose="02040503050406030204"/>
                        <a:ea typeface="Times New Roman" pitchFamily="18" charset="0" panose="02020603050405020304"/>
                        <a:cs typeface="Arial" pitchFamily="34" charset="0" panose="020B06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AutoNum type="arabicPeriod"/>
                      </a:pPr>
                      <a:r>
                        <a:rPr lang="ru-RU" sz="1400" b="1" dirty="0">
                          <a:effectLst/>
                        </a:rPr>
                        <a:t>Рассмотрение споров, вытекающих из договорных правоотношений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AutoNum type="arabicPeriod"/>
                      </a:pPr>
                      <a:r>
                        <a:rPr lang="ru-RU" sz="1400" b="1" dirty="0">
                          <a:effectLst/>
                        </a:rPr>
                        <a:t>Исполнительное право</a:t>
                      </a:r>
                      <a:endParaRPr lang="ru-RU" sz="1400" b="1" dirty="0">
                        <a:effectLst/>
                        <a:latin typeface="Cambria" pitchFamily="18" charset="0" panose="02040503050406030204"/>
                        <a:ea typeface="Times New Roman" pitchFamily="18" charset="0" panose="02020603050405020304"/>
                        <a:cs typeface="Arial" pitchFamily="34" charset="0" panose="020B0604020202020204"/>
                      </a:endParaRPr>
                    </a:p>
                  </a:txBody>
                  <a:tcPr marL="68580" marR="68580" marT="0" marB="0"/>
                </a:tc>
              </a:tr>
              <a:tr h="572357">
                <a:tc>
                  <a:txBody>
                    <a:bodyPr lIns="68580" tIns="0" rIns="68580" bIns="0"/>
                    <a:lstStyle/>
                    <a:p>
                      <a:r>
                        <a:rPr lang="ru-RU" sz="1400" b="1" dirty="0">
                          <a:effectLst/>
                        </a:rPr>
                        <a:t>6. Теоретические и практические проблемы заключения трудовых договоров</a:t>
                      </a:r>
                      <a:endParaRPr lang="ru-RU" sz="1400" b="1" dirty="0">
                        <a:effectLst/>
                        <a:latin typeface="Cambria" pitchFamily="18" charset="0" panose="02040503050406030204"/>
                        <a:ea typeface="Times New Roman" pitchFamily="18" charset="0" panose="02020603050405020304"/>
                        <a:cs typeface="Arial" pitchFamily="34" charset="0" panose="020B06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b="1" dirty="0">
                          <a:effectLst/>
                        </a:rPr>
                        <a:t>Проблемы договорного регулирования в сфере государственных и муниципальных закупок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="1" dirty="0">
                          <a:effectLst/>
                        </a:rPr>
                        <a:t>Процедура медиации в договорных спорах</a:t>
                      </a:r>
                      <a:endParaRPr lang="ru-RU" sz="1400" b="1" dirty="0">
                        <a:effectLst/>
                        <a:latin typeface="Cambria" pitchFamily="18" charset="0" panose="02040503050406030204"/>
                        <a:ea typeface="Times New Roman" pitchFamily="18" charset="0" panose="02020603050405020304"/>
                        <a:cs typeface="Arial" pitchFamily="34" charset="0" panose="020B0604020202020204"/>
                      </a:endParaRPr>
                    </a:p>
                  </a:txBody>
                  <a:tcPr marL="68580" marR="68580" marT="0" marB="0"/>
                </a:tc>
              </a:tr>
              <a:tr h="381571">
                <a:tc>
                  <a:txBody>
                    <a:bodyPr lIns="68580" tIns="0" rIns="68580" bIns="0"/>
                    <a:lstStyle/>
                    <a:p>
                      <a:r>
                        <a:rPr lang="ru-RU" sz="1400" b="1" dirty="0">
                          <a:effectLst/>
                        </a:rPr>
                        <a:t>7. Международное торговое право</a:t>
                      </a:r>
                      <a:endParaRPr lang="ru-RU" sz="1400" b="1" dirty="0">
                        <a:effectLst/>
                        <a:latin typeface="Cambria" pitchFamily="18" charset="0" panose="02040503050406030204"/>
                        <a:ea typeface="Times New Roman" pitchFamily="18" charset="0" panose="02020603050405020304"/>
                        <a:cs typeface="Arial" pitchFamily="34" charset="0" panose="020B06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endParaRPr lang="ru-RU" sz="1400" b="1">
                        <a:effectLst/>
                        <a:latin typeface="Cambria" pitchFamily="18" charset="0" panose="02040503050406030204"/>
                        <a:ea typeface="Times New Roman" pitchFamily="18" charset="0" panose="02020603050405020304"/>
                        <a:cs typeface="Arial" pitchFamily="34" charset="0" panose="020B0604020202020204"/>
                      </a:endParaRPr>
                    </a:p>
                  </a:txBody>
                  <a:tcPr marL="68580" marR="68580" marT="0" marB="0"/>
                </a:tc>
              </a:tr>
              <a:tr h="572357">
                <a:tc>
                  <a:txBody>
                    <a:bodyPr lIns="68580" tIns="0" rIns="68580" bIns="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8. Предпринимательские договоры в гражданском праве России</a:t>
                      </a:r>
                      <a:endParaRPr lang="ru-RU" sz="1400" b="1" dirty="0">
                        <a:effectLst/>
                        <a:latin typeface="Cambria" pitchFamily="18" charset="0" panose="02040503050406030204"/>
                        <a:ea typeface="Times New Roman" pitchFamily="18" charset="0" panose="02020603050405020304"/>
                        <a:cs typeface="Arial" pitchFamily="34" charset="0" panose="020B06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endParaRPr lang="ru-RU" sz="1400" b="1" dirty="0">
                        <a:effectLst/>
                        <a:latin typeface="Cambria" pitchFamily="18" charset="0" panose="02040503050406030204"/>
                        <a:ea typeface="Times New Roman" pitchFamily="18" charset="0" panose="02020603050405020304"/>
                        <a:cs typeface="Arial" pitchFamily="34" charset="0" panose="020B0604020202020204"/>
                      </a:endParaRPr>
                    </a:p>
                  </a:txBody>
                  <a:tcPr marL="68580" marR="68580" marT="0" marB="0"/>
                </a:tc>
              </a:tr>
              <a:tr h="194237">
                <a:tc>
                  <a:txBody>
                    <a:bodyPr lIns="68580" tIns="0" rIns="68580" bIns="0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9. Практики</a:t>
                      </a:r>
                      <a:endParaRPr lang="ru-RU" sz="1400" b="1" dirty="0">
                        <a:effectLst/>
                        <a:latin typeface="Cambria" pitchFamily="18" charset="0" panose="02040503050406030204"/>
                        <a:ea typeface="Times New Roman" pitchFamily="18" charset="0" panose="02020603050405020304"/>
                        <a:cs typeface="Arial" pitchFamily="34" charset="0" panose="020B0604020202020204"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endParaRPr lang="ru-RU" sz="1400" b="1" dirty="0">
                        <a:effectLst/>
                        <a:latin typeface="Cambria" pitchFamily="18" charset="0" panose="02040503050406030204"/>
                        <a:ea typeface="Times New Roman" pitchFamily="18" charset="0" panose="02020603050405020304"/>
                        <a:cs typeface="Arial" pitchFamily="34" charset="0" panose="020B06040202020202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1288010" cy="1291608"/>
          </a:xfrm>
          <a:prstGeom prst="rect">
            <a:avLst/>
          </a:prstGeom>
          <a:solidFill>
            <a:srgbClr val="0E6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EC51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88059" y="189858"/>
            <a:ext cx="911893" cy="91189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b="1" dirty="0">
                <a:latin typeface="Cambria" pitchFamily="18" charset="0" panose="02040503050406030204"/>
              </a:rPr>
              <a:t>Целевая аудитория</a:t>
            </a:r>
            <a:br>
              <a:rPr lang="ru-RU" sz="3000" b="1" dirty="0">
                <a:latin typeface="Cambria" pitchFamily="18" charset="0" panose="02040503050406030204"/>
              </a:rPr>
            </a:br>
            <a:endParaRPr lang="ru-RU" sz="3000" dirty="0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>
                <a:latin typeface="Cambria" pitchFamily="18" charset="0" panose="02040503050406030204"/>
                <a:cs typeface="Arial" pitchFamily="34" charset="0" panose="020B0604020202020204"/>
              </a:rPr>
              <a:t>Выпускники бакалавриата и специалитета, заинтересованные в получении современного образования, отвечающего вызовам времени. Как отметил Президент РФ В.В. Путин: «Выигрывает тот, кто полнее других использует новые возможности».</a:t>
            </a:r>
          </a:p>
          <a:p>
            <a:pPr algn="just"/>
            <a:r>
              <a:rPr lang="ru-RU" sz="2000" b="1" dirty="0">
                <a:latin typeface="Cambria" pitchFamily="18" charset="0" panose="02040503050406030204"/>
                <a:cs typeface="Arial" pitchFamily="34" charset="0" panose="020B0604020202020204"/>
              </a:rPr>
              <a:t>Представители государственных учреждений, органов местного самоуправления, менеджеры и специалисты консалтинговых и др. компаний, адвокатские образования и другие организации, работающие в сфере договорного регулирования.</a:t>
            </a: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88010" cy="1291608"/>
          </a:xfrm>
          <a:prstGeom prst="rect">
            <a:avLst/>
          </a:prstGeom>
          <a:solidFill>
            <a:srgbClr val="0E6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EC51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88059" y="189858"/>
            <a:ext cx="911893" cy="9118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14872"/>
            <a:ext cx="12192000" cy="6431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Cambria" pitchFamily="18" charset="0" panose="02040503050406030204"/>
              </a:rPr>
              <a:t>Места практики и трудоустройство выпускников</a:t>
            </a:r>
            <a:br>
              <a:rPr lang="ru-RU" sz="3600" b="1" dirty="0">
                <a:latin typeface="Cambria" pitchFamily="18" charset="0" panose="02040503050406030204"/>
              </a:rPr>
            </a:br>
            <a:endParaRPr lang="ru-RU" sz="3600" dirty="0"/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1226634"/>
            <a:ext cx="10512424" cy="4963029"/>
          </a:xfrm>
        </p:spPr>
        <p:txBody>
          <a:bodyPr/>
          <a:lstStyle/>
          <a:p>
            <a:pPr marL="274320" indent="-274320" algn="just">
              <a:buFont typeface="Wingdings 2" pitchFamily="18" charset="2"/>
              <a:buChar char=""/>
            </a:pPr>
            <a:r>
              <a:rPr lang="ru-RU" dirty="0">
                <a:latin typeface="Cambria" pitchFamily="18" charset="0" panose="02040503050406030204"/>
                <a:cs typeface="Arial" pitchFamily="34" charset="0" panose="020B0604020202020204"/>
              </a:rPr>
              <a:t>Во время обучения студенты проходят преддипломную практику и собирают фактические материалы для написания магистерской диссертации в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mbria" pitchFamily="18" charset="0" panose="02040503050406030204"/>
                <a:cs typeface="Arial" pitchFamily="34" charset="0" panose="020B0604020202020204"/>
              </a:rPr>
              <a:t>юридических отделах консалтинговых и иных организациях, осуществляющих деятельность в сфере договорного регулирования, корпорациях, а также в органах государственной власти и органах местного самоуправления, в адвокатских образованиях, нотариате, судах, прокуратуре и др.). </a:t>
            </a:r>
            <a:r>
              <a:rPr lang="ru-RU" dirty="0">
                <a:latin typeface="Cambria" pitchFamily="18" charset="0" panose="02040503050406030204"/>
                <a:cs typeface="Arial" pitchFamily="34" charset="0" panose="020B0604020202020204"/>
              </a:rPr>
              <a:t> </a:t>
            </a:r>
          </a:p>
          <a:p>
            <a:pPr marL="274320" indent="-274320" algn="just">
              <a:buFont typeface="Wingdings 2" pitchFamily="18" charset="2"/>
              <a:buChar char=""/>
            </a:pPr>
            <a:r>
              <a:rPr lang="ru-RU" dirty="0">
                <a:latin typeface="Cambria" pitchFamily="18" charset="0" panose="02040503050406030204"/>
                <a:cs typeface="Arial" pitchFamily="34" charset="0" panose="020B0604020202020204"/>
              </a:rPr>
              <a:t>Выпускники магистерской программы могут трудоустраиваться в вышеуказанные организации, а также могут поступать в аспирантуру и работать на кафедре преподавателями-ассистентами.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/>
          <a:srcRect t="2548" b="25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6C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2364490" y="290494"/>
            <a:ext cx="7456808" cy="9399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Cambria" pitchFamily="18" charset="0" panose="02040503050406030204"/>
              </a:rPr>
              <a:t>Контактная информация</a:t>
            </a:r>
            <a:br>
              <a:rPr lang="ru-RU" b="1" i="1" dirty="0">
                <a:solidFill>
                  <a:schemeClr val="bg1"/>
                </a:solidFill>
                <a:latin typeface="Cambria" pitchFamily="18" charset="0" panose="02040503050406030204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95767" y="2212706"/>
            <a:ext cx="3794255" cy="2429126"/>
          </a:xfrm>
          <a:prstGeom prst="rect">
            <a:avLst/>
          </a:prstGeom>
        </p:spPr>
      </p:pic>
      <p:sp>
        <p:nvSpPr>
          <p:cNvPr id="9" name="Объект 8"/>
          <p:cNvSpPr>
            <a:spLocks noGrp="1" noEditPoints="1"/>
          </p:cNvSpPr>
          <p:nvPr>
            <p:ph idx="1"/>
          </p:nvPr>
        </p:nvSpPr>
        <p:spPr>
          <a:xfrm>
            <a:off x="661639" y="862360"/>
            <a:ext cx="11173522" cy="5813503"/>
          </a:xfrm>
        </p:spPr>
        <p:txBody>
          <a:bodyPr>
            <a:normAutofit fontScale="85000" lnSpcReduction="20000"/>
          </a:bodyPr>
          <a:lstStyle/>
          <a:p>
            <a:pPr algn="ctr">
              <a:buFont typeface="Wingdings 2" pitchFamily="18" charset="2"/>
              <a:buNone/>
            </a:pPr>
            <a:r>
              <a:rPr lang="ru-RU" b="1" i="1" dirty="0">
                <a:solidFill>
                  <a:schemeClr val="bg1"/>
                </a:solidFill>
                <a:latin typeface="Cambria" pitchFamily="18" charset="0" panose="02040503050406030204"/>
              </a:rPr>
              <a:t>Кафедра частного права юридического факультета</a:t>
            </a:r>
            <a:r>
              <a:rPr lang="ru-RU" b="1" dirty="0">
                <a:solidFill>
                  <a:schemeClr val="bg1"/>
                </a:solidFill>
                <a:latin typeface="Cambria" pitchFamily="18" charset="0" panose="02040503050406030204"/>
              </a:rPr>
              <a:t> </a:t>
            </a:r>
          </a:p>
          <a:p>
            <a:pPr algn="ctr">
              <a:buFont typeface="Wingdings 2" pitchFamily="18" charset="2"/>
              <a:buNone/>
            </a:pPr>
            <a:r>
              <a:rPr lang="ru-RU" b="1" dirty="0">
                <a:solidFill>
                  <a:schemeClr val="bg1"/>
                </a:solidFill>
                <a:latin typeface="Cambria" pitchFamily="18" charset="0" panose="02040503050406030204"/>
              </a:rPr>
              <a:t>ФГОБУ ВО «Государственный университет по землеустройству»</a:t>
            </a:r>
          </a:p>
          <a:p>
            <a:pPr algn="ctr">
              <a:buFont typeface="Wingdings 2" pitchFamily="18" charset="2"/>
              <a:buNone/>
            </a:pPr>
            <a:endParaRPr lang="ru-RU" b="1" dirty="0">
              <a:solidFill>
                <a:srgbClr val="0070C0"/>
              </a:solidFill>
              <a:latin typeface="Cambria" pitchFamily="18" charset="0" panose="02040503050406030204"/>
            </a:endParaRPr>
          </a:p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Cambria" pitchFamily="18" charset="0" panose="02040503050406030204"/>
            </a:endParaRPr>
          </a:p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Cambria" pitchFamily="18" charset="0" panose="02040503050406030204"/>
            </a:endParaRPr>
          </a:p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Cambria" pitchFamily="18" charset="0" panose="02040503050406030204"/>
            </a:endParaRPr>
          </a:p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Cambria" pitchFamily="18" charset="0" panose="02040503050406030204"/>
            </a:endParaRPr>
          </a:p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Cambria" pitchFamily="18" charset="0" panose="02040503050406030204"/>
            </a:endParaRPr>
          </a:p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Cambria" pitchFamily="18" charset="0" panose="02040503050406030204"/>
            </a:endParaRPr>
          </a:p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Cambria" pitchFamily="18" charset="0" panose="02040503050406030204"/>
            </a:endParaRPr>
          </a:p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Cambria" pitchFamily="18" charset="0" panose="02040503050406030204"/>
            </a:endParaRPr>
          </a:p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Cambria" pitchFamily="18" charset="0" panose="02040503050406030204"/>
              </a:rPr>
              <a:t>Адрес: 105064, Москва, ул. Казакова, д.15, ком. 3103.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  <a:latin typeface="Cambria" pitchFamily="18" charset="0" panose="02040503050406030204"/>
              </a:rPr>
              <a:t>Тел.: 8(499) 261-48-68 </a:t>
            </a:r>
          </a:p>
          <a:p>
            <a:pPr algn="ctr">
              <a:buFont typeface="Wingdings 2" pitchFamily="18" charset="2"/>
              <a:buNone/>
            </a:pPr>
            <a:r>
              <a:rPr lang="en-US" b="1" dirty="0">
                <a:solidFill>
                  <a:schemeClr val="bg1"/>
                </a:solidFill>
                <a:latin typeface="Cambria" pitchFamily="18" charset="0" panose="02040503050406030204"/>
              </a:rPr>
              <a:t>E</a:t>
            </a:r>
            <a:r>
              <a:rPr lang="ru-RU" b="1" dirty="0">
                <a:solidFill>
                  <a:schemeClr val="bg1"/>
                </a:solidFill>
                <a:latin typeface="Cambria" pitchFamily="18" charset="0" panose="02040503050406030204"/>
              </a:rPr>
              <a:t>-</a:t>
            </a:r>
            <a:r>
              <a:rPr lang="en-US" b="1" dirty="0">
                <a:solidFill>
                  <a:schemeClr val="bg1"/>
                </a:solidFill>
                <a:latin typeface="Cambria" pitchFamily="18" charset="0" panose="02040503050406030204"/>
              </a:rPr>
              <a:t>mail</a:t>
            </a:r>
            <a:r>
              <a:rPr lang="ru-RU" b="1" dirty="0">
                <a:solidFill>
                  <a:schemeClr val="bg1"/>
                </a:solidFill>
                <a:latin typeface="Cambria" pitchFamily="18" charset="0" panose="02040503050406030204"/>
              </a:rPr>
              <a:t>: </a:t>
            </a:r>
            <a:r>
              <a:rPr lang="en-US" b="1" dirty="0">
                <a:solidFill>
                  <a:schemeClr val="bg1"/>
                </a:solidFill>
                <a:latin typeface="Cambria" pitchFamily="18" charset="0" panose="02040503050406030204"/>
              </a:rPr>
              <a:t>pravoved@mail.ru</a:t>
            </a:r>
            <a:endParaRPr lang="ru-RU" b="1" dirty="0">
              <a:solidFill>
                <a:schemeClr val="bg1"/>
              </a:solidFill>
              <a:latin typeface="Cambria" pitchFamily="18" charset="0" panose="02040503050406030204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353268" y="426040"/>
            <a:ext cx="10610986" cy="872921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0070C0"/>
                </a:solidFill>
                <a:latin typeface="Cambria" pitchFamily="18" charset="0" panose="02040503050406030204"/>
              </a:rPr>
              <a:t>Научный руководитель магистерской программы</a:t>
            </a:r>
            <a:br>
              <a:rPr lang="ru-RU" sz="3000" b="1" dirty="0">
                <a:solidFill>
                  <a:srgbClr val="0070C0"/>
                </a:solidFill>
                <a:latin typeface="Cambria" pitchFamily="18" charset="0" panose="02040503050406030204"/>
              </a:rPr>
            </a:br>
            <a:endParaRPr lang="ru-RU" sz="3000" dirty="0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2767577" y="4368678"/>
            <a:ext cx="5782366" cy="1030288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Cambria" pitchFamily="18" charset="0" panose="02040503050406030204"/>
                <a:cs typeface="Times New Roman" pitchFamily="18" charset="0" panose="02020603050405020304"/>
              </a:rPr>
              <a:t>Калинин Алексей Юрьевич</a:t>
            </a:r>
            <a:r>
              <a:rPr lang="en-US" b="1" i="1" dirty="0">
                <a:solidFill>
                  <a:srgbClr val="002060"/>
                </a:solidFill>
                <a:latin typeface="Cambria" pitchFamily="18" charset="0" panose="02040503050406030204"/>
                <a:cs typeface="Times New Roman" pitchFamily="18" charset="0" panose="02020603050405020304"/>
              </a:rPr>
              <a:t>,</a:t>
            </a:r>
            <a:r>
              <a:rPr lang="ru-RU" i="1" dirty="0">
                <a:solidFill>
                  <a:srgbClr val="002060"/>
                </a:solidFill>
                <a:latin typeface="Cambria" pitchFamily="18" charset="0" panose="02040503050406030204"/>
              </a:rPr>
              <a:t> </a:t>
            </a:r>
          </a:p>
          <a:p>
            <a:r>
              <a:rPr lang="ru-RU" i="1" dirty="0" err="1">
                <a:solidFill>
                  <a:srgbClr val="002060"/>
                </a:solidFill>
                <a:latin typeface="Cambria" pitchFamily="18" charset="0" panose="02040503050406030204"/>
              </a:rPr>
              <a:t>д.ю.н</a:t>
            </a:r>
            <a:r>
              <a:rPr lang="ru-RU" i="1" dirty="0">
                <a:solidFill>
                  <a:srgbClr val="002060"/>
                </a:solidFill>
                <a:latin typeface="Cambria" pitchFamily="18" charset="0" panose="02040503050406030204"/>
              </a:rPr>
              <a:t>., профессор кафедры частного права юридического факультета Государственного университета по землеустройству</a:t>
            </a:r>
          </a:p>
          <a:p>
            <a:endParaRPr lang="ru-RU" dirty="0"/>
          </a:p>
        </p:txBody>
      </p:sp>
      <p:pic>
        <p:nvPicPr>
          <p:cNvPr id="252" name="Рисунок 251"/>
          <p:cNvPicPr>
            <a:picLocks noChangeAspect="1"/>
          </p:cNvPicPr>
          <p:nvPr/>
        </p:nvPicPr>
        <p:blipFill>
          <a:blip r:embed="rId1"/>
          <a:srcRect t="2548" b="25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0189" y="1589159"/>
            <a:ext cx="2177143" cy="248932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88009" y="-7388"/>
            <a:ext cx="10903991" cy="1298996"/>
          </a:xfrm>
          <a:prstGeom prst="rect">
            <a:avLst/>
          </a:prstGeom>
          <a:solidFill>
            <a:srgbClr val="EBE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EC51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88010" cy="1291608"/>
          </a:xfrm>
          <a:prstGeom prst="rect">
            <a:avLst/>
          </a:prstGeom>
          <a:solidFill>
            <a:srgbClr val="0E6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EC51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88059" y="189858"/>
            <a:ext cx="911893" cy="9118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14872"/>
            <a:ext cx="12192000" cy="6431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476069" y="302779"/>
            <a:ext cx="10284712" cy="10837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mbria" pitchFamily="18" charset="0" panose="02040503050406030204"/>
              </a:rPr>
              <a:t>ЦЕЛЬ МАГИСТЕРСКОЙ ПРОГРАММЫ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mbria" pitchFamily="18" charset="0" panose="02040503050406030204"/>
              </a:rPr>
            </a:br>
            <a:endParaRPr lang="ru-RU" dirty="0"/>
          </a:p>
        </p:txBody>
      </p:sp>
      <p:sp>
        <p:nvSpPr>
          <p:cNvPr id="11" name="Объект 10"/>
          <p:cNvSpPr>
            <a:spLocks noGrp="1" noEditPoints="1"/>
          </p:cNvSpPr>
          <p:nvPr>
            <p:ph idx="1"/>
          </p:nvPr>
        </p:nvSpPr>
        <p:spPr>
          <a:xfrm>
            <a:off x="838200" y="1673677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274320" indent="-274320" algn="just">
              <a:buNone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mbria" pitchFamily="18" charset="0" panose="02040503050406030204"/>
              </a:rPr>
              <a:t>	</a:t>
            </a:r>
            <a:r>
              <a:rPr lang="ru-RU" b="1" dirty="0">
                <a:latin typeface="Cambria" pitchFamily="18" charset="0" panose="02040503050406030204"/>
              </a:rPr>
              <a:t>Целью </a:t>
            </a:r>
            <a:r>
              <a:rPr lang="ru-RU" dirty="0">
                <a:latin typeface="Cambria" pitchFamily="18" charset="0" panose="02040503050406030204"/>
              </a:rPr>
              <a:t>магистерской программы является формирование у обучающихся целостного представления о работе юриста в сфере заключения гражданско-правовых договоров, исполнения договорных обязательств и защите прав участников таких обязательств. Отдельное внимание уделяется вопросам обеспечения договорных обязательств, представительства в обязательственных правоотношениях, основаниям и последствиям недействительности заключенных договоров, выработке практических навыков применения различных форм гражданско-правовой ответственности в случае ненадлежащего исполнения договорных обязательств.</a:t>
            </a:r>
          </a:p>
          <a:p>
            <a:pPr marL="274320" indent="-274320" algn="just">
              <a:buNone/>
            </a:pPr>
            <a:r>
              <a:rPr lang="ru-RU" b="1" dirty="0">
                <a:latin typeface="Cambria" pitchFamily="18" charset="0" panose="02040503050406030204"/>
              </a:rPr>
              <a:t>	</a:t>
            </a:r>
            <a:r>
              <a:rPr lang="ru-RU" dirty="0">
                <a:latin typeface="Cambria" pitchFamily="18" charset="0" panose="02040503050406030204"/>
              </a:rPr>
              <a:t>Выпускники программы смогут квалифицированно осуществлять работу юрисконсультов в коммерческих организациях, вести гражданские дела в судах в качестве адвокатов, участвовать в рассмотрении судами гражданских дел в качестве прокуроров, стать судьями, в системе государственных органов и органов местного самоуправления успешно осуществлять практику заключения договоров, связанных с реализацией контрактов для обеспечения государственных и муниципальных нужд.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b="1" dirty="0">
                <a:latin typeface="Cambria" pitchFamily="18" charset="0" panose="02040503050406030204"/>
              </a:rPr>
              <a:t>МИССИЯ МАГИСТЕРСКОЙ ПРОГРАММЫ</a:t>
            </a:r>
            <a:br>
              <a:rPr lang="ru-RU" sz="3000" b="1" dirty="0">
                <a:latin typeface="Cambria" pitchFamily="18" charset="0" panose="02040503050406030204"/>
              </a:rPr>
            </a:br>
            <a:endParaRPr lang="ru-RU" sz="3000" dirty="0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>
                <a:latin typeface="Cambria" pitchFamily="18" charset="0" panose="02040503050406030204"/>
              </a:rPr>
              <a:t>Обеспечение комплексной подготовки инициативных, творческих, конкурентоспособных и востребованных работодателями юристов высшей квалификации в сфере договорного регулирования, способных работать в условиях цифровой инновационной экономики России. Воспитание гражданственности и патриотизма молодого поколения.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88010" cy="1291608"/>
          </a:xfrm>
          <a:prstGeom prst="rect">
            <a:avLst/>
          </a:prstGeom>
          <a:solidFill>
            <a:srgbClr val="0E6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EC516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88059" y="189858"/>
            <a:ext cx="911893" cy="9118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214872"/>
            <a:ext cx="12192000" cy="6431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7" y="676508"/>
            <a:ext cx="10515600" cy="1199162"/>
          </a:xfrm>
        </p:spPr>
        <p:txBody>
          <a:bodyPr>
            <a:noAutofit/>
          </a:bodyPr>
          <a:lstStyle/>
          <a:p>
            <a:pPr algn="just"/>
            <a:r>
              <a:rPr lang="ru-RU" sz="2500" b="1" dirty="0">
                <a:latin typeface="Cambria" pitchFamily="18" charset="0" panose="02040503050406030204"/>
              </a:rPr>
              <a:t>Магистерская программа нацелена на подготовку высококвалифицированных специалистов, обладающих современными знаниями в области договорного права и способных:</a:t>
            </a:r>
            <a:br>
              <a:rPr lang="ru-RU" sz="3200" b="1" dirty="0">
                <a:solidFill>
                  <a:srgbClr val="0070C0"/>
                </a:solidFill>
                <a:latin typeface="Cambria" pitchFamily="18" charset="0" panose="02040503050406030204"/>
              </a:rPr>
            </a:br>
            <a:br>
              <a:rPr lang="ru-RU" sz="3200" b="1" dirty="0">
                <a:solidFill>
                  <a:srgbClr val="0070C0"/>
                </a:solidFill>
                <a:latin typeface="Cambria" pitchFamily="18" charset="0" panose="02040503050406030204"/>
              </a:rPr>
            </a:br>
            <a:endParaRPr lang="ru-RU" sz="3000" dirty="0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1718372" y="1778940"/>
            <a:ext cx="9630665" cy="76467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400" dirty="0">
                <a:latin typeface="Cambria" pitchFamily="18" charset="0" panose="02040503050406030204"/>
              </a:rPr>
              <a:t>применять полученные знания для осуществления профессиональной деятельности в консалтинговых компаниях и иных организаций, осуществляющих деятельность в сфере договорного регулирования, а также в органах государственной власти и органах местного самоуправления на должностях юрисконсультов, руководителей юридических служб, в качестве судей, адвокатов, прокуроров, а также - научно-исследовательской деятельности;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1715196" y="3314410"/>
            <a:ext cx="9633839" cy="823912"/>
          </a:xfrm>
        </p:spPr>
        <p:txBody>
          <a:bodyPr>
            <a:normAutofit fontScale="92500" lnSpcReduction="10000"/>
          </a:bodyPr>
          <a:lstStyle/>
          <a:p>
            <a:r>
              <a:rPr lang="ru-RU" sz="1400" dirty="0">
                <a:latin typeface="Cambria" pitchFamily="18" charset="0" panose="02040503050406030204"/>
              </a:rPr>
              <a:t>использовать полученные знания для оказания консалтинговых и экспертных услуг, юридического сопровождения заключаемых договоров;</a:t>
            </a:r>
          </a:p>
          <a:p>
            <a:endParaRPr lang="ru-RU" dirty="0"/>
          </a:p>
        </p:txBody>
      </p:sp>
      <p:sp>
        <p:nvSpPr>
          <p:cNvPr id="8" name="Текст 2"/>
          <p:cNvSpPr txBox="1"/>
          <p:nvPr/>
        </p:nvSpPr>
        <p:spPr>
          <a:xfrm>
            <a:off x="1715197" y="4314389"/>
            <a:ext cx="9633839" cy="7646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 panose="020B0604020202020204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latin typeface="Cambria" pitchFamily="18" charset="0" panose="02040503050406030204"/>
              </a:rPr>
              <a:t>проводить юридические и междисциплинарные научные исследования по проблематике магистерской программы как фундаментального, так и прикладного характера, внедрять результаты проведенных исследований в практическую деятельность государственных и муниципальных органов, частного сектора, а также применять их в педагогическом процессе в высших учебных заведениях.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5981" y="1774016"/>
            <a:ext cx="810322" cy="769595"/>
          </a:xfrm>
          <a:prstGeom prst="rect">
            <a:avLst/>
          </a:prstGeom>
          <a:solidFill>
            <a:srgbClr val="0E6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EC51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5981" y="3071361"/>
            <a:ext cx="810322" cy="769595"/>
          </a:xfrm>
          <a:prstGeom prst="rect">
            <a:avLst/>
          </a:prstGeom>
          <a:solidFill>
            <a:srgbClr val="0E6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EC51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5981" y="4314389"/>
            <a:ext cx="810322" cy="769595"/>
          </a:xfrm>
          <a:prstGeom prst="rect">
            <a:avLst/>
          </a:prstGeom>
          <a:solidFill>
            <a:srgbClr val="0E6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EC51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bg2">
                    <a:lumMod val="10000"/>
                  </a:schemeClr>
                </a:solidFill>
                <a:latin typeface="Cambria" pitchFamily="18" charset="0" panose="02040503050406030204"/>
              </a:rPr>
              <a:t>Выпускник магистерской программы овладеет следующими основными профессиональными компетенциями:</a:t>
            </a:r>
            <a:br>
              <a:rPr lang="ru-RU" sz="3000" b="1" dirty="0">
                <a:solidFill>
                  <a:schemeClr val="bg2">
                    <a:lumMod val="10000"/>
                  </a:schemeClr>
                </a:solidFill>
                <a:latin typeface="Cambria" pitchFamily="18" charset="0" panose="02040503050406030204"/>
              </a:rPr>
            </a:br>
            <a:endParaRPr lang="ru-RU" sz="3000" dirty="0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1800921" y="1690688"/>
            <a:ext cx="9380035" cy="823912"/>
          </a:xfrm>
        </p:spPr>
        <p:txBody>
          <a:bodyPr>
            <a:normAutofit/>
          </a:bodyPr>
          <a:lstStyle/>
          <a:p>
            <a:pPr algn="just"/>
            <a:r>
              <a:rPr lang="ru-RU" sz="1300" dirty="0">
                <a:latin typeface="Cambria" pitchFamily="18" charset="0" panose="02040503050406030204"/>
                <a:cs typeface="Arial" pitchFamily="34" charset="0" panose="020B0604020202020204"/>
              </a:rPr>
              <a:t>способностью квалифицированно толковать нормативные правовые акты, давать квалифицированные юридические заключения и консультации в сфере договорных отношений;</a:t>
            </a:r>
          </a:p>
          <a:p>
            <a:pPr algn="just"/>
            <a:endParaRPr lang="ru-RU" sz="1300" dirty="0"/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1800921" y="2659405"/>
            <a:ext cx="9380034" cy="823912"/>
          </a:xfrm>
        </p:spPr>
        <p:txBody>
          <a:bodyPr>
            <a:normAutofit/>
          </a:bodyPr>
          <a:lstStyle/>
          <a:p>
            <a:r>
              <a:rPr lang="ru-RU" sz="1300" dirty="0">
                <a:latin typeface="Cambria" pitchFamily="18" charset="0" panose="02040503050406030204"/>
                <a:cs typeface="Arial" pitchFamily="34" charset="0" panose="020B0604020202020204"/>
              </a:rPr>
              <a:t>квалифицированно применять нормативные правовые акты в сфере договорного права, реализовывать нормы материального и процессуального права в профессиональной деятельности; </a:t>
            </a:r>
          </a:p>
          <a:p>
            <a:endParaRPr lang="ru-RU" sz="13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5194" y="1603031"/>
            <a:ext cx="810322" cy="769595"/>
          </a:xfrm>
          <a:prstGeom prst="rect">
            <a:avLst/>
          </a:prstGeom>
          <a:solidFill>
            <a:srgbClr val="0E6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EC51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5194" y="2659405"/>
            <a:ext cx="810322" cy="769595"/>
          </a:xfrm>
          <a:prstGeom prst="rect">
            <a:avLst/>
          </a:prstGeom>
          <a:solidFill>
            <a:srgbClr val="0E6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EC51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5194" y="3715779"/>
            <a:ext cx="810322" cy="769595"/>
          </a:xfrm>
          <a:prstGeom prst="rect">
            <a:avLst/>
          </a:prstGeom>
          <a:solidFill>
            <a:srgbClr val="0E6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EC516"/>
              </a:solidFill>
            </a:endParaRPr>
          </a:p>
        </p:txBody>
      </p:sp>
      <p:sp>
        <p:nvSpPr>
          <p:cNvPr id="10" name="Текст 4"/>
          <p:cNvSpPr txBox="1"/>
          <p:nvPr/>
        </p:nvSpPr>
        <p:spPr>
          <a:xfrm>
            <a:off x="1896772" y="3715779"/>
            <a:ext cx="9380034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 panose="020B0604020202020204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ru-RU" sz="1300" dirty="0">
                <a:latin typeface="Cambria" pitchFamily="18" charset="0" panose="02040503050406030204"/>
                <a:cs typeface="Arial" pitchFamily="34" charset="0" panose="020B0604020202020204"/>
              </a:rPr>
              <a:t>разрабатывать нормативные правовые акты, принимать участие в проведении юридической экспертизы проектов нормативных правовых актов в сфере договорных отношений;</a:t>
            </a:r>
          </a:p>
          <a:p>
            <a:endParaRPr lang="ru-RU" sz="13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15194" y="4772153"/>
            <a:ext cx="810322" cy="769595"/>
          </a:xfrm>
          <a:prstGeom prst="rect">
            <a:avLst/>
          </a:prstGeom>
          <a:solidFill>
            <a:srgbClr val="0E6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EC51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5194" y="5828527"/>
            <a:ext cx="810322" cy="769595"/>
          </a:xfrm>
          <a:prstGeom prst="rect">
            <a:avLst/>
          </a:prstGeom>
          <a:solidFill>
            <a:srgbClr val="0E6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EC516"/>
              </a:solidFill>
            </a:endParaRPr>
          </a:p>
        </p:txBody>
      </p:sp>
      <p:sp>
        <p:nvSpPr>
          <p:cNvPr id="13" name="Текст 4"/>
          <p:cNvSpPr txBox="1"/>
          <p:nvPr/>
        </p:nvSpPr>
        <p:spPr>
          <a:xfrm>
            <a:off x="1896772" y="4772153"/>
            <a:ext cx="9380034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 panose="020B0604020202020204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ru-RU" sz="1400" dirty="0">
                <a:latin typeface="Cambria" pitchFamily="18" charset="0" panose="02040503050406030204"/>
                <a:cs typeface="Arial" pitchFamily="34" charset="0" panose="020B0604020202020204"/>
              </a:rPr>
              <a:t>готовностью к выполнению должностных обязанностей по обеспечению законности и правопорядка в сфере недвижимости; </a:t>
            </a:r>
          </a:p>
          <a:p>
            <a:endParaRPr lang="ru-RU" sz="1300" dirty="0"/>
          </a:p>
        </p:txBody>
      </p:sp>
      <p:sp>
        <p:nvSpPr>
          <p:cNvPr id="14" name="Текст 4"/>
          <p:cNvSpPr txBox="1"/>
          <p:nvPr/>
        </p:nvSpPr>
        <p:spPr>
          <a:xfrm>
            <a:off x="1896772" y="5828527"/>
            <a:ext cx="9380034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 panose="020B0604020202020204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Cambria" pitchFamily="18" charset="0" panose="02040503050406030204"/>
                <a:cs typeface="Arial" pitchFamily="34" charset="0" panose="020B0604020202020204"/>
              </a:rPr>
              <a:t>способностью квалифицированно проводить научные исследования в области договорного права.</a:t>
            </a:r>
          </a:p>
          <a:p>
            <a:endParaRPr lang="ru-RU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b="1" dirty="0">
                <a:latin typeface="Cambria" pitchFamily="18" charset="0" panose="02040503050406030204"/>
              </a:rPr>
              <a:t>Конкурентные преимущества</a:t>
            </a:r>
            <a:br>
              <a:rPr lang="ru-RU" sz="3000" b="1" dirty="0">
                <a:latin typeface="Cambria" pitchFamily="18" charset="0" panose="02040503050406030204"/>
              </a:rPr>
            </a:br>
            <a:r>
              <a:rPr lang="ru-RU" sz="3000" b="1" dirty="0">
                <a:latin typeface="Cambria" pitchFamily="18" charset="0" panose="02040503050406030204"/>
              </a:rPr>
              <a:t>магистерской программы</a:t>
            </a:r>
            <a:endParaRPr lang="ru-RU" sz="3000" dirty="0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1977213" y="1721471"/>
            <a:ext cx="8133226" cy="823912"/>
          </a:xfrm>
        </p:spPr>
        <p:txBody>
          <a:bodyPr>
            <a:normAutofit/>
          </a:bodyPr>
          <a:lstStyle/>
          <a:p>
            <a:r>
              <a:rPr lang="ru-RU" sz="1300" dirty="0">
                <a:latin typeface="Cambria" pitchFamily="18" charset="0" panose="02040503050406030204"/>
                <a:cs typeface="Arial" pitchFamily="34" charset="0" panose="020B0604020202020204"/>
              </a:rPr>
              <a:t>специализированная </a:t>
            </a:r>
            <a:r>
              <a:rPr lang="ru-RU" sz="1300" i="1" dirty="0">
                <a:latin typeface="Cambria" pitchFamily="18" charset="0" panose="02040503050406030204"/>
                <a:cs typeface="Arial" pitchFamily="34" charset="0" panose="020B0604020202020204"/>
              </a:rPr>
              <a:t>практико-ориентированная</a:t>
            </a:r>
            <a:r>
              <a:rPr lang="ru-RU" sz="1300" dirty="0">
                <a:latin typeface="Cambria" pitchFamily="18" charset="0" panose="02040503050406030204"/>
                <a:cs typeface="Arial" pitchFamily="34" charset="0" panose="020B0604020202020204"/>
              </a:rPr>
              <a:t> программа в области договорных отношений, основанная на современной теории и практике гражданского права;</a:t>
            </a:r>
          </a:p>
          <a:p>
            <a:endParaRPr lang="ru-RU" sz="1300" dirty="0"/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1977212" y="2915231"/>
            <a:ext cx="8133225" cy="823912"/>
          </a:xfrm>
        </p:spPr>
        <p:txBody>
          <a:bodyPr>
            <a:normAutofit/>
          </a:bodyPr>
          <a:lstStyle/>
          <a:p>
            <a:r>
              <a:rPr lang="ru-RU" sz="1300" i="1" dirty="0">
                <a:latin typeface="Cambria" pitchFamily="18" charset="0" panose="02040503050406030204"/>
                <a:cs typeface="Arial" pitchFamily="34" charset="0" panose="020B0604020202020204"/>
              </a:rPr>
              <a:t>структурирование программы </a:t>
            </a:r>
            <a:r>
              <a:rPr lang="ru-RU" sz="1300" dirty="0">
                <a:latin typeface="Cambria" pitchFamily="18" charset="0" panose="02040503050406030204"/>
                <a:cs typeface="Arial" pitchFamily="34" charset="0" panose="020B0604020202020204"/>
              </a:rPr>
              <a:t>и преподаваемых дисциплин с учетом синтеза положений юридической, управленческой, экономической науки, других отраслей гуманитарного знания;</a:t>
            </a:r>
          </a:p>
          <a:p>
            <a:endParaRPr lang="ru-RU" sz="13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2892" y="1721471"/>
            <a:ext cx="810322" cy="769595"/>
          </a:xfrm>
          <a:prstGeom prst="rect">
            <a:avLst/>
          </a:prstGeom>
          <a:solidFill>
            <a:srgbClr val="0E6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EC51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2892" y="2915231"/>
            <a:ext cx="810322" cy="769595"/>
          </a:xfrm>
          <a:prstGeom prst="rect">
            <a:avLst/>
          </a:prstGeom>
          <a:solidFill>
            <a:srgbClr val="0E6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EC51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2892" y="4108991"/>
            <a:ext cx="810322" cy="769595"/>
          </a:xfrm>
          <a:prstGeom prst="rect">
            <a:avLst/>
          </a:prstGeom>
          <a:solidFill>
            <a:srgbClr val="0E6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EC51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892" y="5302751"/>
            <a:ext cx="810322" cy="769595"/>
          </a:xfrm>
          <a:prstGeom prst="rect">
            <a:avLst/>
          </a:prstGeom>
          <a:solidFill>
            <a:srgbClr val="0E6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EC516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6214872"/>
            <a:ext cx="12192000" cy="64312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1288010" cy="1291608"/>
          </a:xfrm>
          <a:prstGeom prst="rect">
            <a:avLst/>
          </a:prstGeom>
          <a:solidFill>
            <a:srgbClr val="0E6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EC516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8059" y="189858"/>
            <a:ext cx="911893" cy="911893"/>
          </a:xfrm>
          <a:prstGeom prst="rect">
            <a:avLst/>
          </a:prstGeom>
        </p:spPr>
      </p:pic>
      <p:sp>
        <p:nvSpPr>
          <p:cNvPr id="16" name="Текст 4"/>
          <p:cNvSpPr txBox="1"/>
          <p:nvPr/>
        </p:nvSpPr>
        <p:spPr>
          <a:xfrm>
            <a:off x="1977212" y="4108991"/>
            <a:ext cx="8133225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 panose="020B0604020202020204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>
                <a:latin typeface="Cambria" pitchFamily="18" charset="0" panose="02040503050406030204"/>
                <a:cs typeface="Arial" pitchFamily="34" charset="0" panose="020B0604020202020204"/>
              </a:rPr>
              <a:t>обширная судебная практика судебных споров, связанных с договорным правом, свидетельствует о необходимости подготовки юристов, обладающих специальными профессиональными навыками, которые могут быть сформированы только в рамках </a:t>
            </a:r>
            <a:r>
              <a:rPr lang="ru-RU" sz="1300" i="1" dirty="0">
                <a:latin typeface="Cambria" pitchFamily="18" charset="0" panose="02040503050406030204"/>
                <a:cs typeface="Arial" pitchFamily="34" charset="0" panose="020B0604020202020204"/>
              </a:rPr>
              <a:t>образовательной программы междисциплинарного характера</a:t>
            </a:r>
            <a:r>
              <a:rPr lang="ru-RU" sz="1300" dirty="0">
                <a:latin typeface="Cambria" pitchFamily="18" charset="0" panose="02040503050406030204"/>
                <a:cs typeface="Arial" pitchFamily="34" charset="0" panose="020B0604020202020204"/>
              </a:rPr>
              <a:t>, объединяющей учебные курсы, относящиеся к различным областям знаний юридического и неюридического профиля;</a:t>
            </a:r>
          </a:p>
        </p:txBody>
      </p:sp>
      <p:sp>
        <p:nvSpPr>
          <p:cNvPr id="17" name="Текст 4"/>
          <p:cNvSpPr txBox="1"/>
          <p:nvPr/>
        </p:nvSpPr>
        <p:spPr>
          <a:xfrm>
            <a:off x="1977212" y="5002538"/>
            <a:ext cx="8133225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 panose="020B0604020202020204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>
                <a:latin typeface="Cambria" pitchFamily="18" charset="0" panose="02040503050406030204"/>
                <a:cs typeface="Arial" pitchFamily="34" charset="0" panose="020B0604020202020204"/>
              </a:rPr>
              <a:t>программа готовит </a:t>
            </a:r>
            <a:r>
              <a:rPr lang="ru-RU" sz="1300" i="1" dirty="0">
                <a:latin typeface="Cambria" pitchFamily="18" charset="0" panose="02040503050406030204"/>
                <a:cs typeface="Arial" pitchFamily="34" charset="0" panose="020B0604020202020204"/>
              </a:rPr>
              <a:t>профессионалов, глубоко владеющих вопросами договорного регулирования. </a:t>
            </a:r>
            <a:r>
              <a:rPr lang="ru-RU" sz="1300" dirty="0">
                <a:latin typeface="Cambria" pitchFamily="18" charset="0" panose="02040503050406030204"/>
                <a:cs typeface="Arial" pitchFamily="34" charset="0" panose="020B0604020202020204"/>
              </a:rPr>
              <a:t> </a:t>
            </a:r>
            <a:endParaRPr lang="ru-RU" sz="1300" dirty="0">
              <a:latin typeface="Cambria" pitchFamily="18" charset="0" panose="0204050305040603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b="1" dirty="0">
                <a:latin typeface="Cambria" pitchFamily="18" charset="0" panose="02040503050406030204"/>
              </a:rPr>
              <a:t>Особенности обучения</a:t>
            </a:r>
            <a:br>
              <a:rPr lang="ru-RU" sz="3000" b="1" dirty="0">
                <a:latin typeface="Cambria" pitchFamily="18" charset="0" panose="02040503050406030204"/>
              </a:rPr>
            </a:br>
            <a:endParaRPr lang="ru-RU" sz="3000" dirty="0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838200" y="1286107"/>
            <a:ext cx="10515600" cy="489085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80000"/>
              </a:lnSpc>
            </a:pPr>
            <a:r>
              <a:rPr lang="ru-RU" dirty="0">
                <a:latin typeface="Cambria" pitchFamily="18" charset="0" panose="02040503050406030204"/>
                <a:cs typeface="Arial" pitchFamily="34" charset="0" panose="020B0604020202020204"/>
              </a:rPr>
              <a:t>программа предусматривает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mbria" pitchFamily="18" charset="0" panose="02040503050406030204"/>
                <a:cs typeface="Arial" pitchFamily="34" charset="0" panose="020B0604020202020204"/>
              </a:rPr>
              <a:t>проведение мастер-классов приглашенными специалистами </a:t>
            </a:r>
            <a:r>
              <a:rPr lang="ru-RU" dirty="0">
                <a:latin typeface="Cambria" pitchFamily="18" charset="0" panose="02040503050406030204"/>
                <a:cs typeface="Arial" pitchFamily="34" charset="0" panose="020B0604020202020204"/>
              </a:rPr>
              <a:t>в области договорного регулирования, как связующего звена между учебными дисциплинами программы и реалиями рынка;</a:t>
            </a:r>
          </a:p>
          <a:p>
            <a:pPr algn="just">
              <a:lnSpc>
                <a:spcPct val="80000"/>
              </a:lnSpc>
            </a:pPr>
            <a:r>
              <a:rPr lang="ru-RU" dirty="0">
                <a:latin typeface="Cambria" pitchFamily="18" charset="0" panose="02040503050406030204"/>
                <a:cs typeface="Arial" pitchFamily="34" charset="0" panose="020B0604020202020204"/>
              </a:rPr>
              <a:t>в течение всего процесса обучения магистры занимаются научно-исследовательской работой, форматами которой являются: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mbria" pitchFamily="18" charset="0" panose="02040503050406030204"/>
                <a:cs typeface="Arial" pitchFamily="34" charset="0" panose="020B0604020202020204"/>
              </a:rPr>
              <a:t>научно-исследовательские семинары и круглые столы</a:t>
            </a:r>
            <a:r>
              <a:rPr lang="ru-RU" dirty="0">
                <a:latin typeface="Cambria" pitchFamily="18" charset="0" panose="02040503050406030204"/>
                <a:cs typeface="Arial" pitchFamily="34" charset="0" panose="020B0604020202020204"/>
              </a:rPr>
              <a:t>, научные студенческие мероприятия, проводимые в Государственном университете по землеустройству, с участием выпускников университета;</a:t>
            </a:r>
          </a:p>
          <a:p>
            <a:pPr algn="just">
              <a:lnSpc>
                <a:spcPct val="80000"/>
              </a:lnSpc>
            </a:pPr>
            <a:r>
              <a:rPr lang="ru-RU" dirty="0">
                <a:latin typeface="Cambria" pitchFamily="18" charset="0" panose="02040503050406030204"/>
                <a:cs typeface="Arial" pitchFamily="34" charset="0" panose="020B0604020202020204"/>
              </a:rPr>
              <a:t>в реализации магистерской программы объединены усилия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mbria" pitchFamily="18" charset="0" panose="02040503050406030204"/>
                <a:cs typeface="Arial" pitchFamily="34" charset="0" panose="020B0604020202020204"/>
              </a:rPr>
              <a:t>высококвалифицированных преподавателей </a:t>
            </a:r>
            <a:r>
              <a:rPr lang="ru-RU" dirty="0">
                <a:latin typeface="Cambria" pitchFamily="18" charset="0" panose="02040503050406030204"/>
                <a:cs typeface="Arial" pitchFamily="34" charset="0" panose="020B0604020202020204"/>
              </a:rPr>
              <a:t>различных кафедр ГУЗ, специализирующихся на проблемах договорного права;</a:t>
            </a:r>
          </a:p>
          <a:p>
            <a:pPr algn="just">
              <a:lnSpc>
                <a:spcPct val="80000"/>
              </a:lnSpc>
            </a:pPr>
            <a:r>
              <a:rPr lang="ru-RU" dirty="0">
                <a:latin typeface="Cambria" pitchFamily="18" charset="0" panose="02040503050406030204"/>
                <a:cs typeface="Arial" pitchFamily="34" charset="0" panose="020B0604020202020204"/>
              </a:rPr>
              <a:t>активное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mbria" pitchFamily="18" charset="0" panose="02040503050406030204"/>
                <a:cs typeface="Arial" pitchFamily="34" charset="0" panose="020B0604020202020204"/>
              </a:rPr>
              <a:t>привлечение материалов правоприменительной практики, </a:t>
            </a:r>
            <a:r>
              <a:rPr lang="ru-RU" dirty="0">
                <a:latin typeface="Cambria" pitchFamily="18" charset="0" panose="02040503050406030204"/>
                <a:cs typeface="Arial" pitchFamily="34" charset="0" panose="020B0604020202020204"/>
              </a:rPr>
              <a:t>правовых позиций Верховного Суда РФ, судов общей юрисдикции;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rcRect t="2548" b="25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80000"/>
              </a:lnSpc>
            </a:pPr>
            <a:r>
              <a:rPr lang="ru-RU" dirty="0">
                <a:latin typeface="Cambria" pitchFamily="18" charset="0" panose="02040503050406030204"/>
                <a:cs typeface="Arial" pitchFamily="34" charset="0" panose="020B0604020202020204"/>
              </a:rPr>
              <a:t>приобретение практических навыков путем </a:t>
            </a:r>
            <a:r>
              <a:rPr lang="ru-RU" b="1" i="1" dirty="0">
                <a:latin typeface="Cambria" pitchFamily="18" charset="0" panose="02040503050406030204"/>
                <a:cs typeface="Arial" pitchFamily="34" charset="0" panose="020B0604020202020204"/>
              </a:rPr>
              <a:t>выполнения </a:t>
            </a:r>
            <a:r>
              <a:rPr lang="ru-RU" b="1" i="1" dirty="0" err="1">
                <a:latin typeface="Cambria" pitchFamily="18" charset="0" panose="02040503050406030204"/>
                <a:cs typeface="Arial" pitchFamily="34" charset="0" panose="020B0604020202020204"/>
              </a:rPr>
              <a:t>кейсовых</a:t>
            </a:r>
            <a:r>
              <a:rPr lang="ru-RU" b="1" i="1" dirty="0">
                <a:latin typeface="Cambria" pitchFamily="18" charset="0" panose="02040503050406030204"/>
                <a:cs typeface="Arial" pitchFamily="34" charset="0" panose="020B0604020202020204"/>
              </a:rPr>
              <a:t> заданий,</a:t>
            </a:r>
            <a:r>
              <a:rPr lang="ru-RU" b="1" dirty="0">
                <a:latin typeface="Cambria" pitchFamily="18" charset="0" panose="02040503050406030204"/>
                <a:cs typeface="Arial" pitchFamily="34" charset="0" panose="020B0604020202020204"/>
              </a:rPr>
              <a:t> </a:t>
            </a:r>
            <a:r>
              <a:rPr lang="ru-RU" dirty="0">
                <a:latin typeface="Cambria" pitchFamily="18" charset="0" panose="02040503050406030204"/>
                <a:cs typeface="Arial" pitchFamily="34" charset="0" panose="020B0604020202020204"/>
              </a:rPr>
              <a:t>в том числе с использованием программных продуктов;</a:t>
            </a:r>
          </a:p>
          <a:p>
            <a:pPr algn="just">
              <a:lnSpc>
                <a:spcPct val="80000"/>
              </a:lnSpc>
            </a:pPr>
            <a:r>
              <a:rPr lang="ru-RU" dirty="0">
                <a:latin typeface="Cambria" pitchFamily="18" charset="0" panose="02040503050406030204"/>
                <a:cs typeface="Arial" pitchFamily="34" charset="0" panose="020B0604020202020204"/>
              </a:rPr>
              <a:t>возможность </a:t>
            </a:r>
            <a:r>
              <a:rPr lang="ru-RU" b="1" i="1" dirty="0">
                <a:latin typeface="Cambria" pitchFamily="18" charset="0" panose="02040503050406030204"/>
                <a:cs typeface="Arial" pitchFamily="34" charset="0" panose="020B0604020202020204"/>
              </a:rPr>
              <a:t>публикации результатов исследований магистров, </a:t>
            </a:r>
            <a:r>
              <a:rPr lang="ru-RU" dirty="0">
                <a:latin typeface="Cambria" pitchFamily="18" charset="0" panose="02040503050406030204"/>
                <a:cs typeface="Arial" pitchFamily="34" charset="0" panose="020B0604020202020204"/>
              </a:rPr>
              <a:t>полученных в рамках выполнения заданий к научным семинарам, а также при подготовке и участии в научных конференциях, проводимых в Университете;</a:t>
            </a:r>
          </a:p>
          <a:p>
            <a:pPr algn="just">
              <a:lnSpc>
                <a:spcPct val="80000"/>
              </a:lnSpc>
            </a:pPr>
            <a:r>
              <a:rPr lang="ru-RU" dirty="0">
                <a:latin typeface="Cambria" pitchFamily="18" charset="0" panose="02040503050406030204"/>
                <a:cs typeface="Arial" pitchFamily="34" charset="0" panose="020B0604020202020204"/>
              </a:rPr>
              <a:t>участие студентов в </a:t>
            </a:r>
            <a:r>
              <a:rPr lang="ru-RU" b="1" i="1" dirty="0">
                <a:latin typeface="Cambria" pitchFamily="18" charset="0" panose="02040503050406030204"/>
                <a:cs typeface="Arial" pitchFamily="34" charset="0" panose="020B0604020202020204"/>
              </a:rPr>
              <a:t>сборе профессиональной информации для проведения научно-исследовательской деятельности </a:t>
            </a:r>
            <a:r>
              <a:rPr lang="ru-RU" dirty="0">
                <a:latin typeface="Cambria" pitchFamily="18" charset="0" panose="02040503050406030204"/>
                <a:cs typeface="Arial" pitchFamily="34" charset="0" panose="020B0604020202020204"/>
              </a:rPr>
              <a:t>кафедры на основе использования информационных ресурсов Университете;</a:t>
            </a:r>
          </a:p>
          <a:p>
            <a:pPr algn="just">
              <a:lnSpc>
                <a:spcPct val="80000"/>
              </a:lnSpc>
            </a:pPr>
            <a:r>
              <a:rPr lang="ru-RU" b="1" i="1" dirty="0">
                <a:latin typeface="Cambria" pitchFamily="18" charset="0" panose="02040503050406030204"/>
                <a:cs typeface="Arial" pitchFamily="34" charset="0" panose="020B0604020202020204"/>
              </a:rPr>
              <a:t>преддипломная (производственная) практика и выполнение диссертационных исследований </a:t>
            </a:r>
            <a:r>
              <a:rPr lang="ru-RU" dirty="0">
                <a:latin typeface="Cambria" pitchFamily="18" charset="0" panose="02040503050406030204"/>
                <a:cs typeface="Arial" pitchFamily="34" charset="0" panose="020B0604020202020204"/>
              </a:rPr>
              <a:t>по проблематике деятельности организаций, осуществляющих свою деятельность в сфере недвижимого имущества.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rcRect t="2548" b="2548"/>
          <a:stretch/>
        </p:blipFill>
        <p:spPr>
          <a:xfrm>
            <a:off x="0" y="14354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1194</Words>
  <Application>Microsoft Office PowerPoint</Application>
  <PresentationFormat>Широкоэкранный</PresentationFormat>
  <Paragraphs>96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Wingdings 2</vt:lpstr>
      <vt:lpstr>Тема Office</vt:lpstr>
      <vt:lpstr>МИНИСТЕРСТВО СЕЛЬСКОГО ХОЗЯЙСТВА РОССИЙСКОЙ ФЕДЕРАЦИИ  ФЕДЕРАЛЬНОЕ ГОСУДАРСТВЕННОЕ БЮДЖЕТНОЕ ОБРАЗОВАТЕЛЬНОЕ УЧРЕЖДЕНИЕ ВЫСШЕГО ОБРАЗОВАНИЯ «ГОСУДАРСТВЕННЫЙ УНИВЕРСИТЕТ ПО ЗЕМЛЕУСТРОЙСТВУ»  Юридический факультет Кафедра частного права  Магистерская программа Направление подготовки – 40.04.01. «Юриспруденция»  Направленность (профиль) – Договорное право и техника договорной работы     </vt:lpstr>
      <vt:lpstr>Научный руководитель магистерской программы </vt:lpstr>
      <vt:lpstr>ЦЕЛЬ МАГИСТЕРСКОЙ ПРОГРАММЫ </vt:lpstr>
      <vt:lpstr>МИССИЯ МАГИСТЕРСКОЙ ПРОГРАММЫ </vt:lpstr>
      <vt:lpstr>Магистерская программа нацелена на подготовку высококвалифицированных специалистов, обладающих современными знаниями в области договорного права и способных:  </vt:lpstr>
      <vt:lpstr>Выпускник магистерской программы овладеет следующими основными профессиональными компетенциями: </vt:lpstr>
      <vt:lpstr>Конкурентные преимущества магистерской программы</vt:lpstr>
      <vt:lpstr>Особенности обучения </vt:lpstr>
      <vt:lpstr>Презентация PowerPoint</vt:lpstr>
      <vt:lpstr>Дисциплины магистерской программы </vt:lpstr>
      <vt:lpstr>ВЕДУЩИЕ ПРЕПОДАВАТЕЛИ ПРОГРАММЫ МАГИСТРАТУРЫ  </vt:lpstr>
      <vt:lpstr>Целевая аудитория </vt:lpstr>
      <vt:lpstr>Места практики и трудоустройство выпускников </vt:lpstr>
      <vt:lpstr>Контактная информация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Нелидова Александра Александровна</dc:creator>
  <cp:lastModifiedBy>Станислав</cp:lastModifiedBy>
  <cp:revision>22</cp:revision>
  <dcterms:created xsi:type="dcterms:W3CDTF">2025-02-05T14:01:58Z</dcterms:created>
  <dcterms:modified xsi:type="dcterms:W3CDTF">2025-11-22T08:47:47Z</dcterms:modified>
</cp:coreProperties>
</file>