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9" r:id="rId3"/>
    <p:sldId id="328" r:id="rId4"/>
    <p:sldId id="403" r:id="rId5"/>
    <p:sldId id="401" r:id="rId6"/>
    <p:sldId id="399" r:id="rId7"/>
    <p:sldId id="330" r:id="rId8"/>
    <p:sldId id="396" r:id="rId9"/>
    <p:sldId id="397" r:id="rId10"/>
    <p:sldId id="398" r:id="rId11"/>
    <p:sldId id="402" r:id="rId12"/>
    <p:sldId id="40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067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4156" userDrawn="1">
          <p15:clr>
            <a:srgbClr val="A4A3A4"/>
          </p15:clr>
        </p15:guide>
        <p15:guide id="6" pos="7446" userDrawn="1">
          <p15:clr>
            <a:srgbClr val="A4A3A4"/>
          </p15:clr>
        </p15:guide>
        <p15:guide id="7" pos="2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4479"/>
  </p:normalViewPr>
  <p:slideViewPr>
    <p:cSldViewPr snapToGrid="0" showGuides="1">
      <p:cViewPr varScale="1">
        <p:scale>
          <a:sx n="95" d="100"/>
          <a:sy n="95" d="100"/>
        </p:scale>
        <p:origin x="272" y="328"/>
      </p:cViewPr>
      <p:guideLst>
        <p:guide pos="4067"/>
        <p:guide orient="horz" pos="2160"/>
        <p:guide orient="horz" pos="4156"/>
        <p:guide pos="7446"/>
        <p:guide pos="2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94BCDE-2984-D348-B80C-F225CC7F187A}" type="doc">
      <dgm:prSet loTypeId="urn:microsoft.com/office/officeart/2005/8/layout/vList3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CD7326AA-71D7-0340-95D0-849F891FCCD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800" b="0" i="0" dirty="0">
              <a:latin typeface="Cambria" panose="02040503050406030204" pitchFamily="18" charset="0"/>
            </a:rPr>
            <a:t>квалифицировать гражданско-правовые споры в сфере оборота недвижимости, отнесенные к компетенции судов общей юрисдикции, арбитражных судов, органов исполнительной власти, а также определять порядок их разрешения;</a:t>
          </a:r>
          <a:endParaRPr lang="ru-RU" sz="1800" dirty="0">
            <a:latin typeface="Cambria" panose="02040503050406030204" pitchFamily="18" charset="0"/>
          </a:endParaRPr>
        </a:p>
      </dgm:t>
    </dgm:pt>
    <dgm:pt modelId="{65C175D9-A079-2743-A513-105EA5D80DD0}" type="parTrans" cxnId="{0AD165C7-47B9-E24D-8988-4CED1184C450}">
      <dgm:prSet/>
      <dgm:spPr/>
      <dgm:t>
        <a:bodyPr/>
        <a:lstStyle/>
        <a:p>
          <a:endParaRPr lang="ru-RU" sz="1800">
            <a:latin typeface="Cambria" panose="02040503050406030204" pitchFamily="18" charset="0"/>
          </a:endParaRPr>
        </a:p>
      </dgm:t>
    </dgm:pt>
    <dgm:pt modelId="{C56BA1D4-626A-8247-9876-C1A76E1F13E4}" type="sibTrans" cxnId="{0AD165C7-47B9-E24D-8988-4CED1184C450}">
      <dgm:prSet/>
      <dgm:spPr/>
      <dgm:t>
        <a:bodyPr/>
        <a:lstStyle/>
        <a:p>
          <a:endParaRPr lang="ru-RU" sz="1800">
            <a:latin typeface="Cambria" panose="02040503050406030204" pitchFamily="18" charset="0"/>
          </a:endParaRPr>
        </a:p>
      </dgm:t>
    </dgm:pt>
    <dgm:pt modelId="{EC987F6B-023B-7F4F-956E-68816667D25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800" b="0" i="0" dirty="0">
              <a:latin typeface="Cambria" panose="02040503050406030204" pitchFamily="18" charset="0"/>
            </a:rPr>
            <a:t>анализировать нестандартные ситуации правоприменительной практики по разрешению различных споров в сфере недвижимости и предлагать оптимальные варианты их решения с учетом правовых позиций Конституционного Суда РФ и Верховного Суда РФ;</a:t>
          </a:r>
          <a:endParaRPr lang="ru-RU" sz="1800" dirty="0">
            <a:latin typeface="Cambria" panose="02040503050406030204" pitchFamily="18" charset="0"/>
          </a:endParaRPr>
        </a:p>
      </dgm:t>
    </dgm:pt>
    <dgm:pt modelId="{41AA6019-61CF-1543-A072-069108DCE21B}" type="parTrans" cxnId="{7DE53099-E28E-A94D-86D4-8DA3F9A6836D}">
      <dgm:prSet/>
      <dgm:spPr/>
      <dgm:t>
        <a:bodyPr/>
        <a:lstStyle/>
        <a:p>
          <a:endParaRPr lang="ru-RU" sz="1800">
            <a:latin typeface="Cambria" panose="02040503050406030204" pitchFamily="18" charset="0"/>
          </a:endParaRPr>
        </a:p>
      </dgm:t>
    </dgm:pt>
    <dgm:pt modelId="{BC783CBF-3AE0-DB45-B79B-260EA0765F4D}" type="sibTrans" cxnId="{7DE53099-E28E-A94D-86D4-8DA3F9A6836D}">
      <dgm:prSet/>
      <dgm:spPr/>
      <dgm:t>
        <a:bodyPr/>
        <a:lstStyle/>
        <a:p>
          <a:endParaRPr lang="ru-RU" sz="1800">
            <a:latin typeface="Cambria" panose="02040503050406030204" pitchFamily="18" charset="0"/>
          </a:endParaRPr>
        </a:p>
      </dgm:t>
    </dgm:pt>
    <dgm:pt modelId="{5450C0CA-C2F7-084A-B7CB-2AD99D94B3D2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800" b="0" i="0">
              <a:latin typeface="Cambria" panose="02040503050406030204" pitchFamily="18" charset="0"/>
            </a:rPr>
            <a:t>осуществлять договорную работу в сфере недвижимости;</a:t>
          </a:r>
          <a:endParaRPr lang="ru-RU" sz="1800">
            <a:latin typeface="Cambria" panose="02040503050406030204" pitchFamily="18" charset="0"/>
          </a:endParaRPr>
        </a:p>
      </dgm:t>
    </dgm:pt>
    <dgm:pt modelId="{B7A2C5F9-3C48-1948-9AC5-7DC4341A4488}" type="parTrans" cxnId="{AD8FF37E-5CC4-5848-8C63-516455AD362F}">
      <dgm:prSet/>
      <dgm:spPr/>
      <dgm:t>
        <a:bodyPr/>
        <a:lstStyle/>
        <a:p>
          <a:endParaRPr lang="ru-RU" sz="1800">
            <a:latin typeface="Cambria" panose="02040503050406030204" pitchFamily="18" charset="0"/>
          </a:endParaRPr>
        </a:p>
      </dgm:t>
    </dgm:pt>
    <dgm:pt modelId="{1E4D0CED-9706-1F45-AA1A-2B384A33E73F}" type="sibTrans" cxnId="{AD8FF37E-5CC4-5848-8C63-516455AD362F}">
      <dgm:prSet/>
      <dgm:spPr/>
      <dgm:t>
        <a:bodyPr/>
        <a:lstStyle/>
        <a:p>
          <a:endParaRPr lang="ru-RU" sz="1800">
            <a:latin typeface="Cambria" panose="02040503050406030204" pitchFamily="18" charset="0"/>
          </a:endParaRPr>
        </a:p>
      </dgm:t>
    </dgm:pt>
    <dgm:pt modelId="{17EEE3C8-7036-F240-BF61-C90BC69E325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800" b="0" i="0">
              <a:latin typeface="Cambria" panose="02040503050406030204" pitchFamily="18" charset="0"/>
            </a:rPr>
            <a:t>определять способы защиты прав собственников и иных владельцев недвижимости, в т.ч. прав несовершеннолетних в сфере недвижимости;</a:t>
          </a:r>
          <a:endParaRPr lang="ru-RU" sz="1800">
            <a:latin typeface="Cambria" panose="02040503050406030204" pitchFamily="18" charset="0"/>
          </a:endParaRPr>
        </a:p>
      </dgm:t>
    </dgm:pt>
    <dgm:pt modelId="{F2234530-D720-E64F-90DE-6B38167481C6}" type="parTrans" cxnId="{F14568E6-7D6B-C54F-A6B8-5977750E8067}">
      <dgm:prSet/>
      <dgm:spPr/>
      <dgm:t>
        <a:bodyPr/>
        <a:lstStyle/>
        <a:p>
          <a:endParaRPr lang="ru-RU" sz="1800">
            <a:latin typeface="Cambria" panose="02040503050406030204" pitchFamily="18" charset="0"/>
          </a:endParaRPr>
        </a:p>
      </dgm:t>
    </dgm:pt>
    <dgm:pt modelId="{3C436BBE-D147-BD4F-8EAC-A5445E9B286E}" type="sibTrans" cxnId="{F14568E6-7D6B-C54F-A6B8-5977750E8067}">
      <dgm:prSet/>
      <dgm:spPr/>
      <dgm:t>
        <a:bodyPr/>
        <a:lstStyle/>
        <a:p>
          <a:endParaRPr lang="ru-RU" sz="1800">
            <a:latin typeface="Cambria" panose="02040503050406030204" pitchFamily="18" charset="0"/>
          </a:endParaRPr>
        </a:p>
      </dgm:t>
    </dgm:pt>
    <dgm:pt modelId="{72EE0C36-474C-8F49-9E19-83AA7330C91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800" b="0" i="0" dirty="0">
              <a:latin typeface="Cambria" panose="02040503050406030204" pitchFamily="18" charset="0"/>
            </a:rPr>
            <a:t>квалифицировать правонарушения в сфере недвижимости, а также определять виды мер принуждения, применяемые за их совершение в установленном процессуальном порядке;</a:t>
          </a:r>
          <a:endParaRPr lang="ru-RU" sz="1800" dirty="0">
            <a:latin typeface="Cambria" panose="02040503050406030204" pitchFamily="18" charset="0"/>
          </a:endParaRPr>
        </a:p>
      </dgm:t>
    </dgm:pt>
    <dgm:pt modelId="{31EF7C24-66E2-C348-8616-2CC706CCE840}" type="parTrans" cxnId="{75AB81DC-3703-DB48-807A-C557F8DAC5AE}">
      <dgm:prSet/>
      <dgm:spPr/>
      <dgm:t>
        <a:bodyPr/>
        <a:lstStyle/>
        <a:p>
          <a:endParaRPr lang="ru-RU" sz="1800">
            <a:latin typeface="Cambria" panose="02040503050406030204" pitchFamily="18" charset="0"/>
          </a:endParaRPr>
        </a:p>
      </dgm:t>
    </dgm:pt>
    <dgm:pt modelId="{A2D4AA49-E529-5140-B632-C88D0A76222B}" type="sibTrans" cxnId="{75AB81DC-3703-DB48-807A-C557F8DAC5AE}">
      <dgm:prSet/>
      <dgm:spPr/>
      <dgm:t>
        <a:bodyPr/>
        <a:lstStyle/>
        <a:p>
          <a:endParaRPr lang="ru-RU" sz="1800">
            <a:latin typeface="Cambria" panose="02040503050406030204" pitchFamily="18" charset="0"/>
          </a:endParaRPr>
        </a:p>
      </dgm:t>
    </dgm:pt>
    <dgm:pt modelId="{C17ED194-A03B-7041-8C1C-0CD1D42F795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600" b="0" i="0" dirty="0">
              <a:latin typeface="Cambria" panose="02040503050406030204" pitchFamily="18" charset="0"/>
            </a:rPr>
            <a:t>оспаривать результаты определения рыночной и кадастровой стоимости объектов недвижимости; планировать и организовывать научные исследования, участвовать в научно-исследовательской работе по избранной тематике, выявлять проблемные аспекты правоприменительной практики и предлагать варианты их решения.</a:t>
          </a:r>
          <a:endParaRPr lang="ru-RU" sz="1600" dirty="0">
            <a:latin typeface="Cambria" panose="02040503050406030204" pitchFamily="18" charset="0"/>
          </a:endParaRPr>
        </a:p>
      </dgm:t>
    </dgm:pt>
    <dgm:pt modelId="{E9D3C6B6-1B84-7948-8BD3-A66BCC364D63}" type="parTrans" cxnId="{C647AD74-0287-9C4A-9183-232EDA465CA1}">
      <dgm:prSet/>
      <dgm:spPr/>
      <dgm:t>
        <a:bodyPr/>
        <a:lstStyle/>
        <a:p>
          <a:endParaRPr lang="ru-RU" sz="1800">
            <a:latin typeface="Cambria" panose="02040503050406030204" pitchFamily="18" charset="0"/>
          </a:endParaRPr>
        </a:p>
      </dgm:t>
    </dgm:pt>
    <dgm:pt modelId="{0B9D0E92-4983-794A-861A-10649BB2C895}" type="sibTrans" cxnId="{C647AD74-0287-9C4A-9183-232EDA465CA1}">
      <dgm:prSet/>
      <dgm:spPr/>
      <dgm:t>
        <a:bodyPr/>
        <a:lstStyle/>
        <a:p>
          <a:endParaRPr lang="ru-RU" sz="1800">
            <a:latin typeface="Cambria" panose="02040503050406030204" pitchFamily="18" charset="0"/>
          </a:endParaRPr>
        </a:p>
      </dgm:t>
    </dgm:pt>
    <dgm:pt modelId="{7B8ED89C-158F-FC4D-AC93-200CB5C98822}" type="pres">
      <dgm:prSet presAssocID="{5494BCDE-2984-D348-B80C-F225CC7F187A}" presName="linearFlow" presStyleCnt="0">
        <dgm:presLayoutVars>
          <dgm:dir/>
          <dgm:resizeHandles val="exact"/>
        </dgm:presLayoutVars>
      </dgm:prSet>
      <dgm:spPr/>
    </dgm:pt>
    <dgm:pt modelId="{6D84A2EA-A6A7-AF45-BCFA-0058D798B3AB}" type="pres">
      <dgm:prSet presAssocID="{CD7326AA-71D7-0340-95D0-849F891FCCD7}" presName="composite" presStyleCnt="0"/>
      <dgm:spPr/>
    </dgm:pt>
    <dgm:pt modelId="{3EF1C5C2-C0E9-894F-BC24-F29CEB66C6B7}" type="pres">
      <dgm:prSet presAssocID="{CD7326AA-71D7-0340-95D0-849F891FCCD7}" presName="imgShp" presStyleLbl="fgImgPlace1" presStyleIdx="0" presStyleCnt="6" custLinFactX="-98319" custLinFactNeighborX="-100000" custLinFactNeighborY="4722"/>
      <dgm:spPr>
        <a:solidFill>
          <a:schemeClr val="accent6"/>
        </a:solidFill>
      </dgm:spPr>
    </dgm:pt>
    <dgm:pt modelId="{4B75351A-95FA-5846-B705-C043805CBBE8}" type="pres">
      <dgm:prSet presAssocID="{CD7326AA-71D7-0340-95D0-849F891FCCD7}" presName="txShp" presStyleLbl="node1" presStyleIdx="0" presStyleCnt="6" custScaleX="133945">
        <dgm:presLayoutVars>
          <dgm:bulletEnabled val="1"/>
        </dgm:presLayoutVars>
      </dgm:prSet>
      <dgm:spPr/>
    </dgm:pt>
    <dgm:pt modelId="{F49834D5-7773-6D47-A07A-54BD446B8489}" type="pres">
      <dgm:prSet presAssocID="{C56BA1D4-626A-8247-9876-C1A76E1F13E4}" presName="spacing" presStyleCnt="0"/>
      <dgm:spPr/>
    </dgm:pt>
    <dgm:pt modelId="{D80AD3E8-9C23-3146-B394-55C6754D639F}" type="pres">
      <dgm:prSet presAssocID="{EC987F6B-023B-7F4F-956E-68816667D257}" presName="composite" presStyleCnt="0"/>
      <dgm:spPr/>
    </dgm:pt>
    <dgm:pt modelId="{14E31710-B1B8-DE48-A874-2E8F8DBC1B52}" type="pres">
      <dgm:prSet presAssocID="{EC987F6B-023B-7F4F-956E-68816667D257}" presName="imgShp" presStyleLbl="fgImgPlace1" presStyleIdx="1" presStyleCnt="6" custLinFactX="-91236" custLinFactNeighborX="-100000" custLinFactNeighborY="-2361"/>
      <dgm:spPr>
        <a:solidFill>
          <a:schemeClr val="accent6"/>
        </a:solidFill>
      </dgm:spPr>
    </dgm:pt>
    <dgm:pt modelId="{50D379F4-EEF2-7E48-AC07-EC21396A68AB}" type="pres">
      <dgm:prSet presAssocID="{EC987F6B-023B-7F4F-956E-68816667D257}" presName="txShp" presStyleLbl="node1" presStyleIdx="1" presStyleCnt="6" custScaleX="133793">
        <dgm:presLayoutVars>
          <dgm:bulletEnabled val="1"/>
        </dgm:presLayoutVars>
      </dgm:prSet>
      <dgm:spPr/>
    </dgm:pt>
    <dgm:pt modelId="{E4D59E2C-EEE1-1446-BA27-58278CC3F68F}" type="pres">
      <dgm:prSet presAssocID="{BC783CBF-3AE0-DB45-B79B-260EA0765F4D}" presName="spacing" presStyleCnt="0"/>
      <dgm:spPr/>
    </dgm:pt>
    <dgm:pt modelId="{D1632DED-F1B4-7C49-A395-54A702184CC6}" type="pres">
      <dgm:prSet presAssocID="{5450C0CA-C2F7-084A-B7CB-2AD99D94B3D2}" presName="composite" presStyleCnt="0"/>
      <dgm:spPr/>
    </dgm:pt>
    <dgm:pt modelId="{C40C7B56-DCF7-8E4B-8385-EEC24459D24B}" type="pres">
      <dgm:prSet presAssocID="{5450C0CA-C2F7-084A-B7CB-2AD99D94B3D2}" presName="imgShp" presStyleLbl="fgImgPlace1" presStyleIdx="2" presStyleCnt="6" custLinFactX="-92481" custLinFactNeighborX="-100000" custLinFactNeighborY="-4852"/>
      <dgm:spPr>
        <a:solidFill>
          <a:schemeClr val="accent6"/>
        </a:solidFill>
      </dgm:spPr>
    </dgm:pt>
    <dgm:pt modelId="{12E2C6C8-2FF1-0A41-9BA0-22700C476135}" type="pres">
      <dgm:prSet presAssocID="{5450C0CA-C2F7-084A-B7CB-2AD99D94B3D2}" presName="txShp" presStyleLbl="node1" presStyleIdx="2" presStyleCnt="6" custScaleX="134132">
        <dgm:presLayoutVars>
          <dgm:bulletEnabled val="1"/>
        </dgm:presLayoutVars>
      </dgm:prSet>
      <dgm:spPr/>
    </dgm:pt>
    <dgm:pt modelId="{54BF97DA-DBFF-9542-83A4-7E0E4FCEEA96}" type="pres">
      <dgm:prSet presAssocID="{1E4D0CED-9706-1F45-AA1A-2B384A33E73F}" presName="spacing" presStyleCnt="0"/>
      <dgm:spPr/>
    </dgm:pt>
    <dgm:pt modelId="{5C5DFE41-F52E-A548-82D2-7759A0DAF407}" type="pres">
      <dgm:prSet presAssocID="{17EEE3C8-7036-F240-BF61-C90BC69E325E}" presName="composite" presStyleCnt="0"/>
      <dgm:spPr/>
    </dgm:pt>
    <dgm:pt modelId="{88E90B10-31A9-4B49-BF17-45B43ECF52BD}" type="pres">
      <dgm:prSet presAssocID="{17EEE3C8-7036-F240-BF61-C90BC69E325E}" presName="imgShp" presStyleLbl="fgImgPlace1" presStyleIdx="3" presStyleCnt="6" custLinFactX="-90556" custLinFactNeighborX="-100000" custLinFactNeighborY="-11549"/>
      <dgm:spPr>
        <a:solidFill>
          <a:schemeClr val="accent6"/>
        </a:solidFill>
      </dgm:spPr>
    </dgm:pt>
    <dgm:pt modelId="{5E0E2E8C-EEE3-0145-832D-0AAB43FD0915}" type="pres">
      <dgm:prSet presAssocID="{17EEE3C8-7036-F240-BF61-C90BC69E325E}" presName="txShp" presStyleLbl="node1" presStyleIdx="3" presStyleCnt="6" custScaleX="133095">
        <dgm:presLayoutVars>
          <dgm:bulletEnabled val="1"/>
        </dgm:presLayoutVars>
      </dgm:prSet>
      <dgm:spPr/>
    </dgm:pt>
    <dgm:pt modelId="{3A22E4F2-32FF-7048-AF4B-2AFEDD11F598}" type="pres">
      <dgm:prSet presAssocID="{3C436BBE-D147-BD4F-8EAC-A5445E9B286E}" presName="spacing" presStyleCnt="0"/>
      <dgm:spPr/>
    </dgm:pt>
    <dgm:pt modelId="{44155113-F0F8-9F4C-9277-42CCD2C0F6ED}" type="pres">
      <dgm:prSet presAssocID="{72EE0C36-474C-8F49-9E19-83AA7330C914}" presName="composite" presStyleCnt="0"/>
      <dgm:spPr/>
    </dgm:pt>
    <dgm:pt modelId="{4EB2D398-F771-FA49-9F2D-0B6392F26740}" type="pres">
      <dgm:prSet presAssocID="{72EE0C36-474C-8F49-9E19-83AA7330C914}" presName="imgShp" presStyleLbl="fgImgPlace1" presStyleIdx="4" presStyleCnt="6" custLinFactX="-86706" custLinFactNeighborX="-100000" custLinFactNeighborY="-11549"/>
      <dgm:spPr>
        <a:solidFill>
          <a:schemeClr val="accent6"/>
        </a:solidFill>
      </dgm:spPr>
    </dgm:pt>
    <dgm:pt modelId="{789E1898-8A48-7844-A8B8-5FBEBE211872}" type="pres">
      <dgm:prSet presAssocID="{72EE0C36-474C-8F49-9E19-83AA7330C914}" presName="txShp" presStyleLbl="node1" presStyleIdx="4" presStyleCnt="6" custScaleX="134132">
        <dgm:presLayoutVars>
          <dgm:bulletEnabled val="1"/>
        </dgm:presLayoutVars>
      </dgm:prSet>
      <dgm:spPr/>
    </dgm:pt>
    <dgm:pt modelId="{3E6CD2AB-2618-9B42-806B-B77A31BB374F}" type="pres">
      <dgm:prSet presAssocID="{A2D4AA49-E529-5140-B632-C88D0A76222B}" presName="spacing" presStyleCnt="0"/>
      <dgm:spPr/>
    </dgm:pt>
    <dgm:pt modelId="{0FE00C57-5517-F64D-A391-09FED1DB364B}" type="pres">
      <dgm:prSet presAssocID="{C17ED194-A03B-7041-8C1C-0CD1D42F7958}" presName="composite" presStyleCnt="0"/>
      <dgm:spPr/>
    </dgm:pt>
    <dgm:pt modelId="{FEB888E4-2EA0-A940-A91B-58D3769D8A61}" type="pres">
      <dgm:prSet presAssocID="{C17ED194-A03B-7041-8C1C-0CD1D42F7958}" presName="imgShp" presStyleLbl="fgImgPlace1" presStyleIdx="5" presStyleCnt="6" custLinFactX="-82857" custLinFactNeighborX="-100000" custLinFactNeighborY="-5774"/>
      <dgm:spPr>
        <a:solidFill>
          <a:schemeClr val="accent6"/>
        </a:solidFill>
      </dgm:spPr>
    </dgm:pt>
    <dgm:pt modelId="{E670FA77-8D7E-8A44-9CBE-73FB4C31CB58}" type="pres">
      <dgm:prSet presAssocID="{C17ED194-A03B-7041-8C1C-0CD1D42F7958}" presName="txShp" presStyleLbl="node1" presStyleIdx="5" presStyleCnt="6" custScaleX="134823">
        <dgm:presLayoutVars>
          <dgm:bulletEnabled val="1"/>
        </dgm:presLayoutVars>
      </dgm:prSet>
      <dgm:spPr/>
    </dgm:pt>
  </dgm:ptLst>
  <dgm:cxnLst>
    <dgm:cxn modelId="{4F354B0B-1E85-924D-8374-4469D800B19F}" type="presOf" srcId="{72EE0C36-474C-8F49-9E19-83AA7330C914}" destId="{789E1898-8A48-7844-A8B8-5FBEBE211872}" srcOrd="0" destOrd="0" presId="urn:microsoft.com/office/officeart/2005/8/layout/vList3"/>
    <dgm:cxn modelId="{EB4B4534-D4D6-534C-AC60-BF42481543DF}" type="presOf" srcId="{CD7326AA-71D7-0340-95D0-849F891FCCD7}" destId="{4B75351A-95FA-5846-B705-C043805CBBE8}" srcOrd="0" destOrd="0" presId="urn:microsoft.com/office/officeart/2005/8/layout/vList3"/>
    <dgm:cxn modelId="{42137F73-E800-664A-A49C-52217CFA1A54}" type="presOf" srcId="{C17ED194-A03B-7041-8C1C-0CD1D42F7958}" destId="{E670FA77-8D7E-8A44-9CBE-73FB4C31CB58}" srcOrd="0" destOrd="0" presId="urn:microsoft.com/office/officeart/2005/8/layout/vList3"/>
    <dgm:cxn modelId="{C647AD74-0287-9C4A-9183-232EDA465CA1}" srcId="{5494BCDE-2984-D348-B80C-F225CC7F187A}" destId="{C17ED194-A03B-7041-8C1C-0CD1D42F7958}" srcOrd="5" destOrd="0" parTransId="{E9D3C6B6-1B84-7948-8BD3-A66BCC364D63}" sibTransId="{0B9D0E92-4983-794A-861A-10649BB2C895}"/>
    <dgm:cxn modelId="{AD8FF37E-5CC4-5848-8C63-516455AD362F}" srcId="{5494BCDE-2984-D348-B80C-F225CC7F187A}" destId="{5450C0CA-C2F7-084A-B7CB-2AD99D94B3D2}" srcOrd="2" destOrd="0" parTransId="{B7A2C5F9-3C48-1948-9AC5-7DC4341A4488}" sibTransId="{1E4D0CED-9706-1F45-AA1A-2B384A33E73F}"/>
    <dgm:cxn modelId="{7DE53099-E28E-A94D-86D4-8DA3F9A6836D}" srcId="{5494BCDE-2984-D348-B80C-F225CC7F187A}" destId="{EC987F6B-023B-7F4F-956E-68816667D257}" srcOrd="1" destOrd="0" parTransId="{41AA6019-61CF-1543-A072-069108DCE21B}" sibTransId="{BC783CBF-3AE0-DB45-B79B-260EA0765F4D}"/>
    <dgm:cxn modelId="{168DB6B7-C44C-3747-9534-71719B9307F0}" type="presOf" srcId="{5450C0CA-C2F7-084A-B7CB-2AD99D94B3D2}" destId="{12E2C6C8-2FF1-0A41-9BA0-22700C476135}" srcOrd="0" destOrd="0" presId="urn:microsoft.com/office/officeart/2005/8/layout/vList3"/>
    <dgm:cxn modelId="{0AD165C7-47B9-E24D-8988-4CED1184C450}" srcId="{5494BCDE-2984-D348-B80C-F225CC7F187A}" destId="{CD7326AA-71D7-0340-95D0-849F891FCCD7}" srcOrd="0" destOrd="0" parTransId="{65C175D9-A079-2743-A513-105EA5D80DD0}" sibTransId="{C56BA1D4-626A-8247-9876-C1A76E1F13E4}"/>
    <dgm:cxn modelId="{9E803ED6-216E-DE44-8353-EC596B55763D}" type="presOf" srcId="{17EEE3C8-7036-F240-BF61-C90BC69E325E}" destId="{5E0E2E8C-EEE3-0145-832D-0AAB43FD0915}" srcOrd="0" destOrd="0" presId="urn:microsoft.com/office/officeart/2005/8/layout/vList3"/>
    <dgm:cxn modelId="{75AB81DC-3703-DB48-807A-C557F8DAC5AE}" srcId="{5494BCDE-2984-D348-B80C-F225CC7F187A}" destId="{72EE0C36-474C-8F49-9E19-83AA7330C914}" srcOrd="4" destOrd="0" parTransId="{31EF7C24-66E2-C348-8616-2CC706CCE840}" sibTransId="{A2D4AA49-E529-5140-B632-C88D0A76222B}"/>
    <dgm:cxn modelId="{2F8CB9DC-0104-6744-8E30-4150A4E80DA3}" type="presOf" srcId="{EC987F6B-023B-7F4F-956E-68816667D257}" destId="{50D379F4-EEF2-7E48-AC07-EC21396A68AB}" srcOrd="0" destOrd="0" presId="urn:microsoft.com/office/officeart/2005/8/layout/vList3"/>
    <dgm:cxn modelId="{F14568E6-7D6B-C54F-A6B8-5977750E8067}" srcId="{5494BCDE-2984-D348-B80C-F225CC7F187A}" destId="{17EEE3C8-7036-F240-BF61-C90BC69E325E}" srcOrd="3" destOrd="0" parTransId="{F2234530-D720-E64F-90DE-6B38167481C6}" sibTransId="{3C436BBE-D147-BD4F-8EAC-A5445E9B286E}"/>
    <dgm:cxn modelId="{2DDCF8ED-2BAC-1B48-BACA-C78A2949E596}" type="presOf" srcId="{5494BCDE-2984-D348-B80C-F225CC7F187A}" destId="{7B8ED89C-158F-FC4D-AC93-200CB5C98822}" srcOrd="0" destOrd="0" presId="urn:microsoft.com/office/officeart/2005/8/layout/vList3"/>
    <dgm:cxn modelId="{83E95662-C543-4342-8467-AB0A8743C7B0}" type="presParOf" srcId="{7B8ED89C-158F-FC4D-AC93-200CB5C98822}" destId="{6D84A2EA-A6A7-AF45-BCFA-0058D798B3AB}" srcOrd="0" destOrd="0" presId="urn:microsoft.com/office/officeart/2005/8/layout/vList3"/>
    <dgm:cxn modelId="{DE04C09B-31F9-A04A-88B4-8666B2023920}" type="presParOf" srcId="{6D84A2EA-A6A7-AF45-BCFA-0058D798B3AB}" destId="{3EF1C5C2-C0E9-894F-BC24-F29CEB66C6B7}" srcOrd="0" destOrd="0" presId="urn:microsoft.com/office/officeart/2005/8/layout/vList3"/>
    <dgm:cxn modelId="{23454667-A456-5F45-80AB-D905E66624AD}" type="presParOf" srcId="{6D84A2EA-A6A7-AF45-BCFA-0058D798B3AB}" destId="{4B75351A-95FA-5846-B705-C043805CBBE8}" srcOrd="1" destOrd="0" presId="urn:microsoft.com/office/officeart/2005/8/layout/vList3"/>
    <dgm:cxn modelId="{3B28B966-127D-3C4C-BEAF-AD8838A89CFB}" type="presParOf" srcId="{7B8ED89C-158F-FC4D-AC93-200CB5C98822}" destId="{F49834D5-7773-6D47-A07A-54BD446B8489}" srcOrd="1" destOrd="0" presId="urn:microsoft.com/office/officeart/2005/8/layout/vList3"/>
    <dgm:cxn modelId="{A0DB491C-D626-D24E-B56B-43F7CF3331A1}" type="presParOf" srcId="{7B8ED89C-158F-FC4D-AC93-200CB5C98822}" destId="{D80AD3E8-9C23-3146-B394-55C6754D639F}" srcOrd="2" destOrd="0" presId="urn:microsoft.com/office/officeart/2005/8/layout/vList3"/>
    <dgm:cxn modelId="{1521BD4C-F09A-AC44-8793-320C17631E26}" type="presParOf" srcId="{D80AD3E8-9C23-3146-B394-55C6754D639F}" destId="{14E31710-B1B8-DE48-A874-2E8F8DBC1B52}" srcOrd="0" destOrd="0" presId="urn:microsoft.com/office/officeart/2005/8/layout/vList3"/>
    <dgm:cxn modelId="{FE035680-3137-9D4D-BE4F-586A2B7EC791}" type="presParOf" srcId="{D80AD3E8-9C23-3146-B394-55C6754D639F}" destId="{50D379F4-EEF2-7E48-AC07-EC21396A68AB}" srcOrd="1" destOrd="0" presId="urn:microsoft.com/office/officeart/2005/8/layout/vList3"/>
    <dgm:cxn modelId="{706C59C9-3A0A-9742-877F-9703680175CA}" type="presParOf" srcId="{7B8ED89C-158F-FC4D-AC93-200CB5C98822}" destId="{E4D59E2C-EEE1-1446-BA27-58278CC3F68F}" srcOrd="3" destOrd="0" presId="urn:microsoft.com/office/officeart/2005/8/layout/vList3"/>
    <dgm:cxn modelId="{CF462A96-1450-F145-A763-E8C5D986058C}" type="presParOf" srcId="{7B8ED89C-158F-FC4D-AC93-200CB5C98822}" destId="{D1632DED-F1B4-7C49-A395-54A702184CC6}" srcOrd="4" destOrd="0" presId="urn:microsoft.com/office/officeart/2005/8/layout/vList3"/>
    <dgm:cxn modelId="{2BF25CA3-E35E-4E4D-BDDB-6A6FDF1B99EA}" type="presParOf" srcId="{D1632DED-F1B4-7C49-A395-54A702184CC6}" destId="{C40C7B56-DCF7-8E4B-8385-EEC24459D24B}" srcOrd="0" destOrd="0" presId="urn:microsoft.com/office/officeart/2005/8/layout/vList3"/>
    <dgm:cxn modelId="{F5194BBA-0113-A447-99E5-33997B7C8254}" type="presParOf" srcId="{D1632DED-F1B4-7C49-A395-54A702184CC6}" destId="{12E2C6C8-2FF1-0A41-9BA0-22700C476135}" srcOrd="1" destOrd="0" presId="urn:microsoft.com/office/officeart/2005/8/layout/vList3"/>
    <dgm:cxn modelId="{DBC5E172-AAE7-FF44-9DE5-957A76C20666}" type="presParOf" srcId="{7B8ED89C-158F-FC4D-AC93-200CB5C98822}" destId="{54BF97DA-DBFF-9542-83A4-7E0E4FCEEA96}" srcOrd="5" destOrd="0" presId="urn:microsoft.com/office/officeart/2005/8/layout/vList3"/>
    <dgm:cxn modelId="{8BD06D55-93AE-E94A-9864-C7D665851102}" type="presParOf" srcId="{7B8ED89C-158F-FC4D-AC93-200CB5C98822}" destId="{5C5DFE41-F52E-A548-82D2-7759A0DAF407}" srcOrd="6" destOrd="0" presId="urn:microsoft.com/office/officeart/2005/8/layout/vList3"/>
    <dgm:cxn modelId="{6737ABBD-B4C1-A746-B456-27B0C00F9A8F}" type="presParOf" srcId="{5C5DFE41-F52E-A548-82D2-7759A0DAF407}" destId="{88E90B10-31A9-4B49-BF17-45B43ECF52BD}" srcOrd="0" destOrd="0" presId="urn:microsoft.com/office/officeart/2005/8/layout/vList3"/>
    <dgm:cxn modelId="{E639B20F-C4C7-0E48-A5FF-89F892576A94}" type="presParOf" srcId="{5C5DFE41-F52E-A548-82D2-7759A0DAF407}" destId="{5E0E2E8C-EEE3-0145-832D-0AAB43FD0915}" srcOrd="1" destOrd="0" presId="urn:microsoft.com/office/officeart/2005/8/layout/vList3"/>
    <dgm:cxn modelId="{CDAFF49B-F554-9648-AB19-A5314C644517}" type="presParOf" srcId="{7B8ED89C-158F-FC4D-AC93-200CB5C98822}" destId="{3A22E4F2-32FF-7048-AF4B-2AFEDD11F598}" srcOrd="7" destOrd="0" presId="urn:microsoft.com/office/officeart/2005/8/layout/vList3"/>
    <dgm:cxn modelId="{59BA6822-3F64-D247-BCE0-331BA01A4046}" type="presParOf" srcId="{7B8ED89C-158F-FC4D-AC93-200CB5C98822}" destId="{44155113-F0F8-9F4C-9277-42CCD2C0F6ED}" srcOrd="8" destOrd="0" presId="urn:microsoft.com/office/officeart/2005/8/layout/vList3"/>
    <dgm:cxn modelId="{1D25D75D-D4D2-1F45-8DCF-C6C9139B1476}" type="presParOf" srcId="{44155113-F0F8-9F4C-9277-42CCD2C0F6ED}" destId="{4EB2D398-F771-FA49-9F2D-0B6392F26740}" srcOrd="0" destOrd="0" presId="urn:microsoft.com/office/officeart/2005/8/layout/vList3"/>
    <dgm:cxn modelId="{1622774F-0915-0F41-B9EB-BF372297805D}" type="presParOf" srcId="{44155113-F0F8-9F4C-9277-42CCD2C0F6ED}" destId="{789E1898-8A48-7844-A8B8-5FBEBE211872}" srcOrd="1" destOrd="0" presId="urn:microsoft.com/office/officeart/2005/8/layout/vList3"/>
    <dgm:cxn modelId="{A40B59DD-14A8-1542-8F9B-2C725103287A}" type="presParOf" srcId="{7B8ED89C-158F-FC4D-AC93-200CB5C98822}" destId="{3E6CD2AB-2618-9B42-806B-B77A31BB374F}" srcOrd="9" destOrd="0" presId="urn:microsoft.com/office/officeart/2005/8/layout/vList3"/>
    <dgm:cxn modelId="{8D07CEDA-643C-AB46-A334-278B870C43DB}" type="presParOf" srcId="{7B8ED89C-158F-FC4D-AC93-200CB5C98822}" destId="{0FE00C57-5517-F64D-A391-09FED1DB364B}" srcOrd="10" destOrd="0" presId="urn:microsoft.com/office/officeart/2005/8/layout/vList3"/>
    <dgm:cxn modelId="{16A0AA56-EF29-314A-86E1-73EB003B99DE}" type="presParOf" srcId="{0FE00C57-5517-F64D-A391-09FED1DB364B}" destId="{FEB888E4-2EA0-A940-A91B-58D3769D8A61}" srcOrd="0" destOrd="0" presId="urn:microsoft.com/office/officeart/2005/8/layout/vList3"/>
    <dgm:cxn modelId="{B96E69DA-89A3-3244-924A-0AF3981122B5}" type="presParOf" srcId="{0FE00C57-5517-F64D-A391-09FED1DB364B}" destId="{E670FA77-8D7E-8A44-9CBE-73FB4C31CB5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5351A-95FA-5846-B705-C043805CBBE8}">
      <dsp:nvSpPr>
        <dsp:cNvPr id="0" name=""/>
        <dsp:cNvSpPr/>
      </dsp:nvSpPr>
      <dsp:spPr>
        <a:xfrm rot="10800000">
          <a:off x="639273" y="1801"/>
          <a:ext cx="10422708" cy="806760"/>
        </a:xfrm>
        <a:prstGeom prst="homePlat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75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>
              <a:latin typeface="Cambria" panose="02040503050406030204" pitchFamily="18" charset="0"/>
            </a:rPr>
            <a:t>квалифицировать гражданско-правовые споры в сфере оборота недвижимости, отнесенные к компетенции судов общей юрисдикции, арбитражных судов, органов исполнительной власти, а также определять порядок их разрешения;</a:t>
          </a:r>
          <a:endParaRPr lang="ru-RU" sz="1800" kern="1200" dirty="0">
            <a:latin typeface="Cambria" panose="02040503050406030204" pitchFamily="18" charset="0"/>
          </a:endParaRPr>
        </a:p>
      </dsp:txBody>
      <dsp:txXfrm rot="10800000">
        <a:off x="840963" y="1801"/>
        <a:ext cx="10221018" cy="806760"/>
      </dsp:txXfrm>
    </dsp:sp>
    <dsp:sp modelId="{3EF1C5C2-C0E9-894F-BC24-F29CEB66C6B7}">
      <dsp:nvSpPr>
        <dsp:cNvPr id="0" name=""/>
        <dsp:cNvSpPr/>
      </dsp:nvSpPr>
      <dsp:spPr>
        <a:xfrm>
          <a:off x="0" y="39896"/>
          <a:ext cx="806760" cy="806760"/>
        </a:xfrm>
        <a:prstGeom prst="ellipse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379F4-EEF2-7E48-AC07-EC21396A68AB}">
      <dsp:nvSpPr>
        <dsp:cNvPr id="0" name=""/>
        <dsp:cNvSpPr/>
      </dsp:nvSpPr>
      <dsp:spPr>
        <a:xfrm rot="10800000">
          <a:off x="645187" y="1049386"/>
          <a:ext cx="10410880" cy="806760"/>
        </a:xfrm>
        <a:prstGeom prst="homePlat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75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>
              <a:latin typeface="Cambria" panose="02040503050406030204" pitchFamily="18" charset="0"/>
            </a:rPr>
            <a:t>анализировать нестандартные ситуации правоприменительной практики по разрешению различных споров в сфере недвижимости и предлагать оптимальные варианты их решения с учетом правовых позиций Конституционного Суда РФ и Верховного Суда РФ;</a:t>
          </a:r>
          <a:endParaRPr lang="ru-RU" sz="1800" kern="1200" dirty="0">
            <a:latin typeface="Cambria" panose="02040503050406030204" pitchFamily="18" charset="0"/>
          </a:endParaRPr>
        </a:p>
      </dsp:txBody>
      <dsp:txXfrm rot="10800000">
        <a:off x="846877" y="1049386"/>
        <a:ext cx="10209190" cy="806760"/>
      </dsp:txXfrm>
    </dsp:sp>
    <dsp:sp modelId="{14E31710-B1B8-DE48-A874-2E8F8DBC1B52}">
      <dsp:nvSpPr>
        <dsp:cNvPr id="0" name=""/>
        <dsp:cNvSpPr/>
      </dsp:nvSpPr>
      <dsp:spPr>
        <a:xfrm>
          <a:off x="13762" y="1030338"/>
          <a:ext cx="806760" cy="806760"/>
        </a:xfrm>
        <a:prstGeom prst="ellipse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2C6C8-2FF1-0A41-9BA0-22700C476135}">
      <dsp:nvSpPr>
        <dsp:cNvPr id="0" name=""/>
        <dsp:cNvSpPr/>
      </dsp:nvSpPr>
      <dsp:spPr>
        <a:xfrm rot="10800000">
          <a:off x="631997" y="2096971"/>
          <a:ext cx="10437259" cy="806760"/>
        </a:xfrm>
        <a:prstGeom prst="homePlat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75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>
              <a:latin typeface="Cambria" panose="02040503050406030204" pitchFamily="18" charset="0"/>
            </a:rPr>
            <a:t>осуществлять договорную работу в сфере недвижимости;</a:t>
          </a:r>
          <a:endParaRPr lang="ru-RU" sz="1800" kern="1200">
            <a:latin typeface="Cambria" panose="02040503050406030204" pitchFamily="18" charset="0"/>
          </a:endParaRPr>
        </a:p>
      </dsp:txBody>
      <dsp:txXfrm rot="10800000">
        <a:off x="833687" y="2096971"/>
        <a:ext cx="10235569" cy="806760"/>
      </dsp:txXfrm>
    </dsp:sp>
    <dsp:sp modelId="{C40C7B56-DCF7-8E4B-8385-EEC24459D24B}">
      <dsp:nvSpPr>
        <dsp:cNvPr id="0" name=""/>
        <dsp:cNvSpPr/>
      </dsp:nvSpPr>
      <dsp:spPr>
        <a:xfrm>
          <a:off x="3718" y="2057827"/>
          <a:ext cx="806760" cy="806760"/>
        </a:xfrm>
        <a:prstGeom prst="ellipse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E2E8C-EEE3-0145-832D-0AAB43FD0915}">
      <dsp:nvSpPr>
        <dsp:cNvPr id="0" name=""/>
        <dsp:cNvSpPr/>
      </dsp:nvSpPr>
      <dsp:spPr>
        <a:xfrm rot="10800000">
          <a:off x="672343" y="3144556"/>
          <a:ext cx="10356567" cy="806760"/>
        </a:xfrm>
        <a:prstGeom prst="homePlat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75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>
              <a:latin typeface="Cambria" panose="02040503050406030204" pitchFamily="18" charset="0"/>
            </a:rPr>
            <a:t>определять способы защиты прав собственников и иных владельцев недвижимости, в т.ч. прав несовершеннолетних в сфере недвижимости;</a:t>
          </a:r>
          <a:endParaRPr lang="ru-RU" sz="1800" kern="1200">
            <a:latin typeface="Cambria" panose="02040503050406030204" pitchFamily="18" charset="0"/>
          </a:endParaRPr>
        </a:p>
      </dsp:txBody>
      <dsp:txXfrm rot="10800000">
        <a:off x="874033" y="3144556"/>
        <a:ext cx="10154877" cy="806760"/>
      </dsp:txXfrm>
    </dsp:sp>
    <dsp:sp modelId="{88E90B10-31A9-4B49-BF17-45B43ECF52BD}">
      <dsp:nvSpPr>
        <dsp:cNvPr id="0" name=""/>
        <dsp:cNvSpPr/>
      </dsp:nvSpPr>
      <dsp:spPr>
        <a:xfrm>
          <a:off x="19248" y="3051383"/>
          <a:ext cx="806760" cy="806760"/>
        </a:xfrm>
        <a:prstGeom prst="ellipse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9E1898-8A48-7844-A8B8-5FBEBE211872}">
      <dsp:nvSpPr>
        <dsp:cNvPr id="0" name=""/>
        <dsp:cNvSpPr/>
      </dsp:nvSpPr>
      <dsp:spPr>
        <a:xfrm rot="10800000">
          <a:off x="631997" y="4192141"/>
          <a:ext cx="10437259" cy="806760"/>
        </a:xfrm>
        <a:prstGeom prst="homePlat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75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>
              <a:latin typeface="Cambria" panose="02040503050406030204" pitchFamily="18" charset="0"/>
            </a:rPr>
            <a:t>квалифицировать правонарушения в сфере недвижимости, а также определять виды мер принуждения, применяемые за их совершение в установленном процессуальном порядке;</a:t>
          </a:r>
          <a:endParaRPr lang="ru-RU" sz="1800" kern="1200" dirty="0">
            <a:latin typeface="Cambria" panose="02040503050406030204" pitchFamily="18" charset="0"/>
          </a:endParaRPr>
        </a:p>
      </dsp:txBody>
      <dsp:txXfrm rot="10800000">
        <a:off x="833687" y="4192141"/>
        <a:ext cx="10235569" cy="806760"/>
      </dsp:txXfrm>
    </dsp:sp>
    <dsp:sp modelId="{4EB2D398-F771-FA49-9F2D-0B6392F26740}">
      <dsp:nvSpPr>
        <dsp:cNvPr id="0" name=""/>
        <dsp:cNvSpPr/>
      </dsp:nvSpPr>
      <dsp:spPr>
        <a:xfrm>
          <a:off x="50308" y="4098968"/>
          <a:ext cx="806760" cy="806760"/>
        </a:xfrm>
        <a:prstGeom prst="ellipse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0FA77-8D7E-8A44-9CBE-73FB4C31CB58}">
      <dsp:nvSpPr>
        <dsp:cNvPr id="0" name=""/>
        <dsp:cNvSpPr/>
      </dsp:nvSpPr>
      <dsp:spPr>
        <a:xfrm rot="10800000">
          <a:off x="605113" y="5239726"/>
          <a:ext cx="10491028" cy="806760"/>
        </a:xfrm>
        <a:prstGeom prst="homePlat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759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latin typeface="Cambria" panose="02040503050406030204" pitchFamily="18" charset="0"/>
            </a:rPr>
            <a:t>оспаривать результаты определения рыночной и кадастровой стоимости объектов недвижимости; планировать и организовывать научные исследования, участвовать в научно-исследовательской работе по избранной тематике, выявлять проблемные аспекты правоприменительной практики и предлагать варианты их решения.</a:t>
          </a:r>
          <a:endParaRPr lang="ru-RU" sz="1600" kern="1200" dirty="0">
            <a:latin typeface="Cambria" panose="02040503050406030204" pitchFamily="18" charset="0"/>
          </a:endParaRPr>
        </a:p>
      </dsp:txBody>
      <dsp:txXfrm rot="10800000">
        <a:off x="806803" y="5239726"/>
        <a:ext cx="10289338" cy="806760"/>
      </dsp:txXfrm>
    </dsp:sp>
    <dsp:sp modelId="{FEB888E4-2EA0-A940-A91B-58D3769D8A61}">
      <dsp:nvSpPr>
        <dsp:cNvPr id="0" name=""/>
        <dsp:cNvSpPr/>
      </dsp:nvSpPr>
      <dsp:spPr>
        <a:xfrm>
          <a:off x="81360" y="5193144"/>
          <a:ext cx="806760" cy="806760"/>
        </a:xfrm>
        <a:prstGeom prst="ellipse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38D3B5-FE2C-C9F6-D36B-7E114919C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20F08F-8F79-A9B6-B359-277774E05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C14272-CC2B-D2E2-3DED-A9E67B56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3905-CF80-F34F-AEB4-3FE9E853AA62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A55657-A2FC-4DD1-B32F-4AEA35780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607635-B1D6-D117-4F9A-10EAE7D5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8CB4-713F-A141-BB90-00F4F21DE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4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6C859-142A-9D7C-CD62-A1A0AEE05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7B8AB6-1D0A-C1AF-3301-299DAD365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71FFD1-46D9-6032-79CB-8070C0B5E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3905-CF80-F34F-AEB4-3FE9E853AA62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C6F89-EE9D-E664-07AA-959AF5BF3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6678A3-F4CD-C6D6-0BB6-11725493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8CB4-713F-A141-BB90-00F4F21DE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580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DFEEEB-A901-1E3D-72F5-3E052D93BE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62B54C-385B-3333-F756-A7D2B4B4F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3499C-7D2F-6D83-B82A-004564278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3905-CF80-F34F-AEB4-3FE9E853AA62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B0C4D6-F6B7-6A62-2E49-BC79BA464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CDD260-F9ED-FEF0-5CAC-1A0D3337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8CB4-713F-A141-BB90-00F4F21DE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847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541EDA-4096-C03D-2984-4DAF5C93B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B45773-FCF0-FE35-9BB8-B8FF91298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8E8853-B1FE-4658-EF24-965F613CF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3905-CF80-F34F-AEB4-3FE9E853AA62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5D4A89-276E-E08D-BB9A-C9F2DACDF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80B0CF-6D8D-4DD9-D83C-F5D7EFDD4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8CB4-713F-A141-BB90-00F4F21DE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94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9661F-8386-040C-93A9-14F09BD86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22AD22-377C-023E-422A-6F5EBF5B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80870B-73F0-2535-0C5F-46048CC4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3905-CF80-F34F-AEB4-3FE9E853AA62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FBDD96-BC69-238A-0685-A109118F3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CF798A-4B43-136E-BE31-B48E27E2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8CB4-713F-A141-BB90-00F4F21DE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160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1CC17-D3FE-88C3-513E-F06F5252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5A93F0-BD75-C4D9-3AAE-393C0A21B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12BDC3-A439-146B-F6E1-8D0260B40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EAB02F-9167-C0EA-D631-375A14C1B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3905-CF80-F34F-AEB4-3FE9E853AA62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481A57-2521-1FA8-314A-19895A8B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C8E5C3-F1C9-843D-666F-9279CE89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8CB4-713F-A141-BB90-00F4F21DE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DEFD8-70B4-FFD5-90DE-D365B290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DA4926-47FF-8DB0-F92E-17B4A6669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4AD62B-2A35-58DC-9B71-9099D6E97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429882-3B84-17BF-38A9-0B8E7B5968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D304E1-5999-92D5-E7E7-D7C3F53F9B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520105-8534-15D9-A431-E5290F370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3905-CF80-F34F-AEB4-3FE9E853AA62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E20F5C-DD7C-F142-5C6D-4E9846AA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BFA0AA1-2DFB-F93A-0F85-A7D13BE4F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8CB4-713F-A141-BB90-00F4F21DE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27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946AAE-3860-A202-490A-A88485D0C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7F58E6-971B-DB4D-BD6C-23BD63379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3905-CF80-F34F-AEB4-3FE9E853AA62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2907A9-FB0B-3020-FBBD-8CDFC31B0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5F4147-01E9-099F-D017-CA29AA4D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8CB4-713F-A141-BB90-00F4F21DE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995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EC0EFB-981D-69A1-7590-FCDDFADCE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3905-CF80-F34F-AEB4-3FE9E853AA62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C9746D-EA8E-A05A-DA91-47EC1032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1F4677-84DB-5A31-A0BD-FD43B848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8CB4-713F-A141-BB90-00F4F21DE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24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6C046-A9DB-74E3-CF6B-299B00C05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024034-D399-7DB7-A197-16A0C66EB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57BB25-5536-4C35-BE1C-5246D753F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9625F0-C421-C4D0-2759-260B131B7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3905-CF80-F34F-AEB4-3FE9E853AA62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9573AA-3888-9DAC-08DC-EC8492D54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FFBBB3-7E33-D500-6415-F9A20C04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8CB4-713F-A141-BB90-00F4F21DE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016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91FE91-8A3B-0A49-97A1-43B0A3F63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017442A-A031-9D22-E3C8-3E7DF993D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EF1007-D026-A3AD-CF7C-626DEFBC9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817FCB-DB71-5F57-323C-BCD05501E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13905-CF80-F34F-AEB4-3FE9E853AA62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80011C-ACFF-43CB-5B59-77710C443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2C2D41-8B8E-9FB0-A1AE-F120403F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18CB4-713F-A141-BB90-00F4F21DE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995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00070-147B-CF50-D8DA-82C0E78E8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12E205-21EA-6A37-0E4D-5D8B03102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28E5D1-B2B1-4646-B0D1-1B102F97A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913905-CF80-F34F-AEB4-3FE9E853AA62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6794D7-36D7-260C-F7B0-F941E066E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67510D-C963-967D-3FC5-02F310A44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F18CB4-713F-A141-BB90-00F4F21DE2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29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>
            <a:extLst>
              <a:ext uri="{FF2B5EF4-FFF2-40B4-BE49-F238E27FC236}">
                <a16:creationId xmlns:a16="http://schemas.microsoft.com/office/drawing/2014/main" id="{9B805261-FC0B-6399-3432-8E459E72A5F5}"/>
              </a:ext>
            </a:extLst>
          </p:cNvPr>
          <p:cNvSpPr/>
          <p:nvPr/>
        </p:nvSpPr>
        <p:spPr>
          <a:xfrm>
            <a:off x="10167257" y="4847255"/>
            <a:ext cx="2374364" cy="2374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1F9D28-3E46-E24B-ABF9-6F962AEC7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968" y="5421966"/>
            <a:ext cx="1224943" cy="122494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на открытом воздухе, строительство, окно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71DD3E5-5E42-086C-1121-355CCDC281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78" t="303" r="26339" b="12122"/>
          <a:stretch>
            <a:fillRect/>
          </a:stretch>
        </p:blipFill>
        <p:spPr>
          <a:xfrm>
            <a:off x="-1784875" y="-838200"/>
            <a:ext cx="8046066" cy="8534400"/>
          </a:xfrm>
          <a:prstGeom prst="ellipse">
            <a:avLst/>
          </a:prstGeom>
          <a:ln w="57150" cap="rnd">
            <a:noFill/>
            <a:prstDash val="sysDot"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618AD-F135-042D-F931-56DC93C8990A}"/>
              </a:ext>
            </a:extLst>
          </p:cNvPr>
          <p:cNvSpPr txBox="1"/>
          <p:nvPr/>
        </p:nvSpPr>
        <p:spPr>
          <a:xfrm>
            <a:off x="5836025" y="258569"/>
            <a:ext cx="6127096" cy="183742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Федеральное государственное бюджетное образовательное учреждение 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высшего образования</a:t>
            </a: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"Государственный университет по землеустройству"</a:t>
            </a: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(ФГБОУ ВО "ГУЗ")</a:t>
            </a:r>
          </a:p>
          <a:p>
            <a:pPr algn="ctr">
              <a:lnSpc>
                <a:spcPct val="90000"/>
              </a:lnSpc>
            </a:pPr>
            <a:endParaRPr lang="ru-RU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Юридический факультет</a:t>
            </a:r>
            <a:endParaRPr lang="en-US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A73481-5D7D-2294-F52F-B2960B91BF38}"/>
              </a:ext>
            </a:extLst>
          </p:cNvPr>
          <p:cNvSpPr txBox="1"/>
          <p:nvPr/>
        </p:nvSpPr>
        <p:spPr>
          <a:xfrm>
            <a:off x="6261191" y="2125689"/>
            <a:ext cx="53708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288" indent="-14288" algn="ctr">
              <a:tabLst>
                <a:tab pos="39688" algn="l"/>
              </a:tabLst>
            </a:pP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Кафедра</a:t>
            </a:r>
            <a:r>
              <a:rPr lang="ru-RU" sz="1600" b="1" dirty="0">
                <a:latin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частного права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AACF03-02FA-91F6-B8FB-D655E541EF17}"/>
              </a:ext>
            </a:extLst>
          </p:cNvPr>
          <p:cNvSpPr txBox="1"/>
          <p:nvPr/>
        </p:nvSpPr>
        <p:spPr>
          <a:xfrm>
            <a:off x="5936877" y="2795217"/>
            <a:ext cx="62551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Магистерская программа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Направление подготовки – 40.04.01. «Юриспруденция»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Направленность (профиль) – Юрист в сфере оборота недвижимого имущества</a:t>
            </a:r>
          </a:p>
        </p:txBody>
      </p:sp>
    </p:spTree>
    <p:extLst>
      <p:ext uri="{BB962C8B-B14F-4D97-AF65-F5344CB8AC3E}">
        <p14:creationId xmlns:p14="http://schemas.microsoft.com/office/powerpoint/2010/main" val="3930519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485C32-5A1B-E9F5-6B0E-6ABBA241A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17A916-DADE-D9AF-8927-F09D3FEDDA08}"/>
              </a:ext>
            </a:extLst>
          </p:cNvPr>
          <p:cNvSpPr txBox="1"/>
          <p:nvPr/>
        </p:nvSpPr>
        <p:spPr>
          <a:xfrm>
            <a:off x="465860" y="348840"/>
            <a:ext cx="10761584" cy="14219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3600" b="1" dirty="0">
                <a:solidFill>
                  <a:schemeClr val="tx1"/>
                </a:solidFill>
                <a:latin typeface="Cambria" panose="02040503050406030204" pitchFamily="18" charset="0"/>
              </a:rPr>
              <a:t>Некоторые организации, в которых можно пройти практики с дальнейшим трудоустройством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EA9762-ECD9-8BB4-1CE8-02A28ABB1C02}"/>
              </a:ext>
            </a:extLst>
          </p:cNvPr>
          <p:cNvSpPr txBox="1"/>
          <p:nvPr/>
        </p:nvSpPr>
        <p:spPr>
          <a:xfrm>
            <a:off x="427414" y="2795786"/>
            <a:ext cx="1510992" cy="68813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Akrobat" pitchFamily="2" charset="0"/>
              </a:defRPr>
            </a:lvl1pPr>
          </a:lstStyle>
          <a:p>
            <a:pPr algn="ctr"/>
            <a:r>
              <a:rPr lang="ru-RU" sz="1600" dirty="0">
                <a:latin typeface="Cambria" panose="02040503050406030204" pitchFamily="18" charset="0"/>
              </a:rPr>
              <a:t>Суды (общей юрисдикции и арбитражные)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4B1D3-3EC5-0E33-65A4-CFFB5930B92D}"/>
              </a:ext>
            </a:extLst>
          </p:cNvPr>
          <p:cNvSpPr txBox="1"/>
          <p:nvPr/>
        </p:nvSpPr>
        <p:spPr>
          <a:xfrm>
            <a:off x="3318387" y="2795786"/>
            <a:ext cx="1579592" cy="68813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Akrobat" pitchFamily="2" charset="0"/>
              </a:defRPr>
            </a:lvl1pPr>
          </a:lstStyle>
          <a:p>
            <a:pPr algn="ctr"/>
            <a:r>
              <a:rPr lang="ru-RU" sz="1600" dirty="0">
                <a:latin typeface="Cambria" panose="02040503050406030204" pitchFamily="18" charset="0"/>
              </a:rPr>
              <a:t>Органы государственной власти РФ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D2EADA8-9F9D-C873-3210-E965C224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6149" y="4292361"/>
            <a:ext cx="587348" cy="6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9">
            <a:extLst>
              <a:ext uri="{FF2B5EF4-FFF2-40B4-BE49-F238E27FC236}">
                <a16:creationId xmlns:a16="http://schemas.microsoft.com/office/drawing/2014/main" id="{045AB3C7-B467-A217-BF01-3E8041141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8078" y="4322215"/>
            <a:ext cx="768421" cy="60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E92A87E-A506-69C8-9741-0DEB67A96568}"/>
              </a:ext>
            </a:extLst>
          </p:cNvPr>
          <p:cNvSpPr txBox="1"/>
          <p:nvPr/>
        </p:nvSpPr>
        <p:spPr>
          <a:xfrm>
            <a:off x="8573694" y="2769961"/>
            <a:ext cx="1793323" cy="8802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Akrobat" pitchFamily="2" charset="0"/>
              </a:defRPr>
            </a:lvl1pPr>
          </a:lstStyle>
          <a:p>
            <a:pPr algn="ctr"/>
            <a:r>
              <a:rPr lang="ru-RU" sz="1600" dirty="0">
                <a:latin typeface="Cambria" panose="02040503050406030204" pitchFamily="18" charset="0"/>
              </a:rPr>
              <a:t>Уполномоченный по правам человека </a:t>
            </a:r>
          </a:p>
          <a:p>
            <a:pPr algn="ctr"/>
            <a:r>
              <a:rPr lang="ru-RU" sz="1600" dirty="0">
                <a:latin typeface="Cambria" panose="02040503050406030204" pitchFamily="18" charset="0"/>
              </a:rPr>
              <a:t>в РФ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B42327-F15D-B51C-A0A7-03F3E4EABBBF}"/>
              </a:ext>
            </a:extLst>
          </p:cNvPr>
          <p:cNvSpPr txBox="1"/>
          <p:nvPr/>
        </p:nvSpPr>
        <p:spPr>
          <a:xfrm>
            <a:off x="2354485" y="5041555"/>
            <a:ext cx="1795608" cy="6832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Akrobat" pitchFamily="2" charset="0"/>
              </a:defRPr>
            </a:lvl1pPr>
          </a:lstStyle>
          <a:p>
            <a:pPr algn="ctr"/>
            <a:r>
              <a:rPr lang="ru-RU" sz="1600" dirty="0"/>
              <a:t>Министерство экономического развития РФ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81DF36-98E4-0188-D82D-6C70D053015D}"/>
              </a:ext>
            </a:extLst>
          </p:cNvPr>
          <p:cNvSpPr txBox="1"/>
          <p:nvPr/>
        </p:nvSpPr>
        <p:spPr>
          <a:xfrm>
            <a:off x="10306332" y="2769961"/>
            <a:ext cx="1693536" cy="6832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Akrobat" pitchFamily="2" charset="0"/>
              </a:defRPr>
            </a:lvl1pPr>
          </a:lstStyle>
          <a:p>
            <a:pPr algn="ctr"/>
            <a:r>
              <a:rPr lang="ru-RU" sz="1600" dirty="0">
                <a:latin typeface="Cambria" panose="02040503050406030204" pitchFamily="18" charset="0"/>
              </a:rPr>
              <a:t>ООО </a:t>
            </a:r>
          </a:p>
          <a:p>
            <a:pPr algn="ctr"/>
            <a:r>
              <a:rPr lang="ru-RU" sz="1600" dirty="0">
                <a:latin typeface="Cambria" panose="02040503050406030204" pitchFamily="18" charset="0"/>
              </a:rPr>
              <a:t>"Комплексная правовая защита"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10C869B-05B9-9567-F679-C280BBCB9E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565" y="2111098"/>
            <a:ext cx="627069" cy="534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4">
            <a:extLst>
              <a:ext uri="{FF2B5EF4-FFF2-40B4-BE49-F238E27FC236}">
                <a16:creationId xmlns:a16="http://schemas.microsoft.com/office/drawing/2014/main" id="{4EB3998F-D550-18D6-DAD5-08275F1981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21015" y="2054379"/>
            <a:ext cx="860206" cy="67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7C3F9AE-3570-BD0D-343C-D323BC8D328D}"/>
              </a:ext>
            </a:extLst>
          </p:cNvPr>
          <p:cNvSpPr txBox="1"/>
          <p:nvPr/>
        </p:nvSpPr>
        <p:spPr>
          <a:xfrm>
            <a:off x="457854" y="5041245"/>
            <a:ext cx="1693536" cy="4862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Akrobat" pitchFamily="2" charset="0"/>
              </a:defRPr>
            </a:lvl1pPr>
          </a:lstStyle>
          <a:p>
            <a:pPr algn="ctr"/>
            <a:r>
              <a:rPr lang="ru-RU" sz="1600" dirty="0">
                <a:latin typeface="Cambria" panose="02040503050406030204" pitchFamily="18" charset="0"/>
              </a:rPr>
              <a:t>Счетная палата РФ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280FF04C-1463-5F29-F3C9-01265DE9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472" y="4464231"/>
            <a:ext cx="1250467" cy="3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0C770E55-E4E5-64A9-6654-BE0677FB6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743" y="1900971"/>
            <a:ext cx="1737164" cy="104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14" descr="8d597d4cec7cde6564a6e1d4224c2f2f_300_300.png">
            <a:extLst>
              <a:ext uri="{FF2B5EF4-FFF2-40B4-BE49-F238E27FC236}">
                <a16:creationId xmlns:a16="http://schemas.microsoft.com/office/drawing/2014/main" id="{14659835-D18E-F7E8-0AF4-30FBF139EC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78770" y="4283328"/>
            <a:ext cx="683265" cy="68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92415CB-DC89-B5D6-6856-35A3E9D94B0D}"/>
              </a:ext>
            </a:extLst>
          </p:cNvPr>
          <p:cNvSpPr txBox="1"/>
          <p:nvPr/>
        </p:nvSpPr>
        <p:spPr>
          <a:xfrm>
            <a:off x="4430537" y="5041245"/>
            <a:ext cx="1379733" cy="12741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Akrobat" pitchFamily="2" charset="0"/>
              </a:defRPr>
            </a:lvl1pPr>
          </a:lstStyle>
          <a:p>
            <a:pPr algn="ctr"/>
            <a:r>
              <a:rPr lang="ru-RU" sz="1600" dirty="0">
                <a:latin typeface="Cambria" panose="02040503050406030204" pitchFamily="18" charset="0"/>
              </a:rPr>
              <a:t>Московская коллегия адвокатов "Центр правовой поддержки"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C65096-9EFF-1370-8AF5-9FD94D5EED64}"/>
              </a:ext>
            </a:extLst>
          </p:cNvPr>
          <p:cNvSpPr txBox="1"/>
          <p:nvPr/>
        </p:nvSpPr>
        <p:spPr>
          <a:xfrm>
            <a:off x="1936680" y="2775704"/>
            <a:ext cx="1510992" cy="4862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Akrobat" pitchFamily="2" charset="0"/>
              </a:defRPr>
            </a:lvl1pPr>
          </a:lstStyle>
          <a:p>
            <a:pPr algn="ctr"/>
            <a:r>
              <a:rPr lang="ru-RU" sz="1600" dirty="0">
                <a:latin typeface="Cambria" panose="02040503050406030204" pitchFamily="18" charset="0"/>
              </a:rPr>
              <a:t>Прокуратура </a:t>
            </a:r>
          </a:p>
          <a:p>
            <a:pPr algn="ctr"/>
            <a:r>
              <a:rPr lang="ru-RU" sz="1600" dirty="0">
                <a:latin typeface="Cambria" panose="02040503050406030204" pitchFamily="18" charset="0"/>
              </a:rPr>
              <a:t>г. Москвы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8A44DC5-1449-7EE5-DAC1-E22908BDD965}"/>
              </a:ext>
            </a:extLst>
          </p:cNvPr>
          <p:cNvSpPr txBox="1"/>
          <p:nvPr/>
        </p:nvSpPr>
        <p:spPr>
          <a:xfrm>
            <a:off x="9701045" y="5037988"/>
            <a:ext cx="1793323" cy="186512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Akrobat" pitchFamily="2" charset="0"/>
              </a:defRPr>
            </a:lvl1pPr>
          </a:lstStyle>
          <a:p>
            <a:pPr algn="ctr"/>
            <a:r>
              <a:rPr lang="ru-RU" sz="1600" dirty="0">
                <a:latin typeface="Cambria" panose="02040503050406030204" pitchFamily="18" charset="0"/>
              </a:rPr>
              <a:t>Управление </a:t>
            </a:r>
          </a:p>
          <a:p>
            <a:pPr algn="ctr"/>
            <a:r>
              <a:rPr lang="ru-RU" sz="1600" dirty="0">
                <a:latin typeface="Cambria" panose="02040503050406030204" pitchFamily="18" charset="0"/>
              </a:rPr>
              <a:t>по обеспечению деятельности мировых судей г. Москвы </a:t>
            </a:r>
          </a:p>
          <a:p>
            <a:pPr algn="ctr"/>
            <a:r>
              <a:rPr lang="ru-RU" sz="1600" dirty="0">
                <a:latin typeface="Cambria" panose="02040503050406030204" pitchFamily="18" charset="0"/>
              </a:rPr>
              <a:t>(все судебные участки мировых судей </a:t>
            </a:r>
          </a:p>
          <a:p>
            <a:pPr algn="ctr"/>
            <a:r>
              <a:rPr lang="ru-RU" sz="1600" dirty="0">
                <a:latin typeface="Cambria" panose="02040503050406030204" pitchFamily="18" charset="0"/>
              </a:rPr>
              <a:t>г. Москвы)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4C77571-60AA-2083-90B4-43486BCCE750}"/>
              </a:ext>
            </a:extLst>
          </p:cNvPr>
          <p:cNvSpPr txBox="1"/>
          <p:nvPr/>
        </p:nvSpPr>
        <p:spPr>
          <a:xfrm>
            <a:off x="7691677" y="5058901"/>
            <a:ext cx="1646748" cy="29418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Akrobat" pitchFamily="2" charset="0"/>
              </a:defRPr>
            </a:lvl1pPr>
          </a:lstStyle>
          <a:p>
            <a:pPr algn="ctr"/>
            <a:r>
              <a:rPr lang="ru-RU" sz="1600" dirty="0">
                <a:latin typeface="Cambria" panose="02040503050406030204" pitchFamily="18" charset="0"/>
              </a:rPr>
              <a:t>Росимущество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37BA8E5-C34C-79FB-66D3-5708F6046827}"/>
              </a:ext>
            </a:extLst>
          </p:cNvPr>
          <p:cNvSpPr txBox="1"/>
          <p:nvPr/>
        </p:nvSpPr>
        <p:spPr>
          <a:xfrm>
            <a:off x="4831258" y="2740156"/>
            <a:ext cx="2124009" cy="68813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>
                <a:latin typeface="Akrobat" pitchFamily="2" charset="0"/>
              </a:defRPr>
            </a:lvl1pPr>
          </a:lstStyle>
          <a:p>
            <a:pPr algn="ctr"/>
            <a:r>
              <a:rPr lang="ru-RU" sz="1600" dirty="0">
                <a:latin typeface="Cambria" panose="02040503050406030204" pitchFamily="18" charset="0"/>
              </a:rPr>
              <a:t>Управление судебного департамента в г. Москве </a:t>
            </a:r>
          </a:p>
        </p:txBody>
      </p:sp>
      <p:pic>
        <p:nvPicPr>
          <p:cNvPr id="42" name="Рисунок 18">
            <a:extLst>
              <a:ext uri="{FF2B5EF4-FFF2-40B4-BE49-F238E27FC236}">
                <a16:creationId xmlns:a16="http://schemas.microsoft.com/office/drawing/2014/main" id="{1D45F79E-10DA-57F0-A7CC-CD9654D779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08471" y="2054378"/>
            <a:ext cx="676361" cy="67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3B1FEED1-A829-596D-D574-71C3D3AE3105}"/>
              </a:ext>
            </a:extLst>
          </p:cNvPr>
          <p:cNvSpPr/>
          <p:nvPr/>
        </p:nvSpPr>
        <p:spPr>
          <a:xfrm>
            <a:off x="10424539" y="-2101306"/>
            <a:ext cx="4114228" cy="4114228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F796D8BB-359A-2D16-5798-84EA17059D1D}"/>
              </a:ext>
            </a:extLst>
          </p:cNvPr>
          <p:cNvSpPr/>
          <p:nvPr/>
        </p:nvSpPr>
        <p:spPr>
          <a:xfrm>
            <a:off x="-1019315" y="5712657"/>
            <a:ext cx="4114228" cy="4114228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0C49BC-3C1D-3048-8962-EF6F796DEF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936" y="2111098"/>
            <a:ext cx="794823" cy="6196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284480-9127-2360-E750-501FB199A3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6595" y="2111098"/>
            <a:ext cx="676361" cy="6846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E7C680-E19F-5B4C-2635-0B8F5C4E9B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1224" y="2024573"/>
            <a:ext cx="818775" cy="7155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AA56B3-DB9C-FCC4-16E0-4A5CDC880464}"/>
              </a:ext>
            </a:extLst>
          </p:cNvPr>
          <p:cNvSpPr txBox="1"/>
          <p:nvPr/>
        </p:nvSpPr>
        <p:spPr>
          <a:xfrm>
            <a:off x="7010292" y="2770522"/>
            <a:ext cx="1116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Cambria" panose="02040503050406030204" pitchFamily="18" charset="0"/>
              </a:rPr>
              <a:t>Росреестр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F86CF3-C077-DD3D-0E1A-5ED1787255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0594" y="4220915"/>
            <a:ext cx="858344" cy="78456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D8A71CF-20D0-BFC9-ACDD-207413C29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93262" y="4087645"/>
            <a:ext cx="1583143" cy="135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95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268C5-F044-B15F-CFD3-0B259311F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Овал 42">
            <a:extLst>
              <a:ext uri="{FF2B5EF4-FFF2-40B4-BE49-F238E27FC236}">
                <a16:creationId xmlns:a16="http://schemas.microsoft.com/office/drawing/2014/main" id="{ED5CAB65-5D33-C722-BF1E-70759F630B7F}"/>
              </a:ext>
            </a:extLst>
          </p:cNvPr>
          <p:cNvSpPr/>
          <p:nvPr/>
        </p:nvSpPr>
        <p:spPr>
          <a:xfrm>
            <a:off x="-5491736" y="-734965"/>
            <a:ext cx="4114228" cy="4114228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9D47DB-F222-8734-6B98-C5F9AD3C7844}"/>
              </a:ext>
            </a:extLst>
          </p:cNvPr>
          <p:cNvSpPr txBox="1"/>
          <p:nvPr/>
        </p:nvSpPr>
        <p:spPr>
          <a:xfrm>
            <a:off x="579871" y="11087"/>
            <a:ext cx="110534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latin typeface="Cambria" panose="02040503050406030204" pitchFamily="18" charset="0"/>
              </a:rPr>
              <a:t>Дисциплины магистерской программы</a:t>
            </a:r>
          </a:p>
        </p:txBody>
      </p:sp>
      <p:graphicFrame>
        <p:nvGraphicFramePr>
          <p:cNvPr id="5" name="Содержимое 3">
            <a:extLst>
              <a:ext uri="{FF2B5EF4-FFF2-40B4-BE49-F238E27FC236}">
                <a16:creationId xmlns:a16="http://schemas.microsoft.com/office/drawing/2014/main" id="{356D55CB-913B-44EC-2BC7-C193494C86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832096"/>
              </p:ext>
            </p:extLst>
          </p:nvPr>
        </p:nvGraphicFramePr>
        <p:xfrm>
          <a:off x="258790" y="832502"/>
          <a:ext cx="11695643" cy="59490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70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5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402"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Основные дисциплины профессионального цикла</a:t>
                      </a:r>
                      <a:endParaRPr lang="ru-RU" sz="1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5657" marR="65657" marT="0" marB="0"/>
                </a:tc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Дисциплины по выбору магистранта</a:t>
                      </a:r>
                      <a:endParaRPr lang="ru-RU" sz="1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5657" marR="6565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9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1. Актуальные вопросы правового регулирования в сфере недвижимости 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Правовое регулирование риэлтерской и иной предпринимательской деятельности в сфере недвижимости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Обеспечение защиты жилищных прав несовершеннолетних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931">
                <a:tc>
                  <a:txBody>
                    <a:bodyPr/>
                    <a:lstStyle/>
                    <a:p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2. Правовое регулирование сделок с недвижимым имуществом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Проблемы недействительности сделок в сфере недвижимости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Сделки с государственным и муниципальным имуществом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652">
                <a:tc>
                  <a:txBody>
                    <a:bodyPr/>
                    <a:lstStyle/>
                    <a:p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3. Актуальные проблемы гражданского и арбитражного процесса в сфере защиты прав граждан и юридических лиц на недвижимое имущество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Правовое обеспечение оценочной деятельности в сфере недвижимости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Правовое регулирование регистрации прав на недвижимое имущество и сделок с ним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973">
                <a:tc>
                  <a:txBody>
                    <a:bodyPr/>
                    <a:lstStyle/>
                    <a:p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4. Правовой режим недвижимого имущества как объекта гражданских правоотношений 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Теория и практика перевода профессиональной литературы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Деловой иностранный язык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448">
                <a:tc>
                  <a:txBody>
                    <a:bodyPr/>
                    <a:lstStyle/>
                    <a:p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5. Актуальные проблемы залога недвижимого имущества 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4960">
                <a:tc>
                  <a:txBody>
                    <a:bodyPr/>
                    <a:lstStyle/>
                    <a:p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6. Особенности рассмотрения и разрешения гражданских дел в сфере оборота недвижимости 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973">
                <a:tc>
                  <a:txBody>
                    <a:bodyPr/>
                    <a:lstStyle/>
                    <a:p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7. Защита прав собственников и иных владельцев недвижимости 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b="1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1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 Правовое регулирование налогообложения недвижимого имущества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3370952"/>
                  </a:ext>
                </a:extLst>
              </a:tr>
              <a:tr h="4713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8. Обеспечение исполнения обязательств в отношении недвижимого имущества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90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 Правовое обеспечение оценочной деятельности в сфере недвижимости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2853914"/>
                  </a:ext>
                </a:extLst>
              </a:tr>
              <a:tr h="2290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mbria" panose="02040503050406030204" pitchFamily="18" charset="0"/>
                        </a:rPr>
                        <a:t>10. Практики</a:t>
                      </a:r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b="1" dirty="0"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569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518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BD605875-558C-D8A9-E952-8FD347A6A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2187484"/>
            <a:ext cx="8596668" cy="3880773"/>
          </a:xfrm>
        </p:spPr>
        <p:txBody>
          <a:bodyPr/>
          <a:lstStyle/>
          <a:p>
            <a:pPr marL="0" indent="0" algn="ctr">
              <a:buNone/>
            </a:pPr>
            <a:endParaRPr lang="ru-RU" sz="4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Благодарим за внимание!</a:t>
            </a:r>
          </a:p>
          <a:p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9EBD183-E52C-530C-2E96-C327C9F45245}"/>
              </a:ext>
            </a:extLst>
          </p:cNvPr>
          <p:cNvSpPr/>
          <p:nvPr/>
        </p:nvSpPr>
        <p:spPr>
          <a:xfrm>
            <a:off x="-1113445" y="4556211"/>
            <a:ext cx="4114228" cy="4114228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9960CF5C-62CE-B7A1-A3DD-78D46CD0F7C8}"/>
              </a:ext>
            </a:extLst>
          </p:cNvPr>
          <p:cNvSpPr/>
          <p:nvPr/>
        </p:nvSpPr>
        <p:spPr>
          <a:xfrm>
            <a:off x="9832868" y="-1751682"/>
            <a:ext cx="4114228" cy="4114228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746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539144-2432-70DF-5FE5-412301E7D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6097CC-05D0-B9A8-BC9A-6EBF765164A3}"/>
              </a:ext>
            </a:extLst>
          </p:cNvPr>
          <p:cNvSpPr txBox="1"/>
          <p:nvPr/>
        </p:nvSpPr>
        <p:spPr>
          <a:xfrm>
            <a:off x="1067349" y="2994485"/>
            <a:ext cx="7888392" cy="120436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just"/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Магистерская программа ориентирована на </a:t>
            </a:r>
            <a:r>
              <a:rPr lang="ru-RU" sz="180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формирование способности выпускника понимать и анализировать состояние гражданского, законодательства, определяющего правовой режим недвижимости, актуальные проблемы практики его применения, проблемы   юридической науки. 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C2EAC3E6-E192-2BA8-38E2-8A9F7F931FC9}"/>
              </a:ext>
            </a:extLst>
          </p:cNvPr>
          <p:cNvSpPr/>
          <p:nvPr/>
        </p:nvSpPr>
        <p:spPr>
          <a:xfrm>
            <a:off x="8290690" y="4292307"/>
            <a:ext cx="4567914" cy="4567914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0A0E6-7F4A-3BFF-899A-C796B90445E3}"/>
              </a:ext>
            </a:extLst>
          </p:cNvPr>
          <p:cNvSpPr txBox="1"/>
          <p:nvPr/>
        </p:nvSpPr>
        <p:spPr>
          <a:xfrm>
            <a:off x="410413" y="281736"/>
            <a:ext cx="11890124" cy="69801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latin typeface="Akrobat" pitchFamily="2" charset="0"/>
              </a:defRPr>
            </a:lvl1pPr>
          </a:lstStyle>
          <a:p>
            <a:pPr algn="ctr"/>
            <a:r>
              <a:rPr lang="ru-RU" sz="4800" b="1" dirty="0">
                <a:solidFill>
                  <a:srgbClr val="005A2C"/>
                </a:solidFill>
                <a:latin typeface="Cambria" panose="02040503050406030204" pitchFamily="18" charset="0"/>
              </a:rPr>
              <a:t>Цель программы  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B77C184-5BFF-D319-1628-9F54D6408E8E}"/>
              </a:ext>
            </a:extLst>
          </p:cNvPr>
          <p:cNvSpPr/>
          <p:nvPr/>
        </p:nvSpPr>
        <p:spPr>
          <a:xfrm>
            <a:off x="7719053" y="3732409"/>
            <a:ext cx="5711188" cy="5711188"/>
          </a:xfrm>
          <a:prstGeom prst="ellipse">
            <a:avLst/>
          </a:prstGeom>
          <a:noFill/>
          <a:ln w="38100" cap="rnd">
            <a:solidFill>
              <a:srgbClr val="005A2C"/>
            </a:solidFill>
            <a:prstDash val="sysDot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E4208ABA-0B4D-349E-2F61-26A9BEDE4C7A}"/>
              </a:ext>
            </a:extLst>
          </p:cNvPr>
          <p:cNvSpPr/>
          <p:nvPr/>
        </p:nvSpPr>
        <p:spPr>
          <a:xfrm>
            <a:off x="410413" y="3266250"/>
            <a:ext cx="486287" cy="486287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266C23E-A31E-842A-5156-B9AB4ADFFCB8}"/>
              </a:ext>
            </a:extLst>
          </p:cNvPr>
          <p:cNvSpPr/>
          <p:nvPr/>
        </p:nvSpPr>
        <p:spPr>
          <a:xfrm>
            <a:off x="424904" y="5067311"/>
            <a:ext cx="486287" cy="486287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169DC-43B7-7D90-1619-D01F83D10853}"/>
              </a:ext>
            </a:extLst>
          </p:cNvPr>
          <p:cNvSpPr txBox="1"/>
          <p:nvPr/>
        </p:nvSpPr>
        <p:spPr>
          <a:xfrm>
            <a:off x="722568" y="1148942"/>
            <a:ext cx="108652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осуществление общетеоретической и практической подготовки студентов-юристов в области правового регулирования отношений, складывающихся при </a:t>
            </a:r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</a:rPr>
              <a:t>возникновении</a:t>
            </a:r>
            <a:r>
              <a:rPr lang="ru-RU" sz="24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изменении и прекращении прав на недвижимость, совершении и исполнении сделок с недвижимым имуществом</a:t>
            </a:r>
            <a:r>
              <a:rPr lang="ru-RU" sz="2400" dirty="0">
                <a:effectLst/>
                <a:latin typeface="Cambria" panose="02040503050406030204" pitchFamily="18" charset="0"/>
              </a:rPr>
              <a:t> 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5866F1-B499-03B9-8F61-85CC8E8E91DE}"/>
              </a:ext>
            </a:extLst>
          </p:cNvPr>
          <p:cNvSpPr txBox="1"/>
          <p:nvPr/>
        </p:nvSpPr>
        <p:spPr>
          <a:xfrm>
            <a:off x="949996" y="4279679"/>
            <a:ext cx="67302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0" i="0" u="none" strike="noStrike" dirty="0">
                <a:effectLst/>
                <a:latin typeface="Cambria" panose="02040503050406030204" pitchFamily="18" charset="0"/>
              </a:rPr>
              <a:t>Выпускники программы смогут квалифицированно осуществлять работу юрисконсультов в коммерческих организациях, вести гражданские дела в судах в качестве адвокатов, участвовать в рассмотрении судами гражданских дел в качестве прокуроров, стать судьями, работать в системе государственных органов и органов местного самоуправления, успешно осуществлять практику совершения сделок с недвижимым имуществом.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168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5AD282-6565-7806-2D01-3F1C3AC30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2A43DD-2410-92B3-10A8-392E4BE63912}"/>
              </a:ext>
            </a:extLst>
          </p:cNvPr>
          <p:cNvSpPr txBox="1"/>
          <p:nvPr/>
        </p:nvSpPr>
        <p:spPr>
          <a:xfrm>
            <a:off x="4001784" y="5661909"/>
            <a:ext cx="6339004" cy="10895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just"/>
            <a:r>
              <a:rPr lang="ru-RU" sz="1800" dirty="0">
                <a:latin typeface="Cambria" panose="02040503050406030204" pitchFamily="18" charset="0"/>
              </a:rPr>
              <a:t>Потребность в выпускниках  представляемой программы будет лишь возрастать, что обусловлено увеличением жилищного строительства, потребностью в создании инфраструктуры.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30E001-F943-90CE-75A3-7318766D97E4}"/>
              </a:ext>
            </a:extLst>
          </p:cNvPr>
          <p:cNvSpPr txBox="1"/>
          <p:nvPr/>
        </p:nvSpPr>
        <p:spPr>
          <a:xfrm>
            <a:off x="1046814" y="1028344"/>
            <a:ext cx="5008236" cy="175432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1800" b="0" i="0" u="none" strike="noStrike" dirty="0">
                <a:effectLst/>
                <a:latin typeface="Cambria" panose="02040503050406030204" pitchFamily="18" charset="0"/>
              </a:rPr>
              <a:t>Актуальность данной программы обусловлена обострением проблемы мошенничества в сфере недвижимости, что требует изучения вопросов о способах защиты прав на недвижимое имущество, квалификации правонарушений в данной сфере и иных правовых проблем</a:t>
            </a:r>
            <a:endParaRPr lang="ru-RU" sz="1800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7B9C-153F-DE33-1584-B7F82453A886}"/>
              </a:ext>
            </a:extLst>
          </p:cNvPr>
          <p:cNvSpPr txBox="1"/>
          <p:nvPr/>
        </p:nvSpPr>
        <p:spPr>
          <a:xfrm>
            <a:off x="7328531" y="3153961"/>
            <a:ext cx="4235940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800" dirty="0">
                <a:latin typeface="Cambria" panose="02040503050406030204" pitchFamily="18" charset="0"/>
              </a:rPr>
              <a:t>Основной задачей профессионала в этой области является обеспечение юридической защиты интересов государства, а также эффективное разрешение спорных ситуаций, возникающих в </a:t>
            </a:r>
            <a:r>
              <a:rPr lang="ru-RU" sz="1800">
                <a:latin typeface="Cambria" panose="02040503050406030204" pitchFamily="18" charset="0"/>
              </a:rPr>
              <a:t>частно-правовых и публичных </a:t>
            </a:r>
            <a:r>
              <a:rPr lang="ru-RU" sz="1800" dirty="0">
                <a:latin typeface="Cambria" panose="02040503050406030204" pitchFamily="18" charset="0"/>
              </a:rPr>
              <a:t>правоотношениях</a:t>
            </a:r>
          </a:p>
        </p:txBody>
      </p:sp>
      <p:pic>
        <p:nvPicPr>
          <p:cNvPr id="22" name="Рисунок 21" descr="Изображение выглядит как символ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9438E9D-47CF-29F9-D744-2CDF62E3C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77" y="1339798"/>
            <a:ext cx="648589" cy="64858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DD286F-C8EF-B492-6263-D450C89AE31D}"/>
              </a:ext>
            </a:extLst>
          </p:cNvPr>
          <p:cNvSpPr txBox="1"/>
          <p:nvPr/>
        </p:nvSpPr>
        <p:spPr>
          <a:xfrm>
            <a:off x="296251" y="163380"/>
            <a:ext cx="10914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Конкурентные преимущества программы</a:t>
            </a:r>
          </a:p>
        </p:txBody>
      </p:sp>
      <p:pic>
        <p:nvPicPr>
          <p:cNvPr id="24" name="Рисунок 23" descr="Изображение выглядит как символ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93EA0A8-ACD6-3D62-F4BD-C9994D572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01" y="3753000"/>
            <a:ext cx="648589" cy="648589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имвол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1396E1E-CC58-7D64-5161-B587E6731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915" y="1419230"/>
            <a:ext cx="648589" cy="64858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имвол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A799F24-9732-C422-4A9A-B5BF640B9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749" y="3756424"/>
            <a:ext cx="648000" cy="6480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имвол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B662F8D-D4D4-3392-0424-8BA75D95F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343" y="5829656"/>
            <a:ext cx="648589" cy="648589"/>
          </a:xfrm>
          <a:prstGeom prst="rect">
            <a:avLst/>
          </a:prstGeom>
        </p:spPr>
      </p:pic>
      <p:sp>
        <p:nvSpPr>
          <p:cNvPr id="30" name="Овал 29">
            <a:extLst>
              <a:ext uri="{FF2B5EF4-FFF2-40B4-BE49-F238E27FC236}">
                <a16:creationId xmlns:a16="http://schemas.microsoft.com/office/drawing/2014/main" id="{2629B94C-5DC0-7ECD-B004-D52A47B5A647}"/>
              </a:ext>
            </a:extLst>
          </p:cNvPr>
          <p:cNvSpPr/>
          <p:nvPr/>
        </p:nvSpPr>
        <p:spPr>
          <a:xfrm>
            <a:off x="10167257" y="-630839"/>
            <a:ext cx="2374364" cy="2374364"/>
          </a:xfrm>
          <a:prstGeom prst="ellipse">
            <a:avLst/>
          </a:prstGeom>
          <a:noFill/>
          <a:ln w="381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5A3D4C-E398-4492-AE4E-E9F06297948C}"/>
              </a:ext>
            </a:extLst>
          </p:cNvPr>
          <p:cNvSpPr txBox="1"/>
          <p:nvPr/>
        </p:nvSpPr>
        <p:spPr>
          <a:xfrm>
            <a:off x="926865" y="3001303"/>
            <a:ext cx="524813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u="none" strike="noStrike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Востребованность данного профиля программы обусловлена значительным количеством судебных споров как в сфере жилищных правоотношений, так и в сфере земельных, градостроительных, гражданских и иных правоотношений, связанных с разделом имущества, совершением сделок с недвижимостью и, конечно, регистрацией недвижимого имущества</a:t>
            </a:r>
            <a:endParaRPr lang="ru-RU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18C9E-C937-4FED-F493-2AAA1293651A}"/>
              </a:ext>
            </a:extLst>
          </p:cNvPr>
          <p:cNvSpPr txBox="1"/>
          <p:nvPr/>
        </p:nvSpPr>
        <p:spPr>
          <a:xfrm>
            <a:off x="7174012" y="1028344"/>
            <a:ext cx="45652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По окончании обучения выпускники будут готовы к правовому сопровождению бизнеса, будут востребованы  девелоперскими компаниями,  органами государственной власти, адвокатской деятельности, научной деятельности.</a:t>
            </a:r>
          </a:p>
          <a:p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8865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0DE953-080E-A43B-1401-ADCECF8031F2}"/>
              </a:ext>
            </a:extLst>
          </p:cNvPr>
          <p:cNvSpPr txBox="1"/>
          <p:nvPr/>
        </p:nvSpPr>
        <p:spPr>
          <a:xfrm>
            <a:off x="333862" y="0"/>
            <a:ext cx="11524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dirty="0">
                <a:latin typeface="Cambria" panose="02040503050406030204" pitchFamily="18" charset="0"/>
              </a:rPr>
              <a:t>Студенты научатся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11CD7C7A-ACC7-1E1E-D511-82AAD4F01B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6750119"/>
              </p:ext>
            </p:extLst>
          </p:nvPr>
        </p:nvGraphicFramePr>
        <p:xfrm>
          <a:off x="333862" y="646331"/>
          <a:ext cx="11701255" cy="6048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Овал 8">
            <a:extLst>
              <a:ext uri="{FF2B5EF4-FFF2-40B4-BE49-F238E27FC236}">
                <a16:creationId xmlns:a16="http://schemas.microsoft.com/office/drawing/2014/main" id="{5AEC19AB-35ED-6F72-D91C-5CEAAF400EE0}"/>
              </a:ext>
            </a:extLst>
          </p:cNvPr>
          <p:cNvSpPr/>
          <p:nvPr/>
        </p:nvSpPr>
        <p:spPr>
          <a:xfrm>
            <a:off x="11712575" y="1145043"/>
            <a:ext cx="4567914" cy="4567914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D56927C-241F-F027-CD7E-A3DDAE0200C0}"/>
              </a:ext>
            </a:extLst>
          </p:cNvPr>
          <p:cNvSpPr/>
          <p:nvPr/>
        </p:nvSpPr>
        <p:spPr>
          <a:xfrm>
            <a:off x="11140938" y="585145"/>
            <a:ext cx="5711188" cy="5711188"/>
          </a:xfrm>
          <a:prstGeom prst="ellipse">
            <a:avLst/>
          </a:prstGeom>
          <a:noFill/>
          <a:ln w="38100" cap="rnd">
            <a:solidFill>
              <a:srgbClr val="005A2C"/>
            </a:solidFill>
            <a:prstDash val="sysDot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AD3956-7B53-06D7-B1AF-A84E0E77A0BF}"/>
              </a:ext>
            </a:extLst>
          </p:cNvPr>
          <p:cNvSpPr txBox="1"/>
          <p:nvPr/>
        </p:nvSpPr>
        <p:spPr>
          <a:xfrm>
            <a:off x="12989859" y="134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180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A2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A0EF5C-9133-AE3A-AB05-4B1366826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71C5AC5D-1942-A399-00BF-556697EC5B7A}"/>
              </a:ext>
            </a:extLst>
          </p:cNvPr>
          <p:cNvSpPr/>
          <p:nvPr/>
        </p:nvSpPr>
        <p:spPr>
          <a:xfrm>
            <a:off x="-325483" y="5226166"/>
            <a:ext cx="2979036" cy="2979036"/>
          </a:xfrm>
          <a:prstGeom prst="ellipse">
            <a:avLst/>
          </a:prstGeom>
          <a:noFill/>
          <a:ln w="381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1011C-FFE4-8FDC-447F-887BC2E00310}"/>
              </a:ext>
            </a:extLst>
          </p:cNvPr>
          <p:cNvSpPr txBox="1"/>
          <p:nvPr/>
        </p:nvSpPr>
        <p:spPr>
          <a:xfrm>
            <a:off x="333863" y="0"/>
            <a:ext cx="11524274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Профессиональные компетенции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B81E06F-3D80-7EF5-988F-EA42D2F8D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249402"/>
              </p:ext>
            </p:extLst>
          </p:nvPr>
        </p:nvGraphicFramePr>
        <p:xfrm>
          <a:off x="333863" y="590931"/>
          <a:ext cx="11701255" cy="61255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4142">
                  <a:extLst>
                    <a:ext uri="{9D8B030D-6E8A-4147-A177-3AD203B41FA5}">
                      <a16:colId xmlns:a16="http://schemas.microsoft.com/office/drawing/2014/main" val="4261770132"/>
                    </a:ext>
                  </a:extLst>
                </a:gridCol>
                <a:gridCol w="11087113">
                  <a:extLst>
                    <a:ext uri="{9D8B030D-6E8A-4147-A177-3AD203B41FA5}">
                      <a16:colId xmlns:a16="http://schemas.microsoft.com/office/drawing/2014/main" val="827513642"/>
                    </a:ext>
                  </a:extLst>
                </a:gridCol>
              </a:tblGrid>
              <a:tr h="43030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ПК-1</a:t>
                      </a:r>
                    </a:p>
                  </a:txBody>
                  <a:tcPr marL="6534" marR="6534" marT="6534" marB="0" anchor="ctr">
                    <a:lnR w="12700" cmpd="sng">
                      <a:noFill/>
                    </a:lnR>
                    <a:solidFill>
                      <a:srgbClr val="005A2C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ts val="1280"/>
                        </a:lnSpc>
                      </a:pP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115">
                        <a:lnSpc>
                          <a:spcPts val="1280"/>
                        </a:lnSpc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Способен</a:t>
                      </a:r>
                      <a:r>
                        <a:rPr lang="ru-RU" sz="2000" b="1" spc="-2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квалифицированно</a:t>
                      </a:r>
                      <a:r>
                        <a:rPr lang="ru-RU" sz="2000" b="1" spc="-15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проводить</a:t>
                      </a:r>
                      <a:r>
                        <a:rPr lang="ru-RU" sz="2000" b="1" spc="-15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научные</a:t>
                      </a:r>
                      <a:r>
                        <a:rPr lang="ru-RU" sz="2000" b="1" spc="-25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исследования</a:t>
                      </a:r>
                      <a:r>
                        <a:rPr lang="ru-RU" sz="2000" b="1" spc="-2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2000" b="1" spc="-2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2000" b="1" spc="-15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права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solidFill>
                      <a:srgbClr val="005A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527487"/>
                  </a:ext>
                </a:extLst>
              </a:tr>
              <a:tr h="28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ПК-1.1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534" marR="6534" marT="6534" marB="0" anchor="ctr"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70000"/>
                        </a:lnSpc>
                        <a:buNone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Понимает механизм проведения научных исследований в области права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534" marR="6534" marT="6534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447731"/>
                  </a:ext>
                </a:extLst>
              </a:tr>
              <a:tr h="28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ПК-1.2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534" marR="6534" marT="6534" marB="0" anchor="ctr"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70000"/>
                        </a:lnSpc>
                        <a:buNone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Обладает навыками квалифицированного проведения научных исследований в области права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ru-RU" sz="150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534" marR="6534" marT="6534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953595"/>
                  </a:ext>
                </a:extLst>
              </a:tr>
              <a:tr h="63260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ПК- 2</a:t>
                      </a:r>
                    </a:p>
                  </a:txBody>
                  <a:tcPr marL="6534" marR="6534" marT="6534" marB="0" anchor="ctr">
                    <a:lnR w="12700" cmpd="sng">
                      <a:noFill/>
                    </a:lnR>
                    <a:solidFill>
                      <a:srgbClr val="005A2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70000"/>
                        </a:lnSpc>
                        <a:buNone/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Способен квалифицированно разрабатывать и применять нормативные правовые акты в конкретных сферах юридической деятельности, реализовывать нормы материального и процессуального права в профессиональной деятельности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ru-RU" sz="1600" b="1" i="0" u="none" strike="noStrike" kern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534" marR="6534" marT="6534" marB="0" anchor="ctr">
                    <a:lnL w="12700" cmpd="sng">
                      <a:noFill/>
                    </a:lnL>
                    <a:solidFill>
                      <a:srgbClr val="005A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6244836"/>
                  </a:ext>
                </a:extLst>
              </a:tr>
              <a:tr h="3606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ПК-2.1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534" marR="6534" marT="6534" marB="0" anchor="ctr"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70000"/>
                        </a:lnSpc>
                        <a:buNone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Имеет представление об основных юридических понятиях и категориях, необходимых для реализации норм права в юридической деятельности 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534" marR="6534" marT="6534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055443"/>
                  </a:ext>
                </a:extLst>
              </a:tr>
              <a:tr h="3976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ПК-2.2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534" marR="6534" marT="6534" marB="0" anchor="ctr"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70000"/>
                        </a:lnSpc>
                        <a:buNone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Применяет нормативные правовые акты в профессиональной деятельности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534" marR="6534" marT="6534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820463"/>
                  </a:ext>
                </a:extLst>
              </a:tr>
              <a:tr h="51611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ПК-3</a:t>
                      </a:r>
                    </a:p>
                  </a:txBody>
                  <a:tcPr marL="6534" marR="6534" marT="6534" marB="0" anchor="ctr">
                    <a:lnR w="12700" cmpd="sng">
                      <a:noFill/>
                    </a:lnR>
                    <a:solidFill>
                      <a:srgbClr val="005A2C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just">
                        <a:lnSpc>
                          <a:spcPct val="70000"/>
                        </a:lnSpc>
                        <a:buNone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Способен проводить консультации при осуществлении профессиональной деятельности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ru-RU" sz="1500" b="1" i="0" u="none" strike="noStrike" kern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solidFill>
                      <a:srgbClr val="005A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611155"/>
                  </a:ext>
                </a:extLst>
              </a:tr>
              <a:tr h="28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ПК-3.1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534" marR="6534" marT="6534" marB="0" anchor="ctr"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70000"/>
                        </a:lnSpc>
                        <a:buNone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Готовит консультации в устной и письменной форме, консультирует в сфере своей профессиональной деятельности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534" marR="6534" marT="6534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07674"/>
                  </a:ext>
                </a:extLst>
              </a:tr>
              <a:tr h="3976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ПК-3.2 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534" marR="6534" marT="6534" marB="0" anchor="ctr"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70000"/>
                        </a:lnSpc>
                        <a:buNone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Совершает процессуальные действия в качестве представителя в отдельных видах судопроизводства, в том числе готовит процессуальные документы при разрешении споров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534" marR="6534" marT="6534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124266"/>
                  </a:ext>
                </a:extLst>
              </a:tr>
              <a:tr h="286291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ПК-4</a:t>
                      </a:r>
                    </a:p>
                  </a:txBody>
                  <a:tcPr marL="6534" marR="6534" marT="6534" marB="0" anchor="ctr">
                    <a:lnR w="12700" cmpd="sng">
                      <a:noFill/>
                    </a:lnR>
                    <a:solidFill>
                      <a:srgbClr val="005A2C"/>
                    </a:solidFill>
                  </a:tcPr>
                </a:tc>
                <a:tc>
                  <a:txBody>
                    <a:bodyPr/>
                    <a:lstStyle/>
                    <a:p>
                      <a:pPr marL="31115" algn="just" defTabSz="914400" rtl="0" eaLnBrk="1" fontAlgn="b" latinLnBrk="0" hangingPunct="1">
                        <a:lnSpc>
                          <a:spcPct val="70000"/>
                        </a:lnSpc>
                        <a:buNone/>
                      </a:pPr>
                      <a:r>
                        <a:rPr lang="ru-RU" sz="15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Способен выявлять, пресекать, раскрывать, расследовать и предупреждать правонарушения и преступления </a:t>
                      </a:r>
                    </a:p>
                  </a:txBody>
                  <a:tcPr marL="6534" marR="6534" marT="6534" marB="0" anchor="ctr">
                    <a:lnL w="12700" cmpd="sng">
                      <a:noFill/>
                    </a:lnL>
                    <a:solidFill>
                      <a:srgbClr val="005A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156087"/>
                  </a:ext>
                </a:extLst>
              </a:tr>
              <a:tr h="3976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ПК-4.1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534" marR="6534" marT="6534" marB="0" anchor="ctr"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Исследует нормы материального права, подлежащие к применению при</a:t>
                      </a:r>
                    </a:p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квалификации преступлений и правонарушений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534" marR="6534" marT="6534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015215"/>
                  </a:ext>
                </a:extLst>
              </a:tr>
              <a:tr h="3976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ПК-4.2 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534" marR="6534" marT="6534" marB="0" anchor="ctr"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70000"/>
                        </a:lnSpc>
                        <a:buNone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Применяет способы выявления, пресечения, раскрытия, расследования и предупреждения преступлений и правонарушений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534" marR="6534" marT="6534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26685"/>
                  </a:ext>
                </a:extLst>
              </a:tr>
              <a:tr h="5583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ПК-5</a:t>
                      </a:r>
                    </a:p>
                  </a:txBody>
                  <a:tcPr marL="6534" marR="6534" marT="6534" marB="0" anchor="ctr">
                    <a:lnR w="12700" cmpd="sng">
                      <a:noFill/>
                    </a:lnR>
                    <a:solidFill>
                      <a:srgbClr val="005A2C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ts val="1280"/>
                        </a:lnSpc>
                      </a:pP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115">
                        <a:lnSpc>
                          <a:spcPts val="1280"/>
                        </a:lnSpc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Способен защищать права и законные интересы субъектов права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solidFill>
                      <a:srgbClr val="005A2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10201"/>
                  </a:ext>
                </a:extLst>
              </a:tr>
              <a:tr h="3976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ПК-5.1 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534" marR="6534" marT="6534" marB="0" anchor="ctr"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70000"/>
                        </a:lnSpc>
                        <a:buNone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Понимает механизм защиты прав и законных интересов субъектов права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534" marR="6534" marT="6534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452366"/>
                  </a:ext>
                </a:extLst>
              </a:tr>
              <a:tr h="3976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ru-RU" sz="15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ПК-5.2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534" marR="6534" marT="6534" marB="0" anchor="ctr">
                    <a:lnR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ct val="70000"/>
                        </a:lnSpc>
                        <a:buNone/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Применяет различные способы защиты прав и законных интересов субъектов права</a:t>
                      </a:r>
                      <a:r>
                        <a:rPr lang="ru-RU" sz="1600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534" marR="6534" marT="6534" marB="0" anchor="ctr">
                    <a:lnL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53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005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28DF6-D83E-52D3-62AB-F3C05724B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A2C55CA6-AD9E-7417-B70E-AF2C0FA700B5}"/>
              </a:ext>
            </a:extLst>
          </p:cNvPr>
          <p:cNvSpPr txBox="1"/>
          <p:nvPr/>
        </p:nvSpPr>
        <p:spPr>
          <a:xfrm>
            <a:off x="-595419" y="281378"/>
            <a:ext cx="10914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>
                <a:latin typeface="Cambria" panose="02040503050406030204" pitchFamily="18" charset="0"/>
              </a:rPr>
              <a:t>Сопровождение 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4000" b="1" dirty="0">
                <a:latin typeface="Cambria" panose="02040503050406030204" pitchFamily="18" charset="0"/>
              </a:rPr>
              <a:t>магистранта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E326B-779F-61F1-985D-ABDE226DF26D}"/>
              </a:ext>
            </a:extLst>
          </p:cNvPr>
          <p:cNvSpPr txBox="1"/>
          <p:nvPr/>
        </p:nvSpPr>
        <p:spPr>
          <a:xfrm>
            <a:off x="8139126" y="4662879"/>
            <a:ext cx="3407995" cy="172419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2200" dirty="0">
                <a:solidFill>
                  <a:schemeClr val="tx1"/>
                </a:solidFill>
                <a:latin typeface="Cambria" panose="02040503050406030204" pitchFamily="18" charset="0"/>
              </a:rPr>
              <a:t>помощь в подготовке к участию </a:t>
            </a:r>
          </a:p>
          <a:p>
            <a:pPr algn="ctr"/>
            <a:r>
              <a:rPr lang="ru-RU" sz="2200" dirty="0">
                <a:solidFill>
                  <a:schemeClr val="tx1"/>
                </a:solidFill>
                <a:latin typeface="Cambria" panose="02040503050406030204" pitchFamily="18" charset="0"/>
              </a:rPr>
              <a:t>в практико-ориентированных семинарах/конкурсах научных работ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0285D-3CAC-D14B-3CCB-DB3BABF013FA}"/>
              </a:ext>
            </a:extLst>
          </p:cNvPr>
          <p:cNvSpPr txBox="1"/>
          <p:nvPr/>
        </p:nvSpPr>
        <p:spPr>
          <a:xfrm>
            <a:off x="258801" y="4662879"/>
            <a:ext cx="2945713" cy="117570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2200" dirty="0">
                <a:solidFill>
                  <a:schemeClr val="tx1"/>
                </a:solidFill>
                <a:latin typeface="Cambria" panose="02040503050406030204" pitchFamily="18" charset="0"/>
              </a:rPr>
              <a:t>помощь в определении направления научного исследования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55385-A0ED-D8B3-A3C3-278E7B2D6F17}"/>
              </a:ext>
            </a:extLst>
          </p:cNvPr>
          <p:cNvSpPr txBox="1"/>
          <p:nvPr/>
        </p:nvSpPr>
        <p:spPr>
          <a:xfrm>
            <a:off x="3965073" y="4662879"/>
            <a:ext cx="3294020" cy="14465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2200" dirty="0">
                <a:solidFill>
                  <a:schemeClr val="tx1"/>
                </a:solidFill>
                <a:latin typeface="Cambria" panose="02040503050406030204" pitchFamily="18" charset="0"/>
              </a:rPr>
              <a:t>помощь в подготовке </a:t>
            </a:r>
          </a:p>
          <a:p>
            <a:pPr algn="ctr"/>
            <a:r>
              <a:rPr lang="ru-RU" sz="2200" dirty="0">
                <a:solidFill>
                  <a:schemeClr val="tx1"/>
                </a:solidFill>
                <a:latin typeface="Cambria" panose="02040503050406030204" pitchFamily="18" charset="0"/>
              </a:rPr>
              <a:t>и публикации научных работ (тезисы научных докладов, научные статьи)</a:t>
            </a:r>
          </a:p>
        </p:txBody>
      </p:sp>
      <p:pic>
        <p:nvPicPr>
          <p:cNvPr id="10" name="Рисунок 9" descr="Изображение выглядит как Графика, искусство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8DDECB6-B398-3EA3-0194-8B81982BB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742" y="2548057"/>
            <a:ext cx="1865127" cy="186512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имвол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0B9396E-141C-613E-25BB-3EE82EF0D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030" y="2664368"/>
            <a:ext cx="1710122" cy="171012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снимок экрана, Графика, Шрифт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88D66A2-B023-19DA-5481-3DA4C3595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959" y="2664368"/>
            <a:ext cx="1710122" cy="1710122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0D899E90-85CF-1CF5-A6A1-2E29A0CD58FB}"/>
              </a:ext>
            </a:extLst>
          </p:cNvPr>
          <p:cNvSpPr/>
          <p:nvPr/>
        </p:nvSpPr>
        <p:spPr>
          <a:xfrm>
            <a:off x="7118118" y="-2283957"/>
            <a:ext cx="4567914" cy="4567914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499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003B90-6196-A7A1-B700-D06CAED0C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4A0ADC39-D3AE-3D6B-0AB2-1CAF60EF03F5}"/>
              </a:ext>
            </a:extLst>
          </p:cNvPr>
          <p:cNvSpPr/>
          <p:nvPr/>
        </p:nvSpPr>
        <p:spPr>
          <a:xfrm>
            <a:off x="736600" y="-1930400"/>
            <a:ext cx="10718800" cy="10718800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6BA52EAF-05FA-C932-0814-E4E2A3484255}"/>
              </a:ext>
            </a:extLst>
          </p:cNvPr>
          <p:cNvSpPr/>
          <p:nvPr/>
        </p:nvSpPr>
        <p:spPr>
          <a:xfrm>
            <a:off x="3810000" y="1143000"/>
            <a:ext cx="4572000" cy="45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969A65-9D32-B853-57E2-E543266C11F5}"/>
              </a:ext>
            </a:extLst>
          </p:cNvPr>
          <p:cNvSpPr txBox="1"/>
          <p:nvPr/>
        </p:nvSpPr>
        <p:spPr>
          <a:xfrm>
            <a:off x="3878831" y="2499548"/>
            <a:ext cx="44343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Направления исследований магистерской </a:t>
            </a:r>
          </a:p>
          <a:p>
            <a:pPr algn="ctr">
              <a:lnSpc>
                <a:spcPct val="80000"/>
              </a:lnSpc>
            </a:pPr>
            <a:r>
              <a:rPr lang="ru-RU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программы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EDF7240-CDE2-C33C-23F4-7AFD206BDA3A}"/>
              </a:ext>
            </a:extLst>
          </p:cNvPr>
          <p:cNvSpPr/>
          <p:nvPr/>
        </p:nvSpPr>
        <p:spPr>
          <a:xfrm>
            <a:off x="3084285" y="417285"/>
            <a:ext cx="6023430" cy="6023430"/>
          </a:xfrm>
          <a:prstGeom prst="ellipse">
            <a:avLst/>
          </a:prstGeom>
          <a:noFill/>
          <a:ln w="3810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4902FBA-E7DB-0475-3EAF-4CCBDEFBA758}"/>
              </a:ext>
            </a:extLst>
          </p:cNvPr>
          <p:cNvSpPr/>
          <p:nvPr/>
        </p:nvSpPr>
        <p:spPr>
          <a:xfrm>
            <a:off x="5956540" y="275345"/>
            <a:ext cx="278920" cy="27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7DC375A-8EBF-1AE1-05E7-380BBDEF7D27}"/>
              </a:ext>
            </a:extLst>
          </p:cNvPr>
          <p:cNvSpPr/>
          <p:nvPr/>
        </p:nvSpPr>
        <p:spPr>
          <a:xfrm>
            <a:off x="7033104" y="449184"/>
            <a:ext cx="278920" cy="27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0D9BA29-CD01-2368-4EC3-620618323948}"/>
              </a:ext>
            </a:extLst>
          </p:cNvPr>
          <p:cNvSpPr/>
          <p:nvPr/>
        </p:nvSpPr>
        <p:spPr>
          <a:xfrm>
            <a:off x="8053388" y="1097184"/>
            <a:ext cx="278920" cy="27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0122C4F-DD8F-511D-FE41-EBF5C0BE80CC}"/>
              </a:ext>
            </a:extLst>
          </p:cNvPr>
          <p:cNvSpPr/>
          <p:nvPr/>
        </p:nvSpPr>
        <p:spPr>
          <a:xfrm>
            <a:off x="8688868" y="2010657"/>
            <a:ext cx="278920" cy="27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933A53FC-3E37-85E3-8DEF-3FF9172369A0}"/>
              </a:ext>
            </a:extLst>
          </p:cNvPr>
          <p:cNvSpPr/>
          <p:nvPr/>
        </p:nvSpPr>
        <p:spPr>
          <a:xfrm>
            <a:off x="8957243" y="3133352"/>
            <a:ext cx="278920" cy="27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5615131-DE21-3617-5E8E-6E0A71B8DA3B}"/>
              </a:ext>
            </a:extLst>
          </p:cNvPr>
          <p:cNvSpPr/>
          <p:nvPr/>
        </p:nvSpPr>
        <p:spPr>
          <a:xfrm>
            <a:off x="8759497" y="4383481"/>
            <a:ext cx="278920" cy="27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83B550A-F6D4-DE0E-1043-85E26428D5DA}"/>
              </a:ext>
            </a:extLst>
          </p:cNvPr>
          <p:cNvSpPr/>
          <p:nvPr/>
        </p:nvSpPr>
        <p:spPr>
          <a:xfrm>
            <a:off x="8076707" y="5395612"/>
            <a:ext cx="278920" cy="27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80D389A3-F938-7238-2AD1-5D1AFFDA3CDC}"/>
              </a:ext>
            </a:extLst>
          </p:cNvPr>
          <p:cNvSpPr/>
          <p:nvPr/>
        </p:nvSpPr>
        <p:spPr>
          <a:xfrm>
            <a:off x="7033104" y="6077981"/>
            <a:ext cx="278920" cy="27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F7C3EC-9BAA-E31A-377F-060061E67A33}"/>
              </a:ext>
            </a:extLst>
          </p:cNvPr>
          <p:cNvSpPr txBox="1"/>
          <p:nvPr/>
        </p:nvSpPr>
        <p:spPr>
          <a:xfrm>
            <a:off x="5065792" y="600429"/>
            <a:ext cx="1977968" cy="53925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200">
                <a:latin typeface="Akrobat" pitchFamily="2" charset="0"/>
              </a:defRPr>
            </a:lvl1pPr>
          </a:lstStyle>
          <a:p>
            <a:pPr algn="ctr"/>
            <a:r>
              <a:rPr lang="ru-RU" sz="1200" dirty="0">
                <a:solidFill>
                  <a:schemeClr val="bg1"/>
                </a:solidFill>
              </a:rPr>
              <a:t>Актуальные вопросы правового регулирования в сфере недвижимости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D3B823-7376-F779-1021-6CC33F4C0172}"/>
              </a:ext>
            </a:extLst>
          </p:cNvPr>
          <p:cNvSpPr txBox="1"/>
          <p:nvPr/>
        </p:nvSpPr>
        <p:spPr>
          <a:xfrm>
            <a:off x="7413477" y="258411"/>
            <a:ext cx="2432474" cy="3877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r>
              <a:rPr lang="ru-RU" dirty="0">
                <a:latin typeface="Cambria" panose="02040503050406030204" pitchFamily="18" charset="0"/>
              </a:rPr>
              <a:t>Правовое регулирование сделок с недвижимым имуществом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A67EB3-7CAA-FA86-AC9B-F3657024DD76}"/>
              </a:ext>
            </a:extLst>
          </p:cNvPr>
          <p:cNvSpPr txBox="1"/>
          <p:nvPr/>
        </p:nvSpPr>
        <p:spPr>
          <a:xfrm>
            <a:off x="8541714" y="934497"/>
            <a:ext cx="2317595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r>
              <a:rPr lang="ru-RU" dirty="0">
                <a:latin typeface="Cambria" panose="02040503050406030204" pitchFamily="18" charset="0"/>
              </a:rPr>
              <a:t>Противодействие коррупции в сфере оборота недвижимого имущества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ECF430-89C3-F95A-5864-C3C77FBE8E5F}"/>
              </a:ext>
            </a:extLst>
          </p:cNvPr>
          <p:cNvSpPr txBox="1"/>
          <p:nvPr/>
        </p:nvSpPr>
        <p:spPr>
          <a:xfrm>
            <a:off x="9038417" y="1966108"/>
            <a:ext cx="2068323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r>
              <a:rPr lang="ru-RU" dirty="0">
                <a:latin typeface="Cambria" panose="02040503050406030204" pitchFamily="18" charset="0"/>
              </a:rPr>
              <a:t>Антикоррупционная экспертиза нормативных правовых актов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747EC97-B9D5-B10D-6802-D243516BBA28}"/>
              </a:ext>
            </a:extLst>
          </p:cNvPr>
          <p:cNvSpPr txBox="1"/>
          <p:nvPr/>
        </p:nvSpPr>
        <p:spPr>
          <a:xfrm>
            <a:off x="9312768" y="2989381"/>
            <a:ext cx="1906756" cy="83471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r>
              <a:rPr lang="ru-RU" dirty="0">
                <a:latin typeface="Cambria" panose="02040503050406030204" pitchFamily="18" charset="0"/>
              </a:rPr>
              <a:t>Проблемы правового регулирования отдельных видов вещных прав на объекты недвижимого имущества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C86654C-919B-EA28-18B5-6650D77DE473}"/>
              </a:ext>
            </a:extLst>
          </p:cNvPr>
          <p:cNvSpPr txBox="1"/>
          <p:nvPr/>
        </p:nvSpPr>
        <p:spPr>
          <a:xfrm>
            <a:off x="9107715" y="4228519"/>
            <a:ext cx="2111809" cy="6832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r>
              <a:rPr lang="ru-RU" dirty="0">
                <a:latin typeface="Cambria" panose="02040503050406030204" pitchFamily="18" charset="0"/>
              </a:rPr>
              <a:t>Правовой режим недвижимого имущества как объекта гражданских правоотношений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DA243F-92E2-1137-35A0-B07FB126AE7B}"/>
              </a:ext>
            </a:extLst>
          </p:cNvPr>
          <p:cNvSpPr txBox="1"/>
          <p:nvPr/>
        </p:nvSpPr>
        <p:spPr>
          <a:xfrm>
            <a:off x="8469438" y="5396929"/>
            <a:ext cx="2068323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r>
              <a:rPr lang="ru-RU" dirty="0">
                <a:latin typeface="Cambria" panose="02040503050406030204" pitchFamily="18" charset="0"/>
              </a:rPr>
              <a:t>Правовое  исследование в сфере оборота недвижимого имущества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2868CD4-AD8A-028F-D9E9-74C978A9A5D1}"/>
              </a:ext>
            </a:extLst>
          </p:cNvPr>
          <p:cNvSpPr txBox="1"/>
          <p:nvPr/>
        </p:nvSpPr>
        <p:spPr>
          <a:xfrm>
            <a:off x="7391298" y="6297153"/>
            <a:ext cx="2908154" cy="39151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r>
              <a:rPr lang="ru-RU" dirty="0">
                <a:latin typeface="Cambria" panose="02040503050406030204" pitchFamily="18" charset="0"/>
              </a:rPr>
              <a:t>Обеспечение исполнения обязательств в отношении недвижимого имущества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A934FD-F08E-EAF5-44C8-B57549EC7AC5}"/>
              </a:ext>
            </a:extLst>
          </p:cNvPr>
          <p:cNvSpPr txBox="1"/>
          <p:nvPr/>
        </p:nvSpPr>
        <p:spPr>
          <a:xfrm>
            <a:off x="5208884" y="5738311"/>
            <a:ext cx="1849701" cy="5355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dirty="0">
                <a:latin typeface="Cambria" panose="02040503050406030204" pitchFamily="18" charset="0"/>
              </a:rPr>
              <a:t>Правовое регулирование налогообложения недвижимого имущества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B8A36C-A6A5-4BE6-C8F2-B6EB9209694A}"/>
              </a:ext>
            </a:extLst>
          </p:cNvPr>
          <p:cNvSpPr txBox="1"/>
          <p:nvPr/>
        </p:nvSpPr>
        <p:spPr>
          <a:xfrm>
            <a:off x="2230801" y="6285776"/>
            <a:ext cx="2639658" cy="68698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r"/>
            <a:r>
              <a:rPr lang="ru-RU" dirty="0">
                <a:latin typeface="Cambria" panose="02040503050406030204" pitchFamily="18" charset="0"/>
              </a:rPr>
              <a:t>Актуальные проблемы гражданского и арбитражного процесса в сфере защиты прав граждан и юридических лиц на недвижимое имущество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52A51B7-AEB6-087D-C5D8-D1723457E07C}"/>
              </a:ext>
            </a:extLst>
          </p:cNvPr>
          <p:cNvSpPr txBox="1"/>
          <p:nvPr/>
        </p:nvSpPr>
        <p:spPr>
          <a:xfrm>
            <a:off x="1913167" y="5399865"/>
            <a:ext cx="1724148" cy="6832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r"/>
            <a:r>
              <a:rPr lang="ru-RU" dirty="0">
                <a:latin typeface="Cambria" panose="02040503050406030204" pitchFamily="18" charset="0"/>
              </a:rPr>
              <a:t>Проблемы правового регулирования имущественных отношений супругов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57D8478-673D-2427-1D10-A3351524DD1C}"/>
              </a:ext>
            </a:extLst>
          </p:cNvPr>
          <p:cNvSpPr txBox="1"/>
          <p:nvPr/>
        </p:nvSpPr>
        <p:spPr>
          <a:xfrm>
            <a:off x="1295538" y="4338217"/>
            <a:ext cx="1764348" cy="3877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r"/>
            <a:r>
              <a:rPr lang="ru-RU" dirty="0">
                <a:latin typeface="Cambria" panose="02040503050406030204" pitchFamily="18" charset="0"/>
              </a:rPr>
              <a:t>Право собственности и иные вещные права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3DA1FA-9005-5C78-A964-92E4EEC130F3}"/>
              </a:ext>
            </a:extLst>
          </p:cNvPr>
          <p:cNvSpPr txBox="1"/>
          <p:nvPr/>
        </p:nvSpPr>
        <p:spPr>
          <a:xfrm>
            <a:off x="1113523" y="3073336"/>
            <a:ext cx="1764348" cy="68698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r"/>
            <a:r>
              <a:rPr lang="ru-RU" dirty="0">
                <a:latin typeface="Cambria" panose="02040503050406030204" pitchFamily="18" charset="0"/>
              </a:rPr>
              <a:t>Защита прав собственников и иных владельцев недвижимости в РФ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012B2F-7487-8B0C-DCCA-5076F8F1CA12}"/>
              </a:ext>
            </a:extLst>
          </p:cNvPr>
          <p:cNvSpPr txBox="1"/>
          <p:nvPr/>
        </p:nvSpPr>
        <p:spPr>
          <a:xfrm>
            <a:off x="1185509" y="1930450"/>
            <a:ext cx="1963905" cy="68698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r"/>
            <a:r>
              <a:rPr lang="ru-RU" dirty="0">
                <a:latin typeface="Cambria" panose="02040503050406030204" pitchFamily="18" charset="0"/>
              </a:rPr>
              <a:t>Особенности рассмотрения и разрешения гражданских дел в сфере оборота недвижимости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C9B001C-D83D-06EA-6DAA-4501A7A5A437}"/>
              </a:ext>
            </a:extLst>
          </p:cNvPr>
          <p:cNvSpPr txBox="1"/>
          <p:nvPr/>
        </p:nvSpPr>
        <p:spPr>
          <a:xfrm>
            <a:off x="1705485" y="937276"/>
            <a:ext cx="2040401" cy="39151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r"/>
            <a:r>
              <a:rPr lang="ru-RU" dirty="0">
                <a:latin typeface="Cambria" panose="02040503050406030204" pitchFamily="18" charset="0"/>
              </a:rPr>
              <a:t>Особенности наследования недвижимого имущества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07254AF-25B7-31F9-430E-3A5D08E7F8FA}"/>
              </a:ext>
            </a:extLst>
          </p:cNvPr>
          <p:cNvSpPr txBox="1"/>
          <p:nvPr/>
        </p:nvSpPr>
        <p:spPr>
          <a:xfrm>
            <a:off x="2591699" y="248928"/>
            <a:ext cx="2232476" cy="3877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2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r"/>
            <a:r>
              <a:rPr lang="ru-RU" dirty="0">
                <a:latin typeface="Cambria" panose="02040503050406030204" pitchFamily="18" charset="0"/>
              </a:rPr>
              <a:t>Актуальные проблемы залога недвижимого имущества </a:t>
            </a: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8B6EDA23-9552-83B6-BE75-1A0B2B0F045A}"/>
              </a:ext>
            </a:extLst>
          </p:cNvPr>
          <p:cNvSpPr/>
          <p:nvPr/>
        </p:nvSpPr>
        <p:spPr>
          <a:xfrm>
            <a:off x="4939384" y="449184"/>
            <a:ext cx="278920" cy="27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25D8EE75-ED4D-DBD5-78FE-8BDC14FB72E8}"/>
              </a:ext>
            </a:extLst>
          </p:cNvPr>
          <p:cNvSpPr/>
          <p:nvPr/>
        </p:nvSpPr>
        <p:spPr>
          <a:xfrm>
            <a:off x="4935363" y="6077981"/>
            <a:ext cx="278920" cy="27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D9589406-A7DE-A17A-CE47-E141EF817141}"/>
              </a:ext>
            </a:extLst>
          </p:cNvPr>
          <p:cNvSpPr/>
          <p:nvPr/>
        </p:nvSpPr>
        <p:spPr>
          <a:xfrm>
            <a:off x="3784406" y="5395612"/>
            <a:ext cx="278920" cy="27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39D23AEC-2317-3BE1-3419-10DA50D9127F}"/>
              </a:ext>
            </a:extLst>
          </p:cNvPr>
          <p:cNvSpPr/>
          <p:nvPr/>
        </p:nvSpPr>
        <p:spPr>
          <a:xfrm>
            <a:off x="3144005" y="4383481"/>
            <a:ext cx="278920" cy="27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7D19DA24-7135-6080-0488-7816BAF064F4}"/>
              </a:ext>
            </a:extLst>
          </p:cNvPr>
          <p:cNvSpPr/>
          <p:nvPr/>
        </p:nvSpPr>
        <p:spPr>
          <a:xfrm>
            <a:off x="2954476" y="3133352"/>
            <a:ext cx="278920" cy="27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3AF8357B-A8F6-050A-80FD-30445F2B239F}"/>
              </a:ext>
            </a:extLst>
          </p:cNvPr>
          <p:cNvSpPr/>
          <p:nvPr/>
        </p:nvSpPr>
        <p:spPr>
          <a:xfrm>
            <a:off x="3234741" y="2010657"/>
            <a:ext cx="278920" cy="27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5DB83FD3-EDFA-A551-71D0-81EE60E67BC9}"/>
              </a:ext>
            </a:extLst>
          </p:cNvPr>
          <p:cNvSpPr/>
          <p:nvPr/>
        </p:nvSpPr>
        <p:spPr>
          <a:xfrm>
            <a:off x="3868664" y="1097184"/>
            <a:ext cx="278920" cy="27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85A3AA91-55E7-C018-9FD6-B16132520282}"/>
              </a:ext>
            </a:extLst>
          </p:cNvPr>
          <p:cNvSpPr/>
          <p:nvPr/>
        </p:nvSpPr>
        <p:spPr>
          <a:xfrm>
            <a:off x="5956540" y="6313411"/>
            <a:ext cx="278920" cy="27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555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6BBEEC-DD27-9D4D-60B4-A69DD5634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58BEB9DC-D37B-DF76-FF81-23AE6959325C}"/>
              </a:ext>
            </a:extLst>
          </p:cNvPr>
          <p:cNvSpPr/>
          <p:nvPr/>
        </p:nvSpPr>
        <p:spPr>
          <a:xfrm>
            <a:off x="1902431" y="2294846"/>
            <a:ext cx="1068736" cy="1068736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155370-F10B-7324-6363-712B59B67B81}"/>
              </a:ext>
            </a:extLst>
          </p:cNvPr>
          <p:cNvSpPr txBox="1"/>
          <p:nvPr/>
        </p:nvSpPr>
        <p:spPr>
          <a:xfrm>
            <a:off x="232929" y="365170"/>
            <a:ext cx="11726141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6000" b="1" dirty="0">
                <a:solidFill>
                  <a:schemeClr val="tx1"/>
                </a:solidFill>
                <a:latin typeface="Cambria" panose="02040503050406030204" pitchFamily="18" charset="0"/>
              </a:rPr>
              <a:t>Формы проведения занятий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45017B-19BE-491C-66E9-6351626C7BD7}"/>
              </a:ext>
            </a:extLst>
          </p:cNvPr>
          <p:cNvSpPr txBox="1"/>
          <p:nvPr/>
        </p:nvSpPr>
        <p:spPr>
          <a:xfrm>
            <a:off x="1362638" y="3470150"/>
            <a:ext cx="2148322" cy="6832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Классические лекции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4D1D9-789B-86AA-F0C7-1C6FD37B7162}"/>
              </a:ext>
            </a:extLst>
          </p:cNvPr>
          <p:cNvSpPr txBox="1"/>
          <p:nvPr/>
        </p:nvSpPr>
        <p:spPr>
          <a:xfrm>
            <a:off x="3793244" y="3470150"/>
            <a:ext cx="2257391" cy="6832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Интерактивные занятия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CB78D0-B53E-9BEB-B0F6-BBBB8B785FDF}"/>
              </a:ext>
            </a:extLst>
          </p:cNvPr>
          <p:cNvSpPr txBox="1"/>
          <p:nvPr/>
        </p:nvSpPr>
        <p:spPr>
          <a:xfrm>
            <a:off x="6278387" y="3464719"/>
            <a:ext cx="2148322" cy="6832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Лекции-дискуссии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68DF2E-F7CE-131B-3D5A-7730D244CDEC}"/>
              </a:ext>
            </a:extLst>
          </p:cNvPr>
          <p:cNvSpPr txBox="1"/>
          <p:nvPr/>
        </p:nvSpPr>
        <p:spPr>
          <a:xfrm>
            <a:off x="8654460" y="3470150"/>
            <a:ext cx="2148322" cy="6832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Деловые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игры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A113E3-5C71-56A4-6D42-DA86FC6436D2}"/>
              </a:ext>
            </a:extLst>
          </p:cNvPr>
          <p:cNvSpPr txBox="1"/>
          <p:nvPr/>
        </p:nvSpPr>
        <p:spPr>
          <a:xfrm>
            <a:off x="340800" y="5706254"/>
            <a:ext cx="2148322" cy="9787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Анализ судебной практики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629085-379A-B9B1-2A9B-3B540CD7BFA7}"/>
              </a:ext>
            </a:extLst>
          </p:cNvPr>
          <p:cNvSpPr txBox="1"/>
          <p:nvPr/>
        </p:nvSpPr>
        <p:spPr>
          <a:xfrm>
            <a:off x="2772513" y="5706254"/>
            <a:ext cx="2148322" cy="6832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Имитационные модели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CF85C8-449A-D017-3D02-232B891DB7E7}"/>
              </a:ext>
            </a:extLst>
          </p:cNvPr>
          <p:cNvSpPr txBox="1"/>
          <p:nvPr/>
        </p:nvSpPr>
        <p:spPr>
          <a:xfrm>
            <a:off x="5204226" y="5694678"/>
            <a:ext cx="2148322" cy="6832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Анализ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кейс задач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C277DB-46DB-D226-58C8-9DBFD07050C2}"/>
              </a:ext>
            </a:extLst>
          </p:cNvPr>
          <p:cNvSpPr txBox="1"/>
          <p:nvPr/>
        </p:nvSpPr>
        <p:spPr>
          <a:xfrm>
            <a:off x="7549889" y="5706254"/>
            <a:ext cx="2148322" cy="6832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Творческий семинар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51487C-CA97-38D4-5504-0526D11D98E2}"/>
              </a:ext>
            </a:extLst>
          </p:cNvPr>
          <p:cNvSpPr txBox="1"/>
          <p:nvPr/>
        </p:nvSpPr>
        <p:spPr>
          <a:xfrm>
            <a:off x="10067653" y="5694678"/>
            <a:ext cx="2148322" cy="6832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2400" dirty="0">
                <a:solidFill>
                  <a:schemeClr val="tx1"/>
                </a:solidFill>
                <a:latin typeface="Cambria" panose="02040503050406030204" pitchFamily="18" charset="0"/>
              </a:rPr>
              <a:t>Групповые дискуссии</a:t>
            </a:r>
          </a:p>
        </p:txBody>
      </p:sp>
      <p:pic>
        <p:nvPicPr>
          <p:cNvPr id="35" name="Рисунок 34" descr="Изображение выглядит как Графика, графическая вставка, символ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8220B59-B8DC-FAA4-D21B-31712ACB1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405" y="2470389"/>
            <a:ext cx="726788" cy="726788"/>
          </a:xfrm>
          <a:prstGeom prst="rect">
            <a:avLst/>
          </a:prstGeom>
        </p:spPr>
      </p:pic>
      <p:sp>
        <p:nvSpPr>
          <p:cNvPr id="38" name="Овал 37">
            <a:extLst>
              <a:ext uri="{FF2B5EF4-FFF2-40B4-BE49-F238E27FC236}">
                <a16:creationId xmlns:a16="http://schemas.microsoft.com/office/drawing/2014/main" id="{1326A6AD-71DA-A5C8-E6D6-ED3F3C6BC145}"/>
              </a:ext>
            </a:extLst>
          </p:cNvPr>
          <p:cNvSpPr/>
          <p:nvPr/>
        </p:nvSpPr>
        <p:spPr>
          <a:xfrm>
            <a:off x="828270" y="4547392"/>
            <a:ext cx="1068736" cy="1068736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62971ABA-9A83-A4ED-1EF9-05522182190F}"/>
              </a:ext>
            </a:extLst>
          </p:cNvPr>
          <p:cNvSpPr/>
          <p:nvPr/>
        </p:nvSpPr>
        <p:spPr>
          <a:xfrm>
            <a:off x="4333277" y="2294846"/>
            <a:ext cx="1068736" cy="1068736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AB5AF4AE-6B11-71C2-4736-3649214CFCAA}"/>
              </a:ext>
            </a:extLst>
          </p:cNvPr>
          <p:cNvSpPr/>
          <p:nvPr/>
        </p:nvSpPr>
        <p:spPr>
          <a:xfrm>
            <a:off x="6764123" y="2294846"/>
            <a:ext cx="1068736" cy="1068736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5D983063-C439-EACB-E593-23856054284A}"/>
              </a:ext>
            </a:extLst>
          </p:cNvPr>
          <p:cNvSpPr/>
          <p:nvPr/>
        </p:nvSpPr>
        <p:spPr>
          <a:xfrm>
            <a:off x="9194970" y="2294846"/>
            <a:ext cx="1068736" cy="1068736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4CC35D7B-A0F3-CD82-D1E7-2F6FFFF11057}"/>
              </a:ext>
            </a:extLst>
          </p:cNvPr>
          <p:cNvSpPr/>
          <p:nvPr/>
        </p:nvSpPr>
        <p:spPr>
          <a:xfrm>
            <a:off x="3248741" y="4547392"/>
            <a:ext cx="1068736" cy="1068736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0EE866BB-1334-119C-20A6-44BB7B699245}"/>
              </a:ext>
            </a:extLst>
          </p:cNvPr>
          <p:cNvSpPr/>
          <p:nvPr/>
        </p:nvSpPr>
        <p:spPr>
          <a:xfrm>
            <a:off x="5669212" y="4547392"/>
            <a:ext cx="1068736" cy="1068736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9D557A67-4B47-6489-C579-83FFAFFF2CFE}"/>
              </a:ext>
            </a:extLst>
          </p:cNvPr>
          <p:cNvSpPr/>
          <p:nvPr/>
        </p:nvSpPr>
        <p:spPr>
          <a:xfrm>
            <a:off x="8089682" y="4547392"/>
            <a:ext cx="1068736" cy="1068736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C4BA0FE5-676A-E30A-6E70-560688252756}"/>
              </a:ext>
            </a:extLst>
          </p:cNvPr>
          <p:cNvSpPr/>
          <p:nvPr/>
        </p:nvSpPr>
        <p:spPr>
          <a:xfrm>
            <a:off x="10510152" y="4547392"/>
            <a:ext cx="1068736" cy="1068736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23" name="Рисунок 22" descr="Изображение выглядит как Шрифт, логотип, символ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655A3AB-40A4-4662-C872-66E299BCE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416" y="2513702"/>
            <a:ext cx="757130" cy="757130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графическая вставка, зарисовка, Графика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79CCD-2568-6731-B664-30EBB4F80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368" y="2377106"/>
            <a:ext cx="895266" cy="89526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символ, Шрифт, Графика, типограф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E14D9CC-66C9-955D-0C38-F65A55E67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8091" y="2502127"/>
            <a:ext cx="663940" cy="66394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Шрифт, символ, График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6B3EC08-0DB4-1E8C-2A9B-B9FD5EC007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882" y="4678669"/>
            <a:ext cx="746489" cy="746489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скусство, круг, Симметрия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5146245-BCD1-A7A5-05DC-005FABCB1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4539" y="4613030"/>
            <a:ext cx="937459" cy="937459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Шрифт, Графика, дизайн, симво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396AD13-F8F6-078C-1892-CB516A9256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3048" y="4738650"/>
            <a:ext cx="683264" cy="68326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круг, символ, График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514167B-4DA8-FA0D-F586-61E342F5B1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2039" y="4740127"/>
            <a:ext cx="683264" cy="68326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круг, Графика, дизайн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7F3964E-BB20-54EF-A3A5-3C6A5550FC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2526" y="4668509"/>
            <a:ext cx="803227" cy="803227"/>
          </a:xfrm>
          <a:prstGeom prst="rect">
            <a:avLst/>
          </a:prstGeom>
        </p:spPr>
      </p:pic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D1C1F99B-380F-5962-2F5B-F686AABD889B}"/>
              </a:ext>
            </a:extLst>
          </p:cNvPr>
          <p:cNvCxnSpPr/>
          <p:nvPr/>
        </p:nvCxnSpPr>
        <p:spPr>
          <a:xfrm>
            <a:off x="4099034" y="1641364"/>
            <a:ext cx="3733825" cy="0"/>
          </a:xfrm>
          <a:prstGeom prst="line">
            <a:avLst/>
          </a:prstGeom>
          <a:ln w="38100" cap="rnd">
            <a:solidFill>
              <a:srgbClr val="005A2C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712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F3AAD1-62EC-E0A9-6480-1F16D17E0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Овал 47">
            <a:extLst>
              <a:ext uri="{FF2B5EF4-FFF2-40B4-BE49-F238E27FC236}">
                <a16:creationId xmlns:a16="http://schemas.microsoft.com/office/drawing/2014/main" id="{2505232D-BBF1-02C3-439F-7E5149EDB716}"/>
              </a:ext>
            </a:extLst>
          </p:cNvPr>
          <p:cNvSpPr/>
          <p:nvPr/>
        </p:nvSpPr>
        <p:spPr>
          <a:xfrm>
            <a:off x="2129833" y="2024063"/>
            <a:ext cx="15410688" cy="15410688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BB8EBF7-472E-513A-BB95-9536C2F64F5A}"/>
              </a:ext>
            </a:extLst>
          </p:cNvPr>
          <p:cNvSpPr/>
          <p:nvPr/>
        </p:nvSpPr>
        <p:spPr>
          <a:xfrm>
            <a:off x="-5513367" y="1918500"/>
            <a:ext cx="15410688" cy="15410688"/>
          </a:xfrm>
          <a:prstGeom prst="ellipse">
            <a:avLst/>
          </a:prstGeom>
          <a:solidFill>
            <a:srgbClr val="005A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95D09-CCA9-1EA1-562E-52031D53A6EE}"/>
              </a:ext>
            </a:extLst>
          </p:cNvPr>
          <p:cNvSpPr txBox="1"/>
          <p:nvPr/>
        </p:nvSpPr>
        <p:spPr>
          <a:xfrm>
            <a:off x="465860" y="348840"/>
            <a:ext cx="10761584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400">
                <a:solidFill>
                  <a:schemeClr val="bg1"/>
                </a:solidFill>
                <a:latin typeface="Akrobat" pitchFamily="2" charset="0"/>
              </a:defRPr>
            </a:lvl1pPr>
          </a:lstStyle>
          <a:p>
            <a:pPr algn="ctr"/>
            <a:r>
              <a:rPr lang="ru-RU" sz="4000" b="1" dirty="0">
                <a:solidFill>
                  <a:schemeClr val="tx1"/>
                </a:solidFill>
                <a:latin typeface="Cambria" panose="02040503050406030204" pitchFamily="18" charset="0"/>
              </a:rPr>
              <a:t>По результатам освоения программы подготовки магистрант приобретает навыки: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61E70-845D-A1CE-BD38-7BA69E41A3A8}"/>
              </a:ext>
            </a:extLst>
          </p:cNvPr>
          <p:cNvSpPr txBox="1"/>
          <p:nvPr/>
        </p:nvSpPr>
        <p:spPr>
          <a:xfrm>
            <a:off x="1638101" y="2963058"/>
            <a:ext cx="4103138" cy="7571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2400">
                <a:latin typeface="Akrobat" pitchFamily="2" charset="0"/>
              </a:defRPr>
            </a:lvl1pPr>
          </a:lstStyle>
          <a:p>
            <a:pPr algn="l"/>
            <a:r>
              <a:rPr lang="ru-RU" sz="1800" dirty="0">
                <a:solidFill>
                  <a:schemeClr val="bg1"/>
                </a:solidFill>
                <a:latin typeface="Cambria" panose="02040503050406030204" pitchFamily="18" charset="0"/>
              </a:rPr>
              <a:t>Осуществлять анализ нормативных правовых актов, в том числе антикоррупционную экспертизу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24F9E-5EE6-0768-C9B5-C9815EFD4D3B}"/>
              </a:ext>
            </a:extLst>
          </p:cNvPr>
          <p:cNvSpPr txBox="1"/>
          <p:nvPr/>
        </p:nvSpPr>
        <p:spPr>
          <a:xfrm>
            <a:off x="1638101" y="4138937"/>
            <a:ext cx="4218885" cy="7626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600">
                <a:latin typeface="Akrobat" pitchFamily="2" charset="0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Cambria" panose="02040503050406030204" pitchFamily="18" charset="0"/>
              </a:rPr>
              <a:t>Разрабатывать нормативные правовые акты, регулирующие оборот недвижимого имущества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D1E85-6767-1E3B-6B89-46571B4E2223}"/>
              </a:ext>
            </a:extLst>
          </p:cNvPr>
          <p:cNvSpPr txBox="1"/>
          <p:nvPr/>
        </p:nvSpPr>
        <p:spPr>
          <a:xfrm>
            <a:off x="1638101" y="5308831"/>
            <a:ext cx="3779047" cy="9842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600">
                <a:latin typeface="Akrobat" pitchFamily="2" charset="0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Cambria" panose="02040503050406030204" pitchFamily="18" charset="0"/>
              </a:rPr>
              <a:t>Участвовать в разрешении вопросов, связанных с применением законодательства в сфере недвижимости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E43510-E1B9-723B-0760-3F4BE941D266}"/>
              </a:ext>
            </a:extLst>
          </p:cNvPr>
          <p:cNvSpPr txBox="1"/>
          <p:nvPr/>
        </p:nvSpPr>
        <p:spPr>
          <a:xfrm>
            <a:off x="7824082" y="2963058"/>
            <a:ext cx="4126725" cy="9787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600">
                <a:latin typeface="Akrobat" pitchFamily="2" charset="0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Cambria" panose="02040503050406030204" pitchFamily="18" charset="0"/>
              </a:rPr>
              <a:t>Представлять интересы субъектов права в судебных инстанциях разных уровней / в правоотношениях с субъектами права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A51D9E-E444-1202-EF70-0A0FDAAD5318}"/>
              </a:ext>
            </a:extLst>
          </p:cNvPr>
          <p:cNvSpPr txBox="1"/>
          <p:nvPr/>
        </p:nvSpPr>
        <p:spPr>
          <a:xfrm>
            <a:off x="7824082" y="4005348"/>
            <a:ext cx="412672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600">
                <a:latin typeface="Akrobat" pitchFamily="2" charset="0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Cambria" panose="02040503050406030204" pitchFamily="18" charset="0"/>
              </a:rPr>
              <a:t>Давать оценку правовых рисков при осуществлении профессиональной  деятельности в различных областях, способствующих повышению эффективности их реализации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F2B76C-F179-38DB-9025-BB64CEF0B1D6}"/>
              </a:ext>
            </a:extLst>
          </p:cNvPr>
          <p:cNvSpPr txBox="1"/>
          <p:nvPr/>
        </p:nvSpPr>
        <p:spPr>
          <a:xfrm>
            <a:off x="7824082" y="5308831"/>
            <a:ext cx="3737212" cy="9787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600">
                <a:latin typeface="Akrobat" pitchFamily="2" charset="0"/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  <a:latin typeface="Cambria" panose="02040503050406030204" pitchFamily="18" charset="0"/>
              </a:rPr>
              <a:t>Комплексно анализировать возникающие проблемы правового регулирования в сфере оборота недвижимости</a:t>
            </a:r>
          </a:p>
        </p:txBody>
      </p:sp>
      <p:pic>
        <p:nvPicPr>
          <p:cNvPr id="34" name="Рисунок 33" descr="Флажок со сплошной заливкой">
            <a:extLst>
              <a:ext uri="{FF2B5EF4-FFF2-40B4-BE49-F238E27FC236}">
                <a16:creationId xmlns:a16="http://schemas.microsoft.com/office/drawing/2014/main" id="{5A73F428-7A1C-ED86-F8E4-E37DD2C25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937" y="2890408"/>
            <a:ext cx="914400" cy="914400"/>
          </a:xfrm>
          <a:prstGeom prst="rect">
            <a:avLst/>
          </a:prstGeom>
        </p:spPr>
      </p:pic>
      <p:pic>
        <p:nvPicPr>
          <p:cNvPr id="49" name="Рисунок 48" descr="Флажок со сплошной заливкой">
            <a:extLst>
              <a:ext uri="{FF2B5EF4-FFF2-40B4-BE49-F238E27FC236}">
                <a16:creationId xmlns:a16="http://schemas.microsoft.com/office/drawing/2014/main" id="{0B26715E-9DAA-82B5-84D9-A33161F01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937" y="4060302"/>
            <a:ext cx="914400" cy="914400"/>
          </a:xfrm>
          <a:prstGeom prst="rect">
            <a:avLst/>
          </a:prstGeom>
        </p:spPr>
      </p:pic>
      <p:pic>
        <p:nvPicPr>
          <p:cNvPr id="50" name="Рисунок 49" descr="Флажок со сплошной заливкой">
            <a:extLst>
              <a:ext uri="{FF2B5EF4-FFF2-40B4-BE49-F238E27FC236}">
                <a16:creationId xmlns:a16="http://schemas.microsoft.com/office/drawing/2014/main" id="{99AAAAD3-6F63-B463-2969-CA830CF0B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937" y="5230196"/>
            <a:ext cx="914400" cy="914400"/>
          </a:xfrm>
          <a:prstGeom prst="rect">
            <a:avLst/>
          </a:prstGeom>
        </p:spPr>
      </p:pic>
      <p:pic>
        <p:nvPicPr>
          <p:cNvPr id="51" name="Рисунок 50" descr="Флажок со сплошной заливкой">
            <a:extLst>
              <a:ext uri="{FF2B5EF4-FFF2-40B4-BE49-F238E27FC236}">
                <a16:creationId xmlns:a16="http://schemas.microsoft.com/office/drawing/2014/main" id="{FFBC5656-895B-B878-E8D9-B9F77D1E0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8066" y="2890408"/>
            <a:ext cx="914400" cy="914400"/>
          </a:xfrm>
          <a:prstGeom prst="rect">
            <a:avLst/>
          </a:prstGeom>
        </p:spPr>
      </p:pic>
      <p:pic>
        <p:nvPicPr>
          <p:cNvPr id="52" name="Рисунок 51" descr="Флажок со сплошной заливкой">
            <a:extLst>
              <a:ext uri="{FF2B5EF4-FFF2-40B4-BE49-F238E27FC236}">
                <a16:creationId xmlns:a16="http://schemas.microsoft.com/office/drawing/2014/main" id="{E5C423EA-3FB3-2557-543C-2B2E7E9DB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8066" y="4060302"/>
            <a:ext cx="914400" cy="914400"/>
          </a:xfrm>
          <a:prstGeom prst="rect">
            <a:avLst/>
          </a:prstGeom>
        </p:spPr>
      </p:pic>
      <p:pic>
        <p:nvPicPr>
          <p:cNvPr id="53" name="Рисунок 52" descr="Флажок со сплошной заливкой">
            <a:extLst>
              <a:ext uri="{FF2B5EF4-FFF2-40B4-BE49-F238E27FC236}">
                <a16:creationId xmlns:a16="http://schemas.microsoft.com/office/drawing/2014/main" id="{38F1998D-63F8-5542-8855-A3FF501F5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58066" y="52301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538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1171</Words>
  <Application>Microsoft Macintosh PowerPoint</Application>
  <PresentationFormat>Широкоэкранный</PresentationFormat>
  <Paragraphs>149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Akrobat</vt:lpstr>
      <vt:lpstr>Aptos</vt:lpstr>
      <vt:lpstr>Aptos Display</vt:lpstr>
      <vt:lpstr>Arial</vt:lpstr>
      <vt:lpstr>Cambria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 Knyazeva</dc:creator>
  <cp:lastModifiedBy>Microsoft Office User</cp:lastModifiedBy>
  <cp:revision>62</cp:revision>
  <dcterms:created xsi:type="dcterms:W3CDTF">2025-09-22T15:16:20Z</dcterms:created>
  <dcterms:modified xsi:type="dcterms:W3CDTF">2026-01-29T20:05:10Z</dcterms:modified>
</cp:coreProperties>
</file>