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slides/slide22.xml" ContentType="application/vnd.openxmlformats-officedocument.presentationml.slide+xml"/>
  <Override PartName="/ppt/slides/slide2.xml" ContentType="application/vnd.openxmlformats-officedocument.presentationml.slide+xml"/>
  <Override PartName="/ppt/diagrams/data3.xml" ContentType="application/vnd.openxmlformats-officedocument.drawingml.diagramData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21.xml" ContentType="application/vnd.openxmlformats-officedocument.presentationml.slide+xml"/>
  <Override PartName="/ppt/slides/slide1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24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13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14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8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notesSlides/notesSlide2.xml" ContentType="application/vnd.openxmlformats-officedocument.presentationml.notesSlide+xml"/>
  <Override PartName="/ppt/viewProps.xml" ContentType="application/vnd.openxmlformats-officedocument.presentationml.viewProps+xml"/>
  <Override PartName="/ppt/notesSlides/notesSlide14.xml" ContentType="application/vnd.openxmlformats-officedocument.presentationml.notesSlide+xml"/>
  <Override PartName="/ppt/theme/themeOverride1.xml" ContentType="application/vnd.openxmlformats-officedocument.themeOverride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quickStyle3.xml" ContentType="application/vnd.openxmlformats-officedocument.drawingml.diagramStyle+xml"/>
  <Override PartName="/ppt/notesSlides/notesSlide4.xml" ContentType="application/vnd.openxmlformats-officedocument.presentationml.notesSlide+xml"/>
  <Override PartName="/ppt/diagrams/quickStyle2.xml" ContentType="application/vnd.openxmlformats-officedocument.drawingml.diagram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quickStyle1.xml" ContentType="application/vnd.openxmlformats-officedocument.drawingml.diagramStyle+xml"/>
  <Override PartName="/ppt/notesSlides/notesSlide7.xml" ContentType="application/vnd.openxmlformats-officedocument.presentationml.notesSlide+xml"/>
  <Override PartName="/ppt/diagrams/layout1.xml" ContentType="application/vnd.openxmlformats-officedocument.drawingml.diagramLayout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layout3.xml" ContentType="application/vnd.openxmlformats-officedocument.drawingml.diagramLayout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"/>
  </p:notesMasterIdLst>
  <p:sldIdLst>
    <p:sldId id="256" r:id="rId3"/>
    <p:sldId id="266" r:id="rId4"/>
    <p:sldId id="267" r:id="rId5"/>
    <p:sldId id="262" r:id="rId6"/>
    <p:sldId id="287" r:id="rId7"/>
    <p:sldId id="283" r:id="rId8"/>
    <p:sldId id="260" r:id="rId9"/>
    <p:sldId id="269" r:id="rId10"/>
    <p:sldId id="270" r:id="rId11"/>
    <p:sldId id="272" r:id="rId12"/>
    <p:sldId id="273" r:id="rId13"/>
    <p:sldId id="289" r:id="rId14"/>
    <p:sldId id="274" r:id="rId15"/>
    <p:sldId id="282" r:id="rId16"/>
    <p:sldId id="288" r:id="rId17"/>
    <p:sldId id="276" r:id="rId18"/>
    <p:sldId id="291" r:id="rId19"/>
    <p:sldId id="292" r:id="rId20"/>
    <p:sldId id="293" r:id="rId21"/>
    <p:sldId id="294" r:id="rId22"/>
    <p:sldId id="278" r:id="rId23"/>
    <p:sldId id="279" r:id="rId24"/>
    <p:sldId id="295" r:id="rId25"/>
    <p:sldId id="258" r:id="rId2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6C41"/>
    <a:srgbClr val="EBEBEA"/>
    <a:srgbClr val="EEC5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81" autoAdjust="0"/>
    <p:restoredTop sz="94479"/>
  </p:normalViewPr>
  <p:slideViewPr>
    <p:cSldViewPr snapToGrid="0">
      <p:cViewPr varScale="1">
        <p:scale>
          <a:sx n="97" d="100"/>
          <a:sy n="97" d="100"/>
        </p:scale>
        <p:origin x="780" y="90"/>
      </p:cViewPr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" Type="http://schemas.openxmlformats.org/officeDocument/2006/relationships/notesMaster" Target="notesMasters/notesMaster1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tableStyles" Target="tableStyles.xml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" Type="http://schemas.openxmlformats.org/officeDocument/2006/relationships/slide" Target="slides/slide1.xml"/><Relationship Id="rId30" Type="http://schemas.openxmlformats.org/officeDocument/2006/relationships/theme" Target="theme/them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9314C5-BDBE-9443-8987-466EA226E262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4129A06-97E5-9746-9BE8-7A8944FA09FC}">
      <dgm:prSet/>
      <dgm:spPr>
        <a:gradFill rotWithShape="0">
          <a:gsLst>
            <a:gs pos="0">
              <a:schemeClr val="accent3">
                <a:lumMod val="5000"/>
                <a:lumOff val="95000"/>
                <a:alpha val="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</a:gra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ru-RU" dirty="0"/>
        </a:p>
      </dgm:t>
    </dgm:pt>
    <dgm:pt modelId="{5FA9B0A2-E948-354F-AC8F-6D93F62A4605}" type="parTrans" cxnId="{6445E373-B9EA-C144-88BB-2C1DAFA35697}">
      <dgm:prSet/>
      <dgm:spPr/>
      <dgm:t>
        <a:bodyPr/>
        <a:lstStyle/>
        <a:p>
          <a:endParaRPr lang="ru-RU"/>
        </a:p>
      </dgm:t>
    </dgm:pt>
    <dgm:pt modelId="{BDE05E96-E55F-5347-BCAE-2A24CF51117A}" type="sibTrans" cxnId="{6445E373-B9EA-C144-88BB-2C1DAFA35697}">
      <dgm:prSet/>
      <dgm:spPr/>
      <dgm:t>
        <a:bodyPr/>
        <a:lstStyle/>
        <a:p>
          <a:endParaRPr lang="ru-RU"/>
        </a:p>
      </dgm:t>
    </dgm:pt>
    <dgm:pt modelId="{015269A6-522D-7842-BD8C-5DA8137960CB}">
      <dgm:prSet/>
      <dgm:spPr>
        <a:gradFill rotWithShape="0">
          <a:gsLst>
            <a:gs pos="0">
              <a:schemeClr val="accent3">
                <a:lumMod val="5000"/>
                <a:lumOff val="95000"/>
                <a:alpha val="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</a:gra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ru-RU" dirty="0"/>
        </a:p>
      </dgm:t>
    </dgm:pt>
    <dgm:pt modelId="{43D3BDFC-6D78-534A-94AC-6CD741D88940}" type="parTrans" cxnId="{FF056EBD-9465-7A42-B611-AEB8150A0D83}">
      <dgm:prSet/>
      <dgm:spPr/>
      <dgm:t>
        <a:bodyPr/>
        <a:lstStyle/>
        <a:p>
          <a:endParaRPr lang="ru-RU"/>
        </a:p>
      </dgm:t>
    </dgm:pt>
    <dgm:pt modelId="{7521A852-D1DB-7E47-BD9F-5F96713BBAC5}" type="sibTrans" cxnId="{FF056EBD-9465-7A42-B611-AEB8150A0D83}">
      <dgm:prSet/>
      <dgm:spPr/>
      <dgm:t>
        <a:bodyPr/>
        <a:lstStyle/>
        <a:p>
          <a:endParaRPr lang="ru-RU"/>
        </a:p>
      </dgm:t>
    </dgm:pt>
    <dgm:pt modelId="{0C796CB2-701C-0448-BE8A-C8D27CA3A9F1}">
      <dgm:prSet/>
      <dgm:spPr>
        <a:gradFill rotWithShape="0">
          <a:gsLst>
            <a:gs pos="0">
              <a:schemeClr val="accent3">
                <a:lumMod val="5000"/>
                <a:lumOff val="95000"/>
                <a:alpha val="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</a:gra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ru-RU" b="1" dirty="0">
              <a:latin typeface="Cambria" panose="02040503050406030204" pitchFamily="18" charset="0"/>
            </a:rPr>
            <a:t>образования в русле современных социально-экономических преобразований, цифровизации экономических  процессов с сохранением лучших традиций отечественного юридического образования;</a:t>
          </a:r>
          <a:endParaRPr lang="ru-RU" dirty="0">
            <a:latin typeface="Cambria" panose="02040503050406030204" pitchFamily="18" charset="0"/>
          </a:endParaRPr>
        </a:p>
      </dgm:t>
    </dgm:pt>
    <dgm:pt modelId="{63399D17-338E-4045-941F-942BF2CF4CBC}" type="parTrans" cxnId="{86FB7818-A537-2D49-A90E-29FAB7F91421}">
      <dgm:prSet/>
      <dgm:spPr/>
      <dgm:t>
        <a:bodyPr/>
        <a:lstStyle/>
        <a:p>
          <a:endParaRPr lang="ru-RU"/>
        </a:p>
      </dgm:t>
    </dgm:pt>
    <dgm:pt modelId="{CB0B28BB-AF4B-C442-8617-59942DE1C2E6}" type="sibTrans" cxnId="{86FB7818-A537-2D49-A90E-29FAB7F91421}">
      <dgm:prSet/>
      <dgm:spPr/>
      <dgm:t>
        <a:bodyPr/>
        <a:lstStyle/>
        <a:p>
          <a:endParaRPr lang="ru-RU"/>
        </a:p>
      </dgm:t>
    </dgm:pt>
    <dgm:pt modelId="{6B892556-B243-5E4E-9E78-25101E9D912E}">
      <dgm:prSet/>
      <dgm:spPr>
        <a:gradFill flip="none" rotWithShape="1">
          <a:gsLst>
            <a:gs pos="0">
              <a:schemeClr val="accent3">
                <a:lumMod val="5000"/>
                <a:lumOff val="95000"/>
                <a:alpha val="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ru-RU" b="1" dirty="0">
              <a:latin typeface="Cambria" panose="02040503050406030204" pitchFamily="18" charset="0"/>
            </a:rPr>
            <a:t>создание условий для трансформации Юридического факультета в составе флагманского вуза Министерства сельского хозяйства Российской Федерации во всероссийский экспертный центр по вопросам земельно-правовых, аграрно-правовых, экологических, градостроительных и иных вопросов</a:t>
          </a:r>
          <a:endParaRPr lang="ru-RU" dirty="0">
            <a:latin typeface="Cambria" panose="02040503050406030204" pitchFamily="18" charset="0"/>
          </a:endParaRPr>
        </a:p>
      </dgm:t>
    </dgm:pt>
    <dgm:pt modelId="{21CDACC4-25A9-6D4A-A181-3C9E85A07C1A}" type="parTrans" cxnId="{0488BA3B-ACED-2147-8FE8-65C0D2499559}">
      <dgm:prSet/>
      <dgm:spPr/>
      <dgm:t>
        <a:bodyPr/>
        <a:lstStyle/>
        <a:p>
          <a:endParaRPr lang="ru-RU"/>
        </a:p>
      </dgm:t>
    </dgm:pt>
    <dgm:pt modelId="{DD34D9A3-193E-D74C-A211-ECD8CB34BE2F}" type="sibTrans" cxnId="{0488BA3B-ACED-2147-8FE8-65C0D2499559}">
      <dgm:prSet/>
      <dgm:spPr/>
      <dgm:t>
        <a:bodyPr/>
        <a:lstStyle/>
        <a:p>
          <a:endParaRPr lang="ru-RU"/>
        </a:p>
      </dgm:t>
    </dgm:pt>
    <dgm:pt modelId="{845FD80D-88C3-8449-BE10-6506AEF1FD8E}" type="pres">
      <dgm:prSet presAssocID="{DD9314C5-BDBE-9443-8987-466EA226E262}" presName="linearFlow" presStyleCnt="0">
        <dgm:presLayoutVars>
          <dgm:dir/>
          <dgm:animLvl val="lvl"/>
          <dgm:resizeHandles val="exact"/>
        </dgm:presLayoutVars>
      </dgm:prSet>
      <dgm:spPr/>
    </dgm:pt>
    <dgm:pt modelId="{36361688-8692-DD43-AE95-94B9B03B0F97}" type="pres">
      <dgm:prSet presAssocID="{E4129A06-97E5-9746-9BE8-7A8944FA09FC}" presName="composite" presStyleCnt="0"/>
      <dgm:spPr/>
    </dgm:pt>
    <dgm:pt modelId="{44013824-C212-5D4F-8338-1E785149EC78}" type="pres">
      <dgm:prSet presAssocID="{E4129A06-97E5-9746-9BE8-7A8944FA09FC}" presName="parentText" presStyleLbl="alignNode1" presStyleIdx="0" presStyleCnt="2">
        <dgm:presLayoutVars>
          <dgm:chMax val="1"/>
          <dgm:bulletEnabled val="1"/>
        </dgm:presLayoutVars>
      </dgm:prSet>
      <dgm:spPr/>
    </dgm:pt>
    <dgm:pt modelId="{8D40FEBF-E624-5245-A661-049C1F2B83AE}" type="pres">
      <dgm:prSet presAssocID="{E4129A06-97E5-9746-9BE8-7A8944FA09FC}" presName="descendantText" presStyleLbl="alignAcc1" presStyleIdx="0" presStyleCnt="2">
        <dgm:presLayoutVars>
          <dgm:bulletEnabled val="1"/>
        </dgm:presLayoutVars>
      </dgm:prSet>
      <dgm:spPr/>
    </dgm:pt>
    <dgm:pt modelId="{373454A4-9D25-C340-8129-24BE2B644B72}" type="pres">
      <dgm:prSet presAssocID="{BDE05E96-E55F-5347-BCAE-2A24CF51117A}" presName="sp" presStyleCnt="0"/>
      <dgm:spPr/>
    </dgm:pt>
    <dgm:pt modelId="{B70AFC77-7DCC-594E-8BE0-2C2778E32047}" type="pres">
      <dgm:prSet presAssocID="{015269A6-522D-7842-BD8C-5DA8137960CB}" presName="composite" presStyleCnt="0"/>
      <dgm:spPr/>
    </dgm:pt>
    <dgm:pt modelId="{1589BE12-4CDD-444F-B2E7-C240E8AA74FA}" type="pres">
      <dgm:prSet presAssocID="{015269A6-522D-7842-BD8C-5DA8137960CB}" presName="parentText" presStyleLbl="alignNode1" presStyleIdx="1" presStyleCnt="2" custLinFactNeighborX="5658" custLinFactNeighborY="1943">
        <dgm:presLayoutVars>
          <dgm:chMax val="1"/>
          <dgm:bulletEnabled val="1"/>
        </dgm:presLayoutVars>
      </dgm:prSet>
      <dgm:spPr/>
    </dgm:pt>
    <dgm:pt modelId="{80D27C77-C67D-024E-9DFC-29515EE2BDD6}" type="pres">
      <dgm:prSet presAssocID="{015269A6-522D-7842-BD8C-5DA8137960CB}" presName="descendantText" presStyleLbl="alignAcc1" presStyleIdx="1" presStyleCnt="2" custLinFactNeighborX="5658" custLinFactNeighborY="1943">
        <dgm:presLayoutVars>
          <dgm:bulletEnabled val="1"/>
        </dgm:presLayoutVars>
      </dgm:prSet>
      <dgm:spPr/>
    </dgm:pt>
  </dgm:ptLst>
  <dgm:cxnLst>
    <dgm:cxn modelId="{86FB7818-A537-2D49-A90E-29FAB7F91421}" srcId="{E4129A06-97E5-9746-9BE8-7A8944FA09FC}" destId="{0C796CB2-701C-0448-BE8A-C8D27CA3A9F1}" srcOrd="0" destOrd="0" parTransId="{63399D17-338E-4045-941F-942BF2CF4CBC}" sibTransId="{CB0B28BB-AF4B-C442-8617-59942DE1C2E6}"/>
    <dgm:cxn modelId="{DEE7022F-B88F-3B4C-9423-FB4A52019B7D}" type="presOf" srcId="{6B892556-B243-5E4E-9E78-25101E9D912E}" destId="{80D27C77-C67D-024E-9DFC-29515EE2BDD6}" srcOrd="0" destOrd="0" presId="urn:microsoft.com/office/officeart/2005/8/layout/chevron2"/>
    <dgm:cxn modelId="{0488BA3B-ACED-2147-8FE8-65C0D2499559}" srcId="{015269A6-522D-7842-BD8C-5DA8137960CB}" destId="{6B892556-B243-5E4E-9E78-25101E9D912E}" srcOrd="0" destOrd="0" parTransId="{21CDACC4-25A9-6D4A-A181-3C9E85A07C1A}" sibTransId="{DD34D9A3-193E-D74C-A211-ECD8CB34BE2F}"/>
    <dgm:cxn modelId="{DD683966-55AB-F644-A8FF-21D2BF7E8D08}" type="presOf" srcId="{015269A6-522D-7842-BD8C-5DA8137960CB}" destId="{1589BE12-4CDD-444F-B2E7-C240E8AA74FA}" srcOrd="0" destOrd="0" presId="urn:microsoft.com/office/officeart/2005/8/layout/chevron2"/>
    <dgm:cxn modelId="{A25F4C6E-F88B-9144-949D-74752297FC0A}" type="presOf" srcId="{0C796CB2-701C-0448-BE8A-C8D27CA3A9F1}" destId="{8D40FEBF-E624-5245-A661-049C1F2B83AE}" srcOrd="0" destOrd="0" presId="urn:microsoft.com/office/officeart/2005/8/layout/chevron2"/>
    <dgm:cxn modelId="{CF24F86E-D161-9646-9640-5538D89C678D}" type="presOf" srcId="{E4129A06-97E5-9746-9BE8-7A8944FA09FC}" destId="{44013824-C212-5D4F-8338-1E785149EC78}" srcOrd="0" destOrd="0" presId="urn:microsoft.com/office/officeart/2005/8/layout/chevron2"/>
    <dgm:cxn modelId="{6445E373-B9EA-C144-88BB-2C1DAFA35697}" srcId="{DD9314C5-BDBE-9443-8987-466EA226E262}" destId="{E4129A06-97E5-9746-9BE8-7A8944FA09FC}" srcOrd="0" destOrd="0" parTransId="{5FA9B0A2-E948-354F-AC8F-6D93F62A4605}" sibTransId="{BDE05E96-E55F-5347-BCAE-2A24CF51117A}"/>
    <dgm:cxn modelId="{FF056EBD-9465-7A42-B611-AEB8150A0D83}" srcId="{DD9314C5-BDBE-9443-8987-466EA226E262}" destId="{015269A6-522D-7842-BD8C-5DA8137960CB}" srcOrd="1" destOrd="0" parTransId="{43D3BDFC-6D78-534A-94AC-6CD741D88940}" sibTransId="{7521A852-D1DB-7E47-BD9F-5F96713BBAC5}"/>
    <dgm:cxn modelId="{BD45A4E0-9076-3942-9453-78494330E059}" type="presOf" srcId="{DD9314C5-BDBE-9443-8987-466EA226E262}" destId="{845FD80D-88C3-8449-BE10-6506AEF1FD8E}" srcOrd="0" destOrd="0" presId="urn:microsoft.com/office/officeart/2005/8/layout/chevron2"/>
    <dgm:cxn modelId="{6A6D3EBF-EA58-504E-9157-A0ACF63D7394}" type="presParOf" srcId="{845FD80D-88C3-8449-BE10-6506AEF1FD8E}" destId="{36361688-8692-DD43-AE95-94B9B03B0F97}" srcOrd="0" destOrd="0" presId="urn:microsoft.com/office/officeart/2005/8/layout/chevron2"/>
    <dgm:cxn modelId="{F9C047F6-1D6A-F448-978B-47A05C1C6A98}" type="presParOf" srcId="{36361688-8692-DD43-AE95-94B9B03B0F97}" destId="{44013824-C212-5D4F-8338-1E785149EC78}" srcOrd="0" destOrd="0" presId="urn:microsoft.com/office/officeart/2005/8/layout/chevron2"/>
    <dgm:cxn modelId="{6190DF24-31E7-9545-A3D3-DA9E031E4ED9}" type="presParOf" srcId="{36361688-8692-DD43-AE95-94B9B03B0F97}" destId="{8D40FEBF-E624-5245-A661-049C1F2B83AE}" srcOrd="1" destOrd="0" presId="urn:microsoft.com/office/officeart/2005/8/layout/chevron2"/>
    <dgm:cxn modelId="{2C889023-4107-EF40-930A-181E9CB76D26}" type="presParOf" srcId="{845FD80D-88C3-8449-BE10-6506AEF1FD8E}" destId="{373454A4-9D25-C340-8129-24BE2B644B72}" srcOrd="1" destOrd="0" presId="urn:microsoft.com/office/officeart/2005/8/layout/chevron2"/>
    <dgm:cxn modelId="{1A0F5ECF-EF7B-4B4F-AA75-FA9242D5C2FC}" type="presParOf" srcId="{845FD80D-88C3-8449-BE10-6506AEF1FD8E}" destId="{B70AFC77-7DCC-594E-8BE0-2C2778E32047}" srcOrd="2" destOrd="0" presId="urn:microsoft.com/office/officeart/2005/8/layout/chevron2"/>
    <dgm:cxn modelId="{FFDCD740-21BA-6E4F-9D5C-1DF1C0799132}" type="presParOf" srcId="{B70AFC77-7DCC-594E-8BE0-2C2778E32047}" destId="{1589BE12-4CDD-444F-B2E7-C240E8AA74FA}" srcOrd="0" destOrd="0" presId="urn:microsoft.com/office/officeart/2005/8/layout/chevron2"/>
    <dgm:cxn modelId="{5E167FF3-A1F2-E34B-924F-2483DC73AE52}" type="presParOf" srcId="{B70AFC77-7DCC-594E-8BE0-2C2778E32047}" destId="{80D27C77-C67D-024E-9DFC-29515EE2BDD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C5DAD7F-B34A-BF48-B490-3978BD848E18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FF550BE-6B03-A24E-AC2B-85E99C11760F}">
      <dgm:prSet/>
      <dgm:spPr>
        <a:gradFill flip="none" rotWithShape="1">
          <a:gsLst>
            <a:gs pos="0">
              <a:schemeClr val="accent1">
                <a:lumMod val="5000"/>
                <a:lumOff val="95000"/>
                <a:alpha val="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ru-RU" b="1">
              <a:solidFill>
                <a:srgbClr val="002060"/>
              </a:solidFill>
              <a:latin typeface="Cambria" panose="02040503050406030204" pitchFamily="18" charset="0"/>
            </a:rPr>
            <a:t>– гражданско-патриотическое;</a:t>
          </a:r>
        </a:p>
      </dgm:t>
    </dgm:pt>
    <dgm:pt modelId="{08611C18-8CFA-A14E-A3DC-B027AA35F172}" type="parTrans" cxnId="{5535C719-0F66-D046-B4C3-D5AFBAF86AA0}">
      <dgm:prSet/>
      <dgm:spPr/>
      <dgm:t>
        <a:bodyPr/>
        <a:lstStyle/>
        <a:p>
          <a:endParaRPr lang="ru-RU" b="1">
            <a:solidFill>
              <a:srgbClr val="002060"/>
            </a:solidFill>
            <a:latin typeface="Cambria" panose="02040503050406030204" pitchFamily="18" charset="0"/>
          </a:endParaRPr>
        </a:p>
      </dgm:t>
    </dgm:pt>
    <dgm:pt modelId="{D21D8FF5-072F-8847-9593-B0B66B7763CE}" type="sibTrans" cxnId="{5535C719-0F66-D046-B4C3-D5AFBAF86AA0}">
      <dgm:prSet/>
      <dgm:spPr/>
      <dgm:t>
        <a:bodyPr/>
        <a:lstStyle/>
        <a:p>
          <a:endParaRPr lang="ru-RU" b="1">
            <a:solidFill>
              <a:srgbClr val="002060"/>
            </a:solidFill>
            <a:latin typeface="Cambria" panose="02040503050406030204" pitchFamily="18" charset="0"/>
          </a:endParaRPr>
        </a:p>
      </dgm:t>
    </dgm:pt>
    <dgm:pt modelId="{38432009-3633-B248-B25E-7F529CF86A54}">
      <dgm:prSet/>
      <dgm:spPr>
        <a:gradFill rotWithShape="0">
          <a:gsLst>
            <a:gs pos="0">
              <a:schemeClr val="accent1">
                <a:lumMod val="5000"/>
                <a:lumOff val="95000"/>
                <a:alpha val="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ru-RU" b="1">
              <a:solidFill>
                <a:srgbClr val="002060"/>
              </a:solidFill>
              <a:latin typeface="Cambria" panose="02040503050406030204" pitchFamily="18" charset="0"/>
            </a:rPr>
            <a:t>– духовно-нравственное;</a:t>
          </a:r>
        </a:p>
      </dgm:t>
    </dgm:pt>
    <dgm:pt modelId="{E95C09EF-5FC2-6240-85F4-2CC8D86BCF2A}" type="parTrans" cxnId="{C2553F80-CDB5-6744-9ED8-3DF66CD10069}">
      <dgm:prSet/>
      <dgm:spPr/>
      <dgm:t>
        <a:bodyPr/>
        <a:lstStyle/>
        <a:p>
          <a:endParaRPr lang="ru-RU" b="1">
            <a:solidFill>
              <a:srgbClr val="002060"/>
            </a:solidFill>
            <a:latin typeface="Cambria" panose="02040503050406030204" pitchFamily="18" charset="0"/>
          </a:endParaRPr>
        </a:p>
      </dgm:t>
    </dgm:pt>
    <dgm:pt modelId="{3D271C6A-DD85-8340-8367-1A4366F3D68B}" type="sibTrans" cxnId="{C2553F80-CDB5-6744-9ED8-3DF66CD10069}">
      <dgm:prSet/>
      <dgm:spPr/>
      <dgm:t>
        <a:bodyPr/>
        <a:lstStyle/>
        <a:p>
          <a:endParaRPr lang="ru-RU" b="1">
            <a:solidFill>
              <a:srgbClr val="002060"/>
            </a:solidFill>
            <a:latin typeface="Cambria" panose="02040503050406030204" pitchFamily="18" charset="0"/>
          </a:endParaRPr>
        </a:p>
      </dgm:t>
    </dgm:pt>
    <dgm:pt modelId="{2A781C3E-0C64-BA45-9EFE-3CB3B5C8CD67}">
      <dgm:prSet/>
      <dgm:spPr>
        <a:gradFill flip="none" rotWithShape="1">
          <a:gsLst>
            <a:gs pos="0">
              <a:schemeClr val="accent1">
                <a:lumMod val="5000"/>
                <a:lumOff val="95000"/>
                <a:alpha val="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ru-RU" b="1">
              <a:solidFill>
                <a:srgbClr val="002060"/>
              </a:solidFill>
              <a:latin typeface="Cambria" panose="02040503050406030204" pitchFamily="18" charset="0"/>
            </a:rPr>
            <a:t>– культурно-творческое;</a:t>
          </a:r>
        </a:p>
      </dgm:t>
    </dgm:pt>
    <dgm:pt modelId="{0250D8DE-D26F-0946-BEFF-3F3F1C3B5103}" type="parTrans" cxnId="{BB73B11C-2D21-9E48-A1E8-DCF20B410311}">
      <dgm:prSet/>
      <dgm:spPr/>
      <dgm:t>
        <a:bodyPr/>
        <a:lstStyle/>
        <a:p>
          <a:endParaRPr lang="ru-RU" b="1">
            <a:solidFill>
              <a:srgbClr val="002060"/>
            </a:solidFill>
            <a:latin typeface="Cambria" panose="02040503050406030204" pitchFamily="18" charset="0"/>
          </a:endParaRPr>
        </a:p>
      </dgm:t>
    </dgm:pt>
    <dgm:pt modelId="{F826BDE0-C6A8-004E-A566-FCD952CBF963}" type="sibTrans" cxnId="{BB73B11C-2D21-9E48-A1E8-DCF20B410311}">
      <dgm:prSet/>
      <dgm:spPr/>
      <dgm:t>
        <a:bodyPr/>
        <a:lstStyle/>
        <a:p>
          <a:endParaRPr lang="ru-RU" b="1">
            <a:solidFill>
              <a:srgbClr val="002060"/>
            </a:solidFill>
            <a:latin typeface="Cambria" panose="02040503050406030204" pitchFamily="18" charset="0"/>
          </a:endParaRPr>
        </a:p>
      </dgm:t>
    </dgm:pt>
    <dgm:pt modelId="{C61A2A7C-7BDE-D447-87F6-E89408DF2360}">
      <dgm:prSet/>
      <dgm:spPr>
        <a:gradFill rotWithShape="0">
          <a:gsLst>
            <a:gs pos="0">
              <a:schemeClr val="accent1">
                <a:lumMod val="5000"/>
                <a:lumOff val="95000"/>
                <a:alpha val="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ru-RU" b="1">
              <a:solidFill>
                <a:srgbClr val="002060"/>
              </a:solidFill>
              <a:latin typeface="Cambria" panose="02040503050406030204" pitchFamily="18" charset="0"/>
            </a:rPr>
            <a:t>– научно-образовательное;</a:t>
          </a:r>
        </a:p>
      </dgm:t>
    </dgm:pt>
    <dgm:pt modelId="{42A18109-2572-1A4E-B90A-B2DBBE01C3AF}" type="parTrans" cxnId="{D8EE1E22-1B5D-3C49-9D3D-F895FC6EA47E}">
      <dgm:prSet/>
      <dgm:spPr/>
      <dgm:t>
        <a:bodyPr/>
        <a:lstStyle/>
        <a:p>
          <a:endParaRPr lang="ru-RU" b="1">
            <a:solidFill>
              <a:srgbClr val="002060"/>
            </a:solidFill>
            <a:latin typeface="Cambria" panose="02040503050406030204" pitchFamily="18" charset="0"/>
          </a:endParaRPr>
        </a:p>
      </dgm:t>
    </dgm:pt>
    <dgm:pt modelId="{488E7B29-8EFE-2C45-80DA-575A28F05BB9}" type="sibTrans" cxnId="{D8EE1E22-1B5D-3C49-9D3D-F895FC6EA47E}">
      <dgm:prSet/>
      <dgm:spPr/>
      <dgm:t>
        <a:bodyPr/>
        <a:lstStyle/>
        <a:p>
          <a:endParaRPr lang="ru-RU" b="1">
            <a:solidFill>
              <a:srgbClr val="002060"/>
            </a:solidFill>
            <a:latin typeface="Cambria" panose="02040503050406030204" pitchFamily="18" charset="0"/>
          </a:endParaRPr>
        </a:p>
      </dgm:t>
    </dgm:pt>
    <dgm:pt modelId="{282C1FF6-533E-224D-80F1-4834F35EAB41}">
      <dgm:prSet/>
      <dgm:spPr>
        <a:gradFill rotWithShape="0">
          <a:gsLst>
            <a:gs pos="0">
              <a:schemeClr val="accent1">
                <a:lumMod val="5000"/>
                <a:lumOff val="95000"/>
                <a:alpha val="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ru-RU" b="1">
              <a:solidFill>
                <a:srgbClr val="002060"/>
              </a:solidFill>
              <a:latin typeface="Cambria" panose="02040503050406030204" pitchFamily="18" charset="0"/>
            </a:rPr>
            <a:t>– профессионально-трудовое;</a:t>
          </a:r>
        </a:p>
      </dgm:t>
    </dgm:pt>
    <dgm:pt modelId="{848DA94D-86FF-7944-9C40-5EEFDA8A7147}" type="parTrans" cxnId="{68F0AB9F-1012-BF43-B26F-6AE104A885FB}">
      <dgm:prSet/>
      <dgm:spPr/>
      <dgm:t>
        <a:bodyPr/>
        <a:lstStyle/>
        <a:p>
          <a:endParaRPr lang="ru-RU" b="1">
            <a:solidFill>
              <a:srgbClr val="002060"/>
            </a:solidFill>
            <a:latin typeface="Cambria" panose="02040503050406030204" pitchFamily="18" charset="0"/>
          </a:endParaRPr>
        </a:p>
      </dgm:t>
    </dgm:pt>
    <dgm:pt modelId="{22F35D94-1A21-884B-B124-2FF3F9C03CFE}" type="sibTrans" cxnId="{68F0AB9F-1012-BF43-B26F-6AE104A885FB}">
      <dgm:prSet/>
      <dgm:spPr/>
      <dgm:t>
        <a:bodyPr/>
        <a:lstStyle/>
        <a:p>
          <a:endParaRPr lang="ru-RU" b="1">
            <a:solidFill>
              <a:srgbClr val="002060"/>
            </a:solidFill>
            <a:latin typeface="Cambria" panose="02040503050406030204" pitchFamily="18" charset="0"/>
          </a:endParaRPr>
        </a:p>
      </dgm:t>
    </dgm:pt>
    <dgm:pt modelId="{6F5A3F2E-481F-5546-B85B-DAEF0E4992A4}">
      <dgm:prSet/>
      <dgm:spPr>
        <a:gradFill rotWithShape="0">
          <a:gsLst>
            <a:gs pos="0">
              <a:schemeClr val="accent1">
                <a:lumMod val="5000"/>
                <a:lumOff val="95000"/>
                <a:alpha val="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ru-RU" b="1">
              <a:solidFill>
                <a:srgbClr val="002060"/>
              </a:solidFill>
              <a:latin typeface="Cambria" panose="02040503050406030204" pitchFamily="18" charset="0"/>
            </a:rPr>
            <a:t>– спортивно-оздоровительное;</a:t>
          </a:r>
        </a:p>
      </dgm:t>
    </dgm:pt>
    <dgm:pt modelId="{593C95AB-D2A6-BA45-9721-D2EBB0C42159}" type="parTrans" cxnId="{9CAE6D32-1CB3-9A44-9DBB-BE1443B9491D}">
      <dgm:prSet/>
      <dgm:spPr/>
      <dgm:t>
        <a:bodyPr/>
        <a:lstStyle/>
        <a:p>
          <a:endParaRPr lang="ru-RU" b="1">
            <a:solidFill>
              <a:srgbClr val="002060"/>
            </a:solidFill>
            <a:latin typeface="Cambria" panose="02040503050406030204" pitchFamily="18" charset="0"/>
          </a:endParaRPr>
        </a:p>
      </dgm:t>
    </dgm:pt>
    <dgm:pt modelId="{06A8D514-BEE5-3940-A7D6-072D74F7B342}" type="sibTrans" cxnId="{9CAE6D32-1CB3-9A44-9DBB-BE1443B9491D}">
      <dgm:prSet/>
      <dgm:spPr/>
      <dgm:t>
        <a:bodyPr/>
        <a:lstStyle/>
        <a:p>
          <a:endParaRPr lang="ru-RU" b="1">
            <a:solidFill>
              <a:srgbClr val="002060"/>
            </a:solidFill>
            <a:latin typeface="Cambria" panose="02040503050406030204" pitchFamily="18" charset="0"/>
          </a:endParaRPr>
        </a:p>
      </dgm:t>
    </dgm:pt>
    <dgm:pt modelId="{6DE4DD41-2C4C-3940-AE02-8DCA66132329}">
      <dgm:prSet/>
      <dgm:spPr>
        <a:gradFill rotWithShape="0">
          <a:gsLst>
            <a:gs pos="0">
              <a:schemeClr val="accent1">
                <a:lumMod val="5000"/>
                <a:lumOff val="95000"/>
                <a:alpha val="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ru-RU" b="1">
              <a:solidFill>
                <a:srgbClr val="002060"/>
              </a:solidFill>
              <a:latin typeface="Cambria" panose="02040503050406030204" pitchFamily="18" charset="0"/>
            </a:rPr>
            <a:t>– медиа и коммуникации. </a:t>
          </a:r>
        </a:p>
      </dgm:t>
    </dgm:pt>
    <dgm:pt modelId="{E749BBD9-C998-844E-BD5B-F2438F319F27}" type="parTrans" cxnId="{64332E13-A4CB-3145-B3F2-38702A25A021}">
      <dgm:prSet/>
      <dgm:spPr/>
      <dgm:t>
        <a:bodyPr/>
        <a:lstStyle/>
        <a:p>
          <a:endParaRPr lang="ru-RU" b="1">
            <a:solidFill>
              <a:srgbClr val="002060"/>
            </a:solidFill>
            <a:latin typeface="Cambria" panose="02040503050406030204" pitchFamily="18" charset="0"/>
          </a:endParaRPr>
        </a:p>
      </dgm:t>
    </dgm:pt>
    <dgm:pt modelId="{B438D65F-900A-C645-AB35-6061424A03FA}" type="sibTrans" cxnId="{64332E13-A4CB-3145-B3F2-38702A25A021}">
      <dgm:prSet/>
      <dgm:spPr/>
      <dgm:t>
        <a:bodyPr/>
        <a:lstStyle/>
        <a:p>
          <a:endParaRPr lang="ru-RU" b="1">
            <a:solidFill>
              <a:srgbClr val="002060"/>
            </a:solidFill>
            <a:latin typeface="Cambria" panose="02040503050406030204" pitchFamily="18" charset="0"/>
          </a:endParaRPr>
        </a:p>
      </dgm:t>
    </dgm:pt>
    <dgm:pt modelId="{E8BB0D26-E89E-ED40-B498-C6622BC5568B}" type="pres">
      <dgm:prSet presAssocID="{DC5DAD7F-B34A-BF48-B490-3978BD848E18}" presName="linearFlow" presStyleCnt="0">
        <dgm:presLayoutVars>
          <dgm:dir/>
          <dgm:resizeHandles val="exact"/>
        </dgm:presLayoutVars>
      </dgm:prSet>
      <dgm:spPr/>
    </dgm:pt>
    <dgm:pt modelId="{856873F1-4354-8A45-A00A-479682C5C9E4}" type="pres">
      <dgm:prSet presAssocID="{0FF550BE-6B03-A24E-AC2B-85E99C11760F}" presName="composite" presStyleCnt="0"/>
      <dgm:spPr/>
    </dgm:pt>
    <dgm:pt modelId="{BCCC53D6-B12C-7D47-90A1-940C945B7A8F}" type="pres">
      <dgm:prSet presAssocID="{0FF550BE-6B03-A24E-AC2B-85E99C11760F}" presName="imgShp" presStyleLbl="fgImgPlace1" presStyleIdx="0" presStyleCnt="7"/>
      <dgm:spPr>
        <a:solidFill>
          <a:schemeClr val="accent5">
            <a:lumMod val="20000"/>
            <a:lumOff val="80000"/>
          </a:schemeClr>
        </a:solidFill>
      </dgm:spPr>
    </dgm:pt>
    <dgm:pt modelId="{9E01774F-3CBD-EF45-88D5-E1FE813321C0}" type="pres">
      <dgm:prSet presAssocID="{0FF550BE-6B03-A24E-AC2B-85E99C11760F}" presName="txShp" presStyleLbl="node1" presStyleIdx="0" presStyleCnt="7">
        <dgm:presLayoutVars>
          <dgm:bulletEnabled val="1"/>
        </dgm:presLayoutVars>
      </dgm:prSet>
      <dgm:spPr/>
    </dgm:pt>
    <dgm:pt modelId="{55D270E6-BF13-164C-A4F7-E8B4E5FB9CD9}" type="pres">
      <dgm:prSet presAssocID="{D21D8FF5-072F-8847-9593-B0B66B7763CE}" presName="spacing" presStyleCnt="0"/>
      <dgm:spPr/>
    </dgm:pt>
    <dgm:pt modelId="{B120F75E-F730-E042-A24B-91BEED1C9F1A}" type="pres">
      <dgm:prSet presAssocID="{38432009-3633-B248-B25E-7F529CF86A54}" presName="composite" presStyleCnt="0"/>
      <dgm:spPr/>
    </dgm:pt>
    <dgm:pt modelId="{AFC5960E-B050-374E-A6DA-F86B637889B0}" type="pres">
      <dgm:prSet presAssocID="{38432009-3633-B248-B25E-7F529CF86A54}" presName="imgShp" presStyleLbl="fgImgPlace1" presStyleIdx="1" presStyleCnt="7"/>
      <dgm:spPr>
        <a:solidFill>
          <a:schemeClr val="accent5">
            <a:lumMod val="20000"/>
            <a:lumOff val="80000"/>
          </a:schemeClr>
        </a:solidFill>
      </dgm:spPr>
    </dgm:pt>
    <dgm:pt modelId="{584CB046-17B2-5F41-954F-337E15507A5C}" type="pres">
      <dgm:prSet presAssocID="{38432009-3633-B248-B25E-7F529CF86A54}" presName="txShp" presStyleLbl="node1" presStyleIdx="1" presStyleCnt="7">
        <dgm:presLayoutVars>
          <dgm:bulletEnabled val="1"/>
        </dgm:presLayoutVars>
      </dgm:prSet>
      <dgm:spPr/>
    </dgm:pt>
    <dgm:pt modelId="{0FABAB6E-8517-7E45-96C5-61C18BE43934}" type="pres">
      <dgm:prSet presAssocID="{3D271C6A-DD85-8340-8367-1A4366F3D68B}" presName="spacing" presStyleCnt="0"/>
      <dgm:spPr/>
    </dgm:pt>
    <dgm:pt modelId="{F8779DC8-99D0-084B-B6F4-01EEC64203B7}" type="pres">
      <dgm:prSet presAssocID="{2A781C3E-0C64-BA45-9EFE-3CB3B5C8CD67}" presName="composite" presStyleCnt="0"/>
      <dgm:spPr/>
    </dgm:pt>
    <dgm:pt modelId="{2DC000BF-722B-6445-B461-2CC203F9D348}" type="pres">
      <dgm:prSet presAssocID="{2A781C3E-0C64-BA45-9EFE-3CB3B5C8CD67}" presName="imgShp" presStyleLbl="fgImgPlace1" presStyleIdx="2" presStyleCnt="7"/>
      <dgm:spPr>
        <a:solidFill>
          <a:schemeClr val="accent5">
            <a:lumMod val="20000"/>
            <a:lumOff val="80000"/>
          </a:schemeClr>
        </a:solidFill>
      </dgm:spPr>
    </dgm:pt>
    <dgm:pt modelId="{95522EC9-49EB-934A-AB66-FB13B4B1AED7}" type="pres">
      <dgm:prSet presAssocID="{2A781C3E-0C64-BA45-9EFE-3CB3B5C8CD67}" presName="txShp" presStyleLbl="node1" presStyleIdx="2" presStyleCnt="7">
        <dgm:presLayoutVars>
          <dgm:bulletEnabled val="1"/>
        </dgm:presLayoutVars>
      </dgm:prSet>
      <dgm:spPr/>
    </dgm:pt>
    <dgm:pt modelId="{335B8527-E702-F343-B8AD-7B3BBCAB5219}" type="pres">
      <dgm:prSet presAssocID="{F826BDE0-C6A8-004E-A566-FCD952CBF963}" presName="spacing" presStyleCnt="0"/>
      <dgm:spPr/>
    </dgm:pt>
    <dgm:pt modelId="{707AE5F6-F61E-C445-8530-A1F2652D39A3}" type="pres">
      <dgm:prSet presAssocID="{C61A2A7C-7BDE-D447-87F6-E89408DF2360}" presName="composite" presStyleCnt="0"/>
      <dgm:spPr/>
    </dgm:pt>
    <dgm:pt modelId="{09A1DF2E-1CEA-2B41-9396-AD1DE81D1EA0}" type="pres">
      <dgm:prSet presAssocID="{C61A2A7C-7BDE-D447-87F6-E89408DF2360}" presName="imgShp" presStyleLbl="fgImgPlace1" presStyleIdx="3" presStyleCnt="7"/>
      <dgm:spPr>
        <a:solidFill>
          <a:schemeClr val="accent5">
            <a:lumMod val="20000"/>
            <a:lumOff val="80000"/>
          </a:schemeClr>
        </a:solidFill>
      </dgm:spPr>
    </dgm:pt>
    <dgm:pt modelId="{55A37B01-99A5-8A4F-8B96-8C82BF96FBC7}" type="pres">
      <dgm:prSet presAssocID="{C61A2A7C-7BDE-D447-87F6-E89408DF2360}" presName="txShp" presStyleLbl="node1" presStyleIdx="3" presStyleCnt="7">
        <dgm:presLayoutVars>
          <dgm:bulletEnabled val="1"/>
        </dgm:presLayoutVars>
      </dgm:prSet>
      <dgm:spPr/>
    </dgm:pt>
    <dgm:pt modelId="{FD8FFBDA-D6B8-5F45-8E36-A15DB389B9B8}" type="pres">
      <dgm:prSet presAssocID="{488E7B29-8EFE-2C45-80DA-575A28F05BB9}" presName="spacing" presStyleCnt="0"/>
      <dgm:spPr/>
    </dgm:pt>
    <dgm:pt modelId="{9E49B15F-EED7-C649-A600-2FAC4F27C8D6}" type="pres">
      <dgm:prSet presAssocID="{282C1FF6-533E-224D-80F1-4834F35EAB41}" presName="composite" presStyleCnt="0"/>
      <dgm:spPr/>
    </dgm:pt>
    <dgm:pt modelId="{ED052126-6F00-F44E-A0B7-7FDF70C968BE}" type="pres">
      <dgm:prSet presAssocID="{282C1FF6-533E-224D-80F1-4834F35EAB41}" presName="imgShp" presStyleLbl="fgImgPlace1" presStyleIdx="4" presStyleCnt="7"/>
      <dgm:spPr>
        <a:solidFill>
          <a:schemeClr val="accent5">
            <a:lumMod val="20000"/>
            <a:lumOff val="80000"/>
          </a:schemeClr>
        </a:solidFill>
      </dgm:spPr>
    </dgm:pt>
    <dgm:pt modelId="{AEBDF1C6-0616-5C44-BB71-569694FF13D4}" type="pres">
      <dgm:prSet presAssocID="{282C1FF6-533E-224D-80F1-4834F35EAB41}" presName="txShp" presStyleLbl="node1" presStyleIdx="4" presStyleCnt="7">
        <dgm:presLayoutVars>
          <dgm:bulletEnabled val="1"/>
        </dgm:presLayoutVars>
      </dgm:prSet>
      <dgm:spPr/>
    </dgm:pt>
    <dgm:pt modelId="{73C0AC35-A5C5-4D49-94AB-A4D44A92DDEB}" type="pres">
      <dgm:prSet presAssocID="{22F35D94-1A21-884B-B124-2FF3F9C03CFE}" presName="spacing" presStyleCnt="0"/>
      <dgm:spPr/>
    </dgm:pt>
    <dgm:pt modelId="{1EB6DF73-89BD-A143-B3AA-A362D68F7C46}" type="pres">
      <dgm:prSet presAssocID="{6F5A3F2E-481F-5546-B85B-DAEF0E4992A4}" presName="composite" presStyleCnt="0"/>
      <dgm:spPr/>
    </dgm:pt>
    <dgm:pt modelId="{874B5C17-52AF-B24D-AC8B-1D848E584989}" type="pres">
      <dgm:prSet presAssocID="{6F5A3F2E-481F-5546-B85B-DAEF0E4992A4}" presName="imgShp" presStyleLbl="fgImgPlace1" presStyleIdx="5" presStyleCnt="7"/>
      <dgm:spPr>
        <a:solidFill>
          <a:schemeClr val="accent5">
            <a:lumMod val="20000"/>
            <a:lumOff val="80000"/>
          </a:schemeClr>
        </a:solidFill>
      </dgm:spPr>
    </dgm:pt>
    <dgm:pt modelId="{569B27CF-B10B-1D45-A68D-F7AF737F5A58}" type="pres">
      <dgm:prSet presAssocID="{6F5A3F2E-481F-5546-B85B-DAEF0E4992A4}" presName="txShp" presStyleLbl="node1" presStyleIdx="5" presStyleCnt="7">
        <dgm:presLayoutVars>
          <dgm:bulletEnabled val="1"/>
        </dgm:presLayoutVars>
      </dgm:prSet>
      <dgm:spPr/>
    </dgm:pt>
    <dgm:pt modelId="{6B0F00C2-D46E-D84F-A738-4BFAE5558628}" type="pres">
      <dgm:prSet presAssocID="{06A8D514-BEE5-3940-A7D6-072D74F7B342}" presName="spacing" presStyleCnt="0"/>
      <dgm:spPr/>
    </dgm:pt>
    <dgm:pt modelId="{99D3D8B6-76EF-024E-AD2D-B194F1A30316}" type="pres">
      <dgm:prSet presAssocID="{6DE4DD41-2C4C-3940-AE02-8DCA66132329}" presName="composite" presStyleCnt="0"/>
      <dgm:spPr/>
    </dgm:pt>
    <dgm:pt modelId="{9AF1DB32-7601-3B42-A649-249C4ADF79AF}" type="pres">
      <dgm:prSet presAssocID="{6DE4DD41-2C4C-3940-AE02-8DCA66132329}" presName="imgShp" presStyleLbl="fgImgPlace1" presStyleIdx="6" presStyleCnt="7"/>
      <dgm:spPr>
        <a:solidFill>
          <a:schemeClr val="accent5">
            <a:lumMod val="20000"/>
            <a:lumOff val="80000"/>
          </a:schemeClr>
        </a:solidFill>
      </dgm:spPr>
    </dgm:pt>
    <dgm:pt modelId="{DD9A9B19-E54E-9C4C-9A7E-A3B55424059A}" type="pres">
      <dgm:prSet presAssocID="{6DE4DD41-2C4C-3940-AE02-8DCA66132329}" presName="txShp" presStyleLbl="node1" presStyleIdx="6" presStyleCnt="7">
        <dgm:presLayoutVars>
          <dgm:bulletEnabled val="1"/>
        </dgm:presLayoutVars>
      </dgm:prSet>
      <dgm:spPr/>
    </dgm:pt>
  </dgm:ptLst>
  <dgm:cxnLst>
    <dgm:cxn modelId="{64332E13-A4CB-3145-B3F2-38702A25A021}" srcId="{DC5DAD7F-B34A-BF48-B490-3978BD848E18}" destId="{6DE4DD41-2C4C-3940-AE02-8DCA66132329}" srcOrd="6" destOrd="0" parTransId="{E749BBD9-C998-844E-BD5B-F2438F319F27}" sibTransId="{B438D65F-900A-C645-AB35-6061424A03FA}"/>
    <dgm:cxn modelId="{5535C719-0F66-D046-B4C3-D5AFBAF86AA0}" srcId="{DC5DAD7F-B34A-BF48-B490-3978BD848E18}" destId="{0FF550BE-6B03-A24E-AC2B-85E99C11760F}" srcOrd="0" destOrd="0" parTransId="{08611C18-8CFA-A14E-A3DC-B027AA35F172}" sibTransId="{D21D8FF5-072F-8847-9593-B0B66B7763CE}"/>
    <dgm:cxn modelId="{BB73B11C-2D21-9E48-A1E8-DCF20B410311}" srcId="{DC5DAD7F-B34A-BF48-B490-3978BD848E18}" destId="{2A781C3E-0C64-BA45-9EFE-3CB3B5C8CD67}" srcOrd="2" destOrd="0" parTransId="{0250D8DE-D26F-0946-BEFF-3F3F1C3B5103}" sibTransId="{F826BDE0-C6A8-004E-A566-FCD952CBF963}"/>
    <dgm:cxn modelId="{62D62020-887B-2E49-9B90-B42A5C593979}" type="presOf" srcId="{6DE4DD41-2C4C-3940-AE02-8DCA66132329}" destId="{DD9A9B19-E54E-9C4C-9A7E-A3B55424059A}" srcOrd="0" destOrd="0" presId="urn:microsoft.com/office/officeart/2005/8/layout/vList3"/>
    <dgm:cxn modelId="{D8EE1E22-1B5D-3C49-9D3D-F895FC6EA47E}" srcId="{DC5DAD7F-B34A-BF48-B490-3978BD848E18}" destId="{C61A2A7C-7BDE-D447-87F6-E89408DF2360}" srcOrd="3" destOrd="0" parTransId="{42A18109-2572-1A4E-B90A-B2DBBE01C3AF}" sibTransId="{488E7B29-8EFE-2C45-80DA-575A28F05BB9}"/>
    <dgm:cxn modelId="{E4688F27-5C27-AB4A-96AE-5F9E9FA3748E}" type="presOf" srcId="{282C1FF6-533E-224D-80F1-4834F35EAB41}" destId="{AEBDF1C6-0616-5C44-BB71-569694FF13D4}" srcOrd="0" destOrd="0" presId="urn:microsoft.com/office/officeart/2005/8/layout/vList3"/>
    <dgm:cxn modelId="{9CAE6D32-1CB3-9A44-9DBB-BE1443B9491D}" srcId="{DC5DAD7F-B34A-BF48-B490-3978BD848E18}" destId="{6F5A3F2E-481F-5546-B85B-DAEF0E4992A4}" srcOrd="5" destOrd="0" parTransId="{593C95AB-D2A6-BA45-9721-D2EBB0C42159}" sibTransId="{06A8D514-BEE5-3940-A7D6-072D74F7B342}"/>
    <dgm:cxn modelId="{40263871-454A-5648-BBCC-8B4A20BD91D9}" type="presOf" srcId="{6F5A3F2E-481F-5546-B85B-DAEF0E4992A4}" destId="{569B27CF-B10B-1D45-A68D-F7AF737F5A58}" srcOrd="0" destOrd="0" presId="urn:microsoft.com/office/officeart/2005/8/layout/vList3"/>
    <dgm:cxn modelId="{C2553F80-CDB5-6744-9ED8-3DF66CD10069}" srcId="{DC5DAD7F-B34A-BF48-B490-3978BD848E18}" destId="{38432009-3633-B248-B25E-7F529CF86A54}" srcOrd="1" destOrd="0" parTransId="{E95C09EF-5FC2-6240-85F4-2CC8D86BCF2A}" sibTransId="{3D271C6A-DD85-8340-8367-1A4366F3D68B}"/>
    <dgm:cxn modelId="{E4DAB482-4930-F642-B6C8-EA4398A3C895}" type="presOf" srcId="{2A781C3E-0C64-BA45-9EFE-3CB3B5C8CD67}" destId="{95522EC9-49EB-934A-AB66-FB13B4B1AED7}" srcOrd="0" destOrd="0" presId="urn:microsoft.com/office/officeart/2005/8/layout/vList3"/>
    <dgm:cxn modelId="{68F0AB9F-1012-BF43-B26F-6AE104A885FB}" srcId="{DC5DAD7F-B34A-BF48-B490-3978BD848E18}" destId="{282C1FF6-533E-224D-80F1-4834F35EAB41}" srcOrd="4" destOrd="0" parTransId="{848DA94D-86FF-7944-9C40-5EEFDA8A7147}" sibTransId="{22F35D94-1A21-884B-B124-2FF3F9C03CFE}"/>
    <dgm:cxn modelId="{6E24A4BC-BD2E-A243-81CF-80B24CACC725}" type="presOf" srcId="{DC5DAD7F-B34A-BF48-B490-3978BD848E18}" destId="{E8BB0D26-E89E-ED40-B498-C6622BC5568B}" srcOrd="0" destOrd="0" presId="urn:microsoft.com/office/officeart/2005/8/layout/vList3"/>
    <dgm:cxn modelId="{BDDEACC5-82F3-5949-885E-EF83A2CE2E2C}" type="presOf" srcId="{0FF550BE-6B03-A24E-AC2B-85E99C11760F}" destId="{9E01774F-3CBD-EF45-88D5-E1FE813321C0}" srcOrd="0" destOrd="0" presId="urn:microsoft.com/office/officeart/2005/8/layout/vList3"/>
    <dgm:cxn modelId="{979C31D3-4FFD-A943-B047-A131128CDBC7}" type="presOf" srcId="{38432009-3633-B248-B25E-7F529CF86A54}" destId="{584CB046-17B2-5F41-954F-337E15507A5C}" srcOrd="0" destOrd="0" presId="urn:microsoft.com/office/officeart/2005/8/layout/vList3"/>
    <dgm:cxn modelId="{7A26F2E6-D03B-974D-81E9-C1F4C1C992ED}" type="presOf" srcId="{C61A2A7C-7BDE-D447-87F6-E89408DF2360}" destId="{55A37B01-99A5-8A4F-8B96-8C82BF96FBC7}" srcOrd="0" destOrd="0" presId="urn:microsoft.com/office/officeart/2005/8/layout/vList3"/>
    <dgm:cxn modelId="{0077D68A-5E16-4F49-8B37-C8674AAC41E2}" type="presParOf" srcId="{E8BB0D26-E89E-ED40-B498-C6622BC5568B}" destId="{856873F1-4354-8A45-A00A-479682C5C9E4}" srcOrd="0" destOrd="0" presId="urn:microsoft.com/office/officeart/2005/8/layout/vList3"/>
    <dgm:cxn modelId="{BAACE886-86A5-164D-8F76-42DFC1BACCBE}" type="presParOf" srcId="{856873F1-4354-8A45-A00A-479682C5C9E4}" destId="{BCCC53D6-B12C-7D47-90A1-940C945B7A8F}" srcOrd="0" destOrd="0" presId="urn:microsoft.com/office/officeart/2005/8/layout/vList3"/>
    <dgm:cxn modelId="{7C14BE05-5C65-4C48-A435-019A25338502}" type="presParOf" srcId="{856873F1-4354-8A45-A00A-479682C5C9E4}" destId="{9E01774F-3CBD-EF45-88D5-E1FE813321C0}" srcOrd="1" destOrd="0" presId="urn:microsoft.com/office/officeart/2005/8/layout/vList3"/>
    <dgm:cxn modelId="{83B13D58-5E22-DC4A-A601-1C3AEAFE62D1}" type="presParOf" srcId="{E8BB0D26-E89E-ED40-B498-C6622BC5568B}" destId="{55D270E6-BF13-164C-A4F7-E8B4E5FB9CD9}" srcOrd="1" destOrd="0" presId="urn:microsoft.com/office/officeart/2005/8/layout/vList3"/>
    <dgm:cxn modelId="{5043B741-13CA-DB41-B9A3-528D21D8468C}" type="presParOf" srcId="{E8BB0D26-E89E-ED40-B498-C6622BC5568B}" destId="{B120F75E-F730-E042-A24B-91BEED1C9F1A}" srcOrd="2" destOrd="0" presId="urn:microsoft.com/office/officeart/2005/8/layout/vList3"/>
    <dgm:cxn modelId="{3520B0E2-F92F-1D49-8007-034EE2D0EE8A}" type="presParOf" srcId="{B120F75E-F730-E042-A24B-91BEED1C9F1A}" destId="{AFC5960E-B050-374E-A6DA-F86B637889B0}" srcOrd="0" destOrd="0" presId="urn:microsoft.com/office/officeart/2005/8/layout/vList3"/>
    <dgm:cxn modelId="{4FE32AC5-D29E-1C43-A4B3-DD7D4BCB38F8}" type="presParOf" srcId="{B120F75E-F730-E042-A24B-91BEED1C9F1A}" destId="{584CB046-17B2-5F41-954F-337E15507A5C}" srcOrd="1" destOrd="0" presId="urn:microsoft.com/office/officeart/2005/8/layout/vList3"/>
    <dgm:cxn modelId="{62E5C154-9FFB-E84A-A883-8244038EF660}" type="presParOf" srcId="{E8BB0D26-E89E-ED40-B498-C6622BC5568B}" destId="{0FABAB6E-8517-7E45-96C5-61C18BE43934}" srcOrd="3" destOrd="0" presId="urn:microsoft.com/office/officeart/2005/8/layout/vList3"/>
    <dgm:cxn modelId="{EFC3AE84-0D47-994E-A742-0E1B90FB66D9}" type="presParOf" srcId="{E8BB0D26-E89E-ED40-B498-C6622BC5568B}" destId="{F8779DC8-99D0-084B-B6F4-01EEC64203B7}" srcOrd="4" destOrd="0" presId="urn:microsoft.com/office/officeart/2005/8/layout/vList3"/>
    <dgm:cxn modelId="{E8F1F04B-E1BB-3B43-8F06-6DE5B7B6CC6A}" type="presParOf" srcId="{F8779DC8-99D0-084B-B6F4-01EEC64203B7}" destId="{2DC000BF-722B-6445-B461-2CC203F9D348}" srcOrd="0" destOrd="0" presId="urn:microsoft.com/office/officeart/2005/8/layout/vList3"/>
    <dgm:cxn modelId="{BCDB8F4F-6FD1-884D-90AA-2546C801DF51}" type="presParOf" srcId="{F8779DC8-99D0-084B-B6F4-01EEC64203B7}" destId="{95522EC9-49EB-934A-AB66-FB13B4B1AED7}" srcOrd="1" destOrd="0" presId="urn:microsoft.com/office/officeart/2005/8/layout/vList3"/>
    <dgm:cxn modelId="{F309D227-F8B9-D94D-8BA4-DDB3AE003B7E}" type="presParOf" srcId="{E8BB0D26-E89E-ED40-B498-C6622BC5568B}" destId="{335B8527-E702-F343-B8AD-7B3BBCAB5219}" srcOrd="5" destOrd="0" presId="urn:microsoft.com/office/officeart/2005/8/layout/vList3"/>
    <dgm:cxn modelId="{C0194347-7BC4-714A-A77A-6D77FF87892B}" type="presParOf" srcId="{E8BB0D26-E89E-ED40-B498-C6622BC5568B}" destId="{707AE5F6-F61E-C445-8530-A1F2652D39A3}" srcOrd="6" destOrd="0" presId="urn:microsoft.com/office/officeart/2005/8/layout/vList3"/>
    <dgm:cxn modelId="{7B58F0ED-8848-9544-AC1C-978DEE79887D}" type="presParOf" srcId="{707AE5F6-F61E-C445-8530-A1F2652D39A3}" destId="{09A1DF2E-1CEA-2B41-9396-AD1DE81D1EA0}" srcOrd="0" destOrd="0" presId="urn:microsoft.com/office/officeart/2005/8/layout/vList3"/>
    <dgm:cxn modelId="{B174BBD7-C88F-924E-9BD5-6E8F517E3A8B}" type="presParOf" srcId="{707AE5F6-F61E-C445-8530-A1F2652D39A3}" destId="{55A37B01-99A5-8A4F-8B96-8C82BF96FBC7}" srcOrd="1" destOrd="0" presId="urn:microsoft.com/office/officeart/2005/8/layout/vList3"/>
    <dgm:cxn modelId="{BBC2DD65-1FDD-5041-9270-AE97927589E1}" type="presParOf" srcId="{E8BB0D26-E89E-ED40-B498-C6622BC5568B}" destId="{FD8FFBDA-D6B8-5F45-8E36-A15DB389B9B8}" srcOrd="7" destOrd="0" presId="urn:microsoft.com/office/officeart/2005/8/layout/vList3"/>
    <dgm:cxn modelId="{EF250722-1BF2-BC48-8056-108159A07E9C}" type="presParOf" srcId="{E8BB0D26-E89E-ED40-B498-C6622BC5568B}" destId="{9E49B15F-EED7-C649-A600-2FAC4F27C8D6}" srcOrd="8" destOrd="0" presId="urn:microsoft.com/office/officeart/2005/8/layout/vList3"/>
    <dgm:cxn modelId="{22F708A7-635D-0A4D-9FC4-44480A59D8EB}" type="presParOf" srcId="{9E49B15F-EED7-C649-A600-2FAC4F27C8D6}" destId="{ED052126-6F00-F44E-A0B7-7FDF70C968BE}" srcOrd="0" destOrd="0" presId="urn:microsoft.com/office/officeart/2005/8/layout/vList3"/>
    <dgm:cxn modelId="{8EE65968-F60F-F446-8040-41CB115493BB}" type="presParOf" srcId="{9E49B15F-EED7-C649-A600-2FAC4F27C8D6}" destId="{AEBDF1C6-0616-5C44-BB71-569694FF13D4}" srcOrd="1" destOrd="0" presId="urn:microsoft.com/office/officeart/2005/8/layout/vList3"/>
    <dgm:cxn modelId="{FF5C29E2-0BC5-C34E-8084-376C0A44FA15}" type="presParOf" srcId="{E8BB0D26-E89E-ED40-B498-C6622BC5568B}" destId="{73C0AC35-A5C5-4D49-94AB-A4D44A92DDEB}" srcOrd="9" destOrd="0" presId="urn:microsoft.com/office/officeart/2005/8/layout/vList3"/>
    <dgm:cxn modelId="{86929EBC-A1D5-774D-836C-DB965C2F5EF4}" type="presParOf" srcId="{E8BB0D26-E89E-ED40-B498-C6622BC5568B}" destId="{1EB6DF73-89BD-A143-B3AA-A362D68F7C46}" srcOrd="10" destOrd="0" presId="urn:microsoft.com/office/officeart/2005/8/layout/vList3"/>
    <dgm:cxn modelId="{89074198-F509-414B-8ADD-C04408B93C59}" type="presParOf" srcId="{1EB6DF73-89BD-A143-B3AA-A362D68F7C46}" destId="{874B5C17-52AF-B24D-AC8B-1D848E584989}" srcOrd="0" destOrd="0" presId="urn:microsoft.com/office/officeart/2005/8/layout/vList3"/>
    <dgm:cxn modelId="{8D4B5E07-A1DE-484C-A09D-D1D22C6FF65A}" type="presParOf" srcId="{1EB6DF73-89BD-A143-B3AA-A362D68F7C46}" destId="{569B27CF-B10B-1D45-A68D-F7AF737F5A58}" srcOrd="1" destOrd="0" presId="urn:microsoft.com/office/officeart/2005/8/layout/vList3"/>
    <dgm:cxn modelId="{481D08AD-651D-754D-948D-D0353E8BE6E9}" type="presParOf" srcId="{E8BB0D26-E89E-ED40-B498-C6622BC5568B}" destId="{6B0F00C2-D46E-D84F-A738-4BFAE5558628}" srcOrd="11" destOrd="0" presId="urn:microsoft.com/office/officeart/2005/8/layout/vList3"/>
    <dgm:cxn modelId="{E2E36481-A055-6442-98FD-3B11AAB218A7}" type="presParOf" srcId="{E8BB0D26-E89E-ED40-B498-C6622BC5568B}" destId="{99D3D8B6-76EF-024E-AD2D-B194F1A30316}" srcOrd="12" destOrd="0" presId="urn:microsoft.com/office/officeart/2005/8/layout/vList3"/>
    <dgm:cxn modelId="{73408B0A-45A3-7F40-AFCC-2FEAB54EBDF5}" type="presParOf" srcId="{99D3D8B6-76EF-024E-AD2D-B194F1A30316}" destId="{9AF1DB32-7601-3B42-A649-249C4ADF79AF}" srcOrd="0" destOrd="0" presId="urn:microsoft.com/office/officeart/2005/8/layout/vList3"/>
    <dgm:cxn modelId="{3FE284E1-A112-7343-AC34-51F0EEE9E3CC}" type="presParOf" srcId="{99D3D8B6-76EF-024E-AD2D-B194F1A30316}" destId="{DD9A9B19-E54E-9C4C-9A7E-A3B55424059A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BF9A079-BA68-EB4B-8DC3-08715EACA22E}" type="doc">
      <dgm:prSet loTypeId="urn:microsoft.com/office/officeart/2008/layout/VerticalCurvedList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B33D0DB-B542-FC46-B5F2-9E6BF4CB9633}">
      <dgm:prSet phldrT="[Текст]" custT="1"/>
      <dgm:spPr>
        <a:gradFill flip="none" rotWithShape="1">
          <a:gsLst>
            <a:gs pos="0">
              <a:schemeClr val="accent6">
                <a:lumMod val="5000"/>
                <a:lumOff val="95000"/>
                <a:alpha val="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ln>
          <a:solidFill>
            <a:schemeClr val="accent4">
              <a:lumMod val="75000"/>
            </a:schemeClr>
          </a:solidFill>
        </a:ln>
      </dgm:spPr>
      <dgm:t>
        <a:bodyPr/>
        <a:lstStyle/>
        <a:p>
          <a:r>
            <a:rPr lang="ru-RU" sz="2400" b="1">
              <a:solidFill>
                <a:srgbClr val="002060"/>
              </a:solidFill>
              <a:latin typeface="Cambria" panose="02040503050406030204" pitchFamily="18" charset="0"/>
            </a:rPr>
            <a:t>проектная деятельность;</a:t>
          </a:r>
          <a:endParaRPr lang="ru-RU" sz="2400" b="1" dirty="0">
            <a:solidFill>
              <a:srgbClr val="002060"/>
            </a:solidFill>
            <a:latin typeface="Cambria" panose="02040503050406030204" pitchFamily="18" charset="0"/>
          </a:endParaRPr>
        </a:p>
      </dgm:t>
    </dgm:pt>
    <dgm:pt modelId="{DA073BC6-8253-9044-80E2-6E080ABD0678}" type="parTrans" cxnId="{5A0F4271-E4D6-9F4B-8CD8-C2344FFFEE3F}">
      <dgm:prSet/>
      <dgm:spPr/>
      <dgm:t>
        <a:bodyPr/>
        <a:lstStyle/>
        <a:p>
          <a:endParaRPr lang="ru-RU" sz="2400" b="1">
            <a:solidFill>
              <a:srgbClr val="002060"/>
            </a:solidFill>
            <a:latin typeface="Cambria" panose="02040503050406030204" pitchFamily="18" charset="0"/>
          </a:endParaRPr>
        </a:p>
      </dgm:t>
    </dgm:pt>
    <dgm:pt modelId="{AF176CF3-8543-D340-BA52-758C2F62032D}" type="sibTrans" cxnId="{5A0F4271-E4D6-9F4B-8CD8-C2344FFFEE3F}">
      <dgm:prSet/>
      <dgm:spPr>
        <a:ln>
          <a:solidFill>
            <a:schemeClr val="accent5">
              <a:lumMod val="75000"/>
            </a:schemeClr>
          </a:solidFill>
        </a:ln>
        <a:scene3d>
          <a:camera prst="orthographicFront"/>
          <a:lightRig rig="threePt" dir="t">
            <a:rot lat="0" lon="0" rev="7500000"/>
          </a:lightRig>
        </a:scene3d>
        <a:sp3d z="-40000" prstMaterial="matte">
          <a:bevelT/>
        </a:sp3d>
      </dgm:spPr>
      <dgm:t>
        <a:bodyPr/>
        <a:lstStyle/>
        <a:p>
          <a:endParaRPr lang="ru-RU" sz="2400" b="1">
            <a:solidFill>
              <a:srgbClr val="002060"/>
            </a:solidFill>
            <a:latin typeface="Cambria" panose="02040503050406030204" pitchFamily="18" charset="0"/>
          </a:endParaRPr>
        </a:p>
      </dgm:t>
    </dgm:pt>
    <dgm:pt modelId="{6B2119B8-0C96-E14E-A9BA-186D493EC1A4}">
      <dgm:prSet phldrT="[Текст]" custT="1"/>
      <dgm:spPr>
        <a:gradFill flip="none" rotWithShape="1">
          <a:gsLst>
            <a:gs pos="0">
              <a:schemeClr val="accent6">
                <a:lumMod val="5000"/>
                <a:lumOff val="95000"/>
                <a:alpha val="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ln>
          <a:solidFill>
            <a:schemeClr val="accent4">
              <a:lumMod val="75000"/>
            </a:schemeClr>
          </a:solidFill>
        </a:ln>
      </dgm:spPr>
      <dgm:t>
        <a:bodyPr/>
        <a:lstStyle/>
        <a:p>
          <a:r>
            <a:rPr lang="ru-RU" sz="2400" b="1">
              <a:solidFill>
                <a:srgbClr val="002060"/>
              </a:solidFill>
              <a:latin typeface="Cambria" panose="02040503050406030204" pitchFamily="18" charset="0"/>
            </a:rPr>
            <a:t>добровольческая деятельность;</a:t>
          </a:r>
          <a:endParaRPr lang="ru-RU" sz="2400" b="1" dirty="0">
            <a:solidFill>
              <a:srgbClr val="002060"/>
            </a:solidFill>
            <a:latin typeface="Cambria" panose="02040503050406030204" pitchFamily="18" charset="0"/>
          </a:endParaRPr>
        </a:p>
      </dgm:t>
    </dgm:pt>
    <dgm:pt modelId="{179B3512-0D53-0143-8812-805DD1748301}" type="parTrans" cxnId="{D535F78B-9A6D-B543-A3D0-66CB555876ED}">
      <dgm:prSet/>
      <dgm:spPr/>
      <dgm:t>
        <a:bodyPr/>
        <a:lstStyle/>
        <a:p>
          <a:endParaRPr lang="ru-RU" sz="2400" b="1">
            <a:solidFill>
              <a:srgbClr val="002060"/>
            </a:solidFill>
            <a:latin typeface="Cambria" panose="02040503050406030204" pitchFamily="18" charset="0"/>
          </a:endParaRPr>
        </a:p>
      </dgm:t>
    </dgm:pt>
    <dgm:pt modelId="{F2D00350-7AC1-FC43-88B1-3623DCFFC945}" type="sibTrans" cxnId="{D535F78B-9A6D-B543-A3D0-66CB555876ED}">
      <dgm:prSet/>
      <dgm:spPr/>
      <dgm:t>
        <a:bodyPr/>
        <a:lstStyle/>
        <a:p>
          <a:endParaRPr lang="ru-RU" sz="2400" b="1">
            <a:solidFill>
              <a:srgbClr val="002060"/>
            </a:solidFill>
            <a:latin typeface="Cambria" panose="02040503050406030204" pitchFamily="18" charset="0"/>
          </a:endParaRPr>
        </a:p>
      </dgm:t>
    </dgm:pt>
    <dgm:pt modelId="{8F6F6668-2D48-B34C-9CBD-16B88C935336}">
      <dgm:prSet phldrT="[Текст]" custT="1"/>
      <dgm:spPr>
        <a:gradFill rotWithShape="0">
          <a:gsLst>
            <a:gs pos="0">
              <a:schemeClr val="accent6">
                <a:lumMod val="5000"/>
                <a:lumOff val="95000"/>
                <a:alpha val="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ln>
          <a:solidFill>
            <a:schemeClr val="accent4">
              <a:lumMod val="75000"/>
            </a:schemeClr>
          </a:solidFill>
        </a:ln>
      </dgm:spPr>
      <dgm:t>
        <a:bodyPr/>
        <a:lstStyle/>
        <a:p>
          <a:r>
            <a:rPr lang="ru-RU" sz="2400" b="1" dirty="0">
              <a:solidFill>
                <a:srgbClr val="002060"/>
              </a:solidFill>
              <a:latin typeface="Cambria" panose="02040503050406030204" pitchFamily="18" charset="0"/>
            </a:rPr>
            <a:t>учебно-профессиональная и научно-исследовательская деятельность;</a:t>
          </a:r>
        </a:p>
      </dgm:t>
    </dgm:pt>
    <dgm:pt modelId="{32DBE7B2-3D24-DA4B-801C-303A31DA71FA}" type="parTrans" cxnId="{95C4CE04-CCDE-5A40-B747-EEBAAA47F634}">
      <dgm:prSet/>
      <dgm:spPr/>
      <dgm:t>
        <a:bodyPr/>
        <a:lstStyle/>
        <a:p>
          <a:endParaRPr lang="ru-RU" sz="2400" b="1">
            <a:solidFill>
              <a:srgbClr val="002060"/>
            </a:solidFill>
            <a:latin typeface="Cambria" panose="02040503050406030204" pitchFamily="18" charset="0"/>
          </a:endParaRPr>
        </a:p>
      </dgm:t>
    </dgm:pt>
    <dgm:pt modelId="{2EA5E4C3-C8F7-7D4B-A36A-A4A898DBD691}" type="sibTrans" cxnId="{95C4CE04-CCDE-5A40-B747-EEBAAA47F634}">
      <dgm:prSet/>
      <dgm:spPr/>
      <dgm:t>
        <a:bodyPr/>
        <a:lstStyle/>
        <a:p>
          <a:endParaRPr lang="ru-RU" sz="2400" b="1">
            <a:solidFill>
              <a:srgbClr val="002060"/>
            </a:solidFill>
            <a:latin typeface="Cambria" panose="02040503050406030204" pitchFamily="18" charset="0"/>
          </a:endParaRPr>
        </a:p>
      </dgm:t>
    </dgm:pt>
    <dgm:pt modelId="{79ECB8A1-B5F1-D840-B5B2-6701B3D1E8E3}">
      <dgm:prSet phldrT="[Текст]" custT="1"/>
      <dgm:spPr>
        <a:gradFill flip="none" rotWithShape="1">
          <a:gsLst>
            <a:gs pos="0">
              <a:schemeClr val="accent6">
                <a:lumMod val="5000"/>
                <a:lumOff val="95000"/>
                <a:alpha val="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ln>
          <a:solidFill>
            <a:schemeClr val="accent4">
              <a:lumMod val="75000"/>
            </a:schemeClr>
          </a:solidFill>
        </a:ln>
      </dgm:spPr>
      <dgm:t>
        <a:bodyPr/>
        <a:lstStyle/>
        <a:p>
          <a:r>
            <a:rPr lang="ru-RU" sz="2400" b="1">
              <a:solidFill>
                <a:srgbClr val="002060"/>
              </a:solidFill>
              <a:latin typeface="Cambria" panose="02040503050406030204" pitchFamily="18" charset="0"/>
            </a:rPr>
            <a:t>студенческое самоуправление;</a:t>
          </a:r>
          <a:endParaRPr lang="ru-RU" sz="2400" b="1" dirty="0">
            <a:solidFill>
              <a:srgbClr val="002060"/>
            </a:solidFill>
            <a:latin typeface="Cambria" panose="02040503050406030204" pitchFamily="18" charset="0"/>
          </a:endParaRPr>
        </a:p>
      </dgm:t>
    </dgm:pt>
    <dgm:pt modelId="{D187731F-99A8-E140-8E89-9579EFFCD2A9}" type="parTrans" cxnId="{4E3C3CC8-7D9C-A54C-86DB-8F0D71316292}">
      <dgm:prSet/>
      <dgm:spPr/>
      <dgm:t>
        <a:bodyPr/>
        <a:lstStyle/>
        <a:p>
          <a:endParaRPr lang="ru-RU" sz="2400" b="1">
            <a:solidFill>
              <a:srgbClr val="002060"/>
            </a:solidFill>
            <a:latin typeface="Cambria" panose="02040503050406030204" pitchFamily="18" charset="0"/>
          </a:endParaRPr>
        </a:p>
      </dgm:t>
    </dgm:pt>
    <dgm:pt modelId="{D69CD27F-5D76-6749-BAB6-BA2ACA0B4643}" type="sibTrans" cxnId="{4E3C3CC8-7D9C-A54C-86DB-8F0D71316292}">
      <dgm:prSet/>
      <dgm:spPr/>
      <dgm:t>
        <a:bodyPr/>
        <a:lstStyle/>
        <a:p>
          <a:endParaRPr lang="ru-RU" sz="2400" b="1">
            <a:solidFill>
              <a:srgbClr val="002060"/>
            </a:solidFill>
            <a:latin typeface="Cambria" panose="02040503050406030204" pitchFamily="18" charset="0"/>
          </a:endParaRPr>
        </a:p>
      </dgm:t>
    </dgm:pt>
    <dgm:pt modelId="{AA09823F-9FE7-1E41-932F-6845D976948F}">
      <dgm:prSet phldrT="[Текст]" custT="1"/>
      <dgm:spPr>
        <a:gradFill flip="none" rotWithShape="1">
          <a:gsLst>
            <a:gs pos="0">
              <a:schemeClr val="accent6">
                <a:lumMod val="5000"/>
                <a:lumOff val="95000"/>
                <a:alpha val="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ln>
          <a:solidFill>
            <a:schemeClr val="accent4">
              <a:lumMod val="75000"/>
            </a:schemeClr>
          </a:solidFill>
        </a:ln>
      </dgm:spPr>
      <dgm:t>
        <a:bodyPr/>
        <a:lstStyle/>
        <a:p>
          <a:r>
            <a:rPr lang="ru-RU" sz="2400" b="1">
              <a:solidFill>
                <a:srgbClr val="002060"/>
              </a:solidFill>
              <a:latin typeface="Cambria" panose="02040503050406030204" pitchFamily="18" charset="0"/>
            </a:rPr>
            <a:t>досуговая, творческая и социально-культурная деятельность по организации и проведению значимых событий и мероприятий;</a:t>
          </a:r>
          <a:endParaRPr lang="ru-RU" sz="2400" b="1" dirty="0">
            <a:solidFill>
              <a:srgbClr val="002060"/>
            </a:solidFill>
            <a:latin typeface="Cambria" panose="02040503050406030204" pitchFamily="18" charset="0"/>
          </a:endParaRPr>
        </a:p>
      </dgm:t>
    </dgm:pt>
    <dgm:pt modelId="{D5B1710B-63C6-A648-84A3-43429ADF235D}" type="parTrans" cxnId="{4E1A66A1-6084-7E4E-8782-476A22AAB55C}">
      <dgm:prSet/>
      <dgm:spPr/>
      <dgm:t>
        <a:bodyPr/>
        <a:lstStyle/>
        <a:p>
          <a:endParaRPr lang="ru-RU" sz="2400" b="1">
            <a:solidFill>
              <a:srgbClr val="002060"/>
            </a:solidFill>
            <a:latin typeface="Cambria" panose="02040503050406030204" pitchFamily="18" charset="0"/>
          </a:endParaRPr>
        </a:p>
      </dgm:t>
    </dgm:pt>
    <dgm:pt modelId="{4A4D12E2-DADE-F746-9FDE-2A56A6D3D86C}" type="sibTrans" cxnId="{4E1A66A1-6084-7E4E-8782-476A22AAB55C}">
      <dgm:prSet/>
      <dgm:spPr/>
      <dgm:t>
        <a:bodyPr/>
        <a:lstStyle/>
        <a:p>
          <a:endParaRPr lang="ru-RU" sz="2400" b="1">
            <a:solidFill>
              <a:srgbClr val="002060"/>
            </a:solidFill>
            <a:latin typeface="Cambria" panose="02040503050406030204" pitchFamily="18" charset="0"/>
          </a:endParaRPr>
        </a:p>
      </dgm:t>
    </dgm:pt>
    <dgm:pt modelId="{BEC3B2F7-DDB0-C044-84C4-92678F3FE48C}">
      <dgm:prSet phldrT="[Текст]" custT="1"/>
      <dgm:spPr>
        <a:gradFill flip="none" rotWithShape="1">
          <a:gsLst>
            <a:gs pos="0">
              <a:schemeClr val="accent6">
                <a:lumMod val="5000"/>
                <a:lumOff val="95000"/>
                <a:alpha val="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ln>
          <a:solidFill>
            <a:schemeClr val="accent4">
              <a:lumMod val="75000"/>
            </a:schemeClr>
          </a:solidFill>
        </a:ln>
      </dgm:spPr>
      <dgm:t>
        <a:bodyPr/>
        <a:lstStyle/>
        <a:p>
          <a:r>
            <a:rPr lang="ru-RU" sz="2400" b="1">
              <a:solidFill>
                <a:srgbClr val="002060"/>
              </a:solidFill>
              <a:latin typeface="Cambria" panose="02040503050406030204" pitchFamily="18" charset="0"/>
            </a:rPr>
            <a:t>профориентационная деятельность;</a:t>
          </a:r>
          <a:endParaRPr lang="ru-RU" sz="2400" b="1" dirty="0">
            <a:solidFill>
              <a:srgbClr val="002060"/>
            </a:solidFill>
            <a:latin typeface="Cambria" panose="02040503050406030204" pitchFamily="18" charset="0"/>
          </a:endParaRPr>
        </a:p>
      </dgm:t>
    </dgm:pt>
    <dgm:pt modelId="{DF05B0A9-1922-974F-9748-F3610D5B7D8A}" type="parTrans" cxnId="{631641BE-B0A4-6644-9324-406CF8D872F8}">
      <dgm:prSet/>
      <dgm:spPr/>
      <dgm:t>
        <a:bodyPr/>
        <a:lstStyle/>
        <a:p>
          <a:endParaRPr lang="ru-RU" sz="2400" b="1">
            <a:solidFill>
              <a:srgbClr val="002060"/>
            </a:solidFill>
            <a:latin typeface="Cambria" panose="02040503050406030204" pitchFamily="18" charset="0"/>
          </a:endParaRPr>
        </a:p>
      </dgm:t>
    </dgm:pt>
    <dgm:pt modelId="{AA8B5CAE-9B26-3F4A-81F2-0C173C4E3477}" type="sibTrans" cxnId="{631641BE-B0A4-6644-9324-406CF8D872F8}">
      <dgm:prSet/>
      <dgm:spPr/>
      <dgm:t>
        <a:bodyPr/>
        <a:lstStyle/>
        <a:p>
          <a:endParaRPr lang="ru-RU" sz="2400" b="1">
            <a:solidFill>
              <a:srgbClr val="002060"/>
            </a:solidFill>
            <a:latin typeface="Cambria" panose="02040503050406030204" pitchFamily="18" charset="0"/>
          </a:endParaRPr>
        </a:p>
      </dgm:t>
    </dgm:pt>
    <dgm:pt modelId="{6D69E780-AD6A-544D-9986-EE4600B6A37A}">
      <dgm:prSet phldrT="[Текст]" custT="1"/>
      <dgm:spPr>
        <a:gradFill flip="none" rotWithShape="1">
          <a:gsLst>
            <a:gs pos="0">
              <a:schemeClr val="accent6">
                <a:lumMod val="5000"/>
                <a:lumOff val="95000"/>
                <a:alpha val="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ln>
          <a:solidFill>
            <a:schemeClr val="accent4">
              <a:lumMod val="75000"/>
            </a:schemeClr>
          </a:solidFill>
        </a:ln>
      </dgm:spPr>
      <dgm:t>
        <a:bodyPr/>
        <a:lstStyle/>
        <a:p>
          <a:r>
            <a:rPr lang="ru-RU" sz="2400" b="1" dirty="0">
              <a:solidFill>
                <a:srgbClr val="002060"/>
              </a:solidFill>
              <a:latin typeface="Cambria" panose="02040503050406030204" pitchFamily="18" charset="0"/>
            </a:rPr>
            <a:t>спортивная деятельность, а также деятельность, направленная на пропаганду здорового образа жизни и др. виды деятельности</a:t>
          </a:r>
        </a:p>
      </dgm:t>
    </dgm:pt>
    <dgm:pt modelId="{708F6783-67C5-CE4C-B4A2-CF347175C0FF}" type="parTrans" cxnId="{DFB1A7D6-8076-AA43-86D9-B1D820006AD9}">
      <dgm:prSet/>
      <dgm:spPr/>
      <dgm:t>
        <a:bodyPr/>
        <a:lstStyle/>
        <a:p>
          <a:endParaRPr lang="ru-RU" sz="2400" b="1">
            <a:solidFill>
              <a:srgbClr val="002060"/>
            </a:solidFill>
          </a:endParaRPr>
        </a:p>
      </dgm:t>
    </dgm:pt>
    <dgm:pt modelId="{E46AE76E-21A8-584A-810F-D22B1793E669}" type="sibTrans" cxnId="{DFB1A7D6-8076-AA43-86D9-B1D820006AD9}">
      <dgm:prSet/>
      <dgm:spPr/>
      <dgm:t>
        <a:bodyPr/>
        <a:lstStyle/>
        <a:p>
          <a:endParaRPr lang="ru-RU" sz="2400" b="1">
            <a:solidFill>
              <a:srgbClr val="002060"/>
            </a:solidFill>
          </a:endParaRPr>
        </a:p>
      </dgm:t>
    </dgm:pt>
    <dgm:pt modelId="{92705373-F4D6-7744-AAC6-49E8ACEBF910}" type="pres">
      <dgm:prSet presAssocID="{DBF9A079-BA68-EB4B-8DC3-08715EACA22E}" presName="Name0" presStyleCnt="0">
        <dgm:presLayoutVars>
          <dgm:chMax val="7"/>
          <dgm:chPref val="7"/>
          <dgm:dir/>
        </dgm:presLayoutVars>
      </dgm:prSet>
      <dgm:spPr/>
    </dgm:pt>
    <dgm:pt modelId="{F248D037-77E0-A748-A8F7-EB11BB6A298E}" type="pres">
      <dgm:prSet presAssocID="{DBF9A079-BA68-EB4B-8DC3-08715EACA22E}" presName="Name1" presStyleCnt="0"/>
      <dgm:spPr/>
    </dgm:pt>
    <dgm:pt modelId="{42B5D127-62DD-714F-85F3-B61B0BEE2235}" type="pres">
      <dgm:prSet presAssocID="{DBF9A079-BA68-EB4B-8DC3-08715EACA22E}" presName="cycle" presStyleCnt="0"/>
      <dgm:spPr/>
    </dgm:pt>
    <dgm:pt modelId="{F0B5ABC8-9FF7-764E-BBF9-32771A354406}" type="pres">
      <dgm:prSet presAssocID="{DBF9A079-BA68-EB4B-8DC3-08715EACA22E}" presName="srcNode" presStyleLbl="node1" presStyleIdx="0" presStyleCnt="7"/>
      <dgm:spPr/>
    </dgm:pt>
    <dgm:pt modelId="{3759C3B5-18B5-4F43-B4C2-F67426B7DD35}" type="pres">
      <dgm:prSet presAssocID="{DBF9A079-BA68-EB4B-8DC3-08715EACA22E}" presName="conn" presStyleLbl="parChTrans1D2" presStyleIdx="0" presStyleCnt="1"/>
      <dgm:spPr/>
    </dgm:pt>
    <dgm:pt modelId="{4600062A-BBF1-714B-997B-702A2C93926C}" type="pres">
      <dgm:prSet presAssocID="{DBF9A079-BA68-EB4B-8DC3-08715EACA22E}" presName="extraNode" presStyleLbl="node1" presStyleIdx="0" presStyleCnt="7"/>
      <dgm:spPr/>
    </dgm:pt>
    <dgm:pt modelId="{372096BC-29B8-284C-A960-40C4589A2F17}" type="pres">
      <dgm:prSet presAssocID="{DBF9A079-BA68-EB4B-8DC3-08715EACA22E}" presName="dstNode" presStyleLbl="node1" presStyleIdx="0" presStyleCnt="7"/>
      <dgm:spPr/>
    </dgm:pt>
    <dgm:pt modelId="{B13B7379-D3C9-A342-B1A9-336B45E03184}" type="pres">
      <dgm:prSet presAssocID="{8B33D0DB-B542-FC46-B5F2-9E6BF4CB9633}" presName="text_1" presStyleLbl="node1" presStyleIdx="0" presStyleCnt="7" custLinFactNeighborX="-19" custLinFactNeighborY="-2607">
        <dgm:presLayoutVars>
          <dgm:bulletEnabled val="1"/>
        </dgm:presLayoutVars>
      </dgm:prSet>
      <dgm:spPr/>
    </dgm:pt>
    <dgm:pt modelId="{6DBFE4D8-4B7F-C041-9466-AC2587CC5C39}" type="pres">
      <dgm:prSet presAssocID="{8B33D0DB-B542-FC46-B5F2-9E6BF4CB9633}" presName="accent_1" presStyleCnt="0"/>
      <dgm:spPr/>
    </dgm:pt>
    <dgm:pt modelId="{FCAEC3F1-513E-5643-83E4-6DBBB7AF3477}" type="pres">
      <dgm:prSet presAssocID="{8B33D0DB-B542-FC46-B5F2-9E6BF4CB9633}" presName="accentRepeatNode" presStyleLbl="solidFgAcc1" presStyleIdx="0" presStyleCnt="7"/>
      <dgm:spPr>
        <a:solidFill>
          <a:schemeClr val="accent6">
            <a:lumMod val="40000"/>
            <a:lumOff val="60000"/>
          </a:schemeClr>
        </a:solidFill>
        <a:ln>
          <a:solidFill>
            <a:schemeClr val="accent6">
              <a:lumMod val="20000"/>
              <a:lumOff val="80000"/>
            </a:schemeClr>
          </a:solidFill>
        </a:ln>
      </dgm:spPr>
    </dgm:pt>
    <dgm:pt modelId="{B520DD25-E2D9-854C-8561-496A54A70B12}" type="pres">
      <dgm:prSet presAssocID="{6B2119B8-0C96-E14E-A9BA-186D493EC1A4}" presName="text_2" presStyleLbl="node1" presStyleIdx="1" presStyleCnt="7">
        <dgm:presLayoutVars>
          <dgm:bulletEnabled val="1"/>
        </dgm:presLayoutVars>
      </dgm:prSet>
      <dgm:spPr/>
    </dgm:pt>
    <dgm:pt modelId="{B6F441BF-4879-0444-AE66-5E663FE70C35}" type="pres">
      <dgm:prSet presAssocID="{6B2119B8-0C96-E14E-A9BA-186D493EC1A4}" presName="accent_2" presStyleCnt="0"/>
      <dgm:spPr/>
    </dgm:pt>
    <dgm:pt modelId="{B98301FE-5009-984E-AB08-490DDABB7A3E}" type="pres">
      <dgm:prSet presAssocID="{6B2119B8-0C96-E14E-A9BA-186D493EC1A4}" presName="accentRepeatNode" presStyleLbl="solidFgAcc1" presStyleIdx="1" presStyleCnt="7" custLinFactNeighborX="-8745" custLinFactNeighborY="-15303"/>
      <dgm:spPr>
        <a:solidFill>
          <a:schemeClr val="accent6">
            <a:lumMod val="40000"/>
            <a:lumOff val="60000"/>
          </a:schemeClr>
        </a:solidFill>
        <a:ln>
          <a:solidFill>
            <a:schemeClr val="accent4">
              <a:lumMod val="75000"/>
            </a:schemeClr>
          </a:solidFill>
        </a:ln>
      </dgm:spPr>
    </dgm:pt>
    <dgm:pt modelId="{13F6974E-5D07-714A-A365-65C0099BF6C2}" type="pres">
      <dgm:prSet presAssocID="{8F6F6668-2D48-B34C-9CBD-16B88C935336}" presName="text_3" presStyleLbl="node1" presStyleIdx="2" presStyleCnt="7">
        <dgm:presLayoutVars>
          <dgm:bulletEnabled val="1"/>
        </dgm:presLayoutVars>
      </dgm:prSet>
      <dgm:spPr/>
    </dgm:pt>
    <dgm:pt modelId="{8D1C82A1-0493-9240-8B52-35A501491483}" type="pres">
      <dgm:prSet presAssocID="{8F6F6668-2D48-B34C-9CBD-16B88C935336}" presName="accent_3" presStyleCnt="0"/>
      <dgm:spPr/>
    </dgm:pt>
    <dgm:pt modelId="{14FFBA45-EBD6-CE48-9150-F279AC3B733C}" type="pres">
      <dgm:prSet presAssocID="{8F6F6668-2D48-B34C-9CBD-16B88C935336}" presName="accentRepeatNode" presStyleLbl="solidFgAcc1" presStyleIdx="2" presStyleCnt="7" custLinFactNeighborY="-11019"/>
      <dgm:spPr>
        <a:solidFill>
          <a:schemeClr val="accent6">
            <a:lumMod val="40000"/>
            <a:lumOff val="60000"/>
          </a:schemeClr>
        </a:solidFill>
        <a:ln>
          <a:solidFill>
            <a:schemeClr val="accent4">
              <a:lumMod val="75000"/>
            </a:schemeClr>
          </a:solidFill>
        </a:ln>
      </dgm:spPr>
    </dgm:pt>
    <dgm:pt modelId="{5ED81910-D102-0A43-9C82-C0F3A38589D5}" type="pres">
      <dgm:prSet presAssocID="{79ECB8A1-B5F1-D840-B5B2-6701B3D1E8E3}" presName="text_4" presStyleLbl="node1" presStyleIdx="3" presStyleCnt="7">
        <dgm:presLayoutVars>
          <dgm:bulletEnabled val="1"/>
        </dgm:presLayoutVars>
      </dgm:prSet>
      <dgm:spPr/>
    </dgm:pt>
    <dgm:pt modelId="{447F1D2B-B302-4949-9E1A-5449A3513FCF}" type="pres">
      <dgm:prSet presAssocID="{79ECB8A1-B5F1-D840-B5B2-6701B3D1E8E3}" presName="accent_4" presStyleCnt="0"/>
      <dgm:spPr/>
    </dgm:pt>
    <dgm:pt modelId="{C3B2D63D-60B4-DA41-8348-8EED0C645E20}" type="pres">
      <dgm:prSet presAssocID="{79ECB8A1-B5F1-D840-B5B2-6701B3D1E8E3}" presName="accentRepeatNode" presStyleLbl="solidFgAcc1" presStyleIdx="3" presStyleCnt="7" custLinFactNeighborX="-2186" custLinFactNeighborY="-13117"/>
      <dgm:spPr>
        <a:solidFill>
          <a:schemeClr val="accent6">
            <a:lumMod val="40000"/>
            <a:lumOff val="60000"/>
          </a:schemeClr>
        </a:solidFill>
        <a:ln>
          <a:solidFill>
            <a:schemeClr val="accent4">
              <a:lumMod val="75000"/>
            </a:schemeClr>
          </a:solidFill>
        </a:ln>
      </dgm:spPr>
    </dgm:pt>
    <dgm:pt modelId="{5E184FA0-907D-3047-99AB-92F7B2E2F468}" type="pres">
      <dgm:prSet presAssocID="{AA09823F-9FE7-1E41-932F-6845D976948F}" presName="text_5" presStyleLbl="node1" presStyleIdx="4" presStyleCnt="7">
        <dgm:presLayoutVars>
          <dgm:bulletEnabled val="1"/>
        </dgm:presLayoutVars>
      </dgm:prSet>
      <dgm:spPr/>
    </dgm:pt>
    <dgm:pt modelId="{EC95307E-C40E-8441-9E15-8ACE436C346D}" type="pres">
      <dgm:prSet presAssocID="{AA09823F-9FE7-1E41-932F-6845D976948F}" presName="accent_5" presStyleCnt="0"/>
      <dgm:spPr/>
    </dgm:pt>
    <dgm:pt modelId="{0518805C-3FF6-8443-A137-3821CCF02F88}" type="pres">
      <dgm:prSet presAssocID="{AA09823F-9FE7-1E41-932F-6845D976948F}" presName="accentRepeatNode" presStyleLbl="solidFgAcc1" presStyleIdx="4" presStyleCnt="7"/>
      <dgm:spPr>
        <a:solidFill>
          <a:schemeClr val="accent6">
            <a:lumMod val="40000"/>
            <a:lumOff val="60000"/>
          </a:schemeClr>
        </a:solidFill>
      </dgm:spPr>
    </dgm:pt>
    <dgm:pt modelId="{6CAAC611-466F-2A4C-BD6A-1083D58806CA}" type="pres">
      <dgm:prSet presAssocID="{BEC3B2F7-DDB0-C044-84C4-92678F3FE48C}" presName="text_6" presStyleLbl="node1" presStyleIdx="5" presStyleCnt="7">
        <dgm:presLayoutVars>
          <dgm:bulletEnabled val="1"/>
        </dgm:presLayoutVars>
      </dgm:prSet>
      <dgm:spPr/>
    </dgm:pt>
    <dgm:pt modelId="{0A4D3A6E-9CF9-7D46-B1FD-FD5023799D2B}" type="pres">
      <dgm:prSet presAssocID="{BEC3B2F7-DDB0-C044-84C4-92678F3FE48C}" presName="accent_6" presStyleCnt="0"/>
      <dgm:spPr/>
    </dgm:pt>
    <dgm:pt modelId="{A5ABA656-500D-3C47-8808-62F727424838}" type="pres">
      <dgm:prSet presAssocID="{BEC3B2F7-DDB0-C044-84C4-92678F3FE48C}" presName="accentRepeatNode" presStyleLbl="solidFgAcc1" presStyleIdx="5" presStyleCnt="7" custLinFactNeighborX="4726" custLinFactNeighborY="7461"/>
      <dgm:spPr>
        <a:solidFill>
          <a:schemeClr val="accent6">
            <a:lumMod val="40000"/>
            <a:lumOff val="60000"/>
          </a:schemeClr>
        </a:solidFill>
      </dgm:spPr>
    </dgm:pt>
    <dgm:pt modelId="{11D83237-4089-5947-A787-A9A3996BF11F}" type="pres">
      <dgm:prSet presAssocID="{6D69E780-AD6A-544D-9986-EE4600B6A37A}" presName="text_7" presStyleLbl="node1" presStyleIdx="6" presStyleCnt="7">
        <dgm:presLayoutVars>
          <dgm:bulletEnabled val="1"/>
        </dgm:presLayoutVars>
      </dgm:prSet>
      <dgm:spPr/>
    </dgm:pt>
    <dgm:pt modelId="{FF3A4E94-E54E-3645-8447-5DDED3DEF467}" type="pres">
      <dgm:prSet presAssocID="{6D69E780-AD6A-544D-9986-EE4600B6A37A}" presName="accent_7" presStyleCnt="0"/>
      <dgm:spPr/>
    </dgm:pt>
    <dgm:pt modelId="{6CE87527-FAB8-4341-B362-2A0EE280AB51}" type="pres">
      <dgm:prSet presAssocID="{6D69E780-AD6A-544D-9986-EE4600B6A37A}" presName="accentRepeatNode" presStyleLbl="solidFgAcc1" presStyleIdx="6" presStyleCnt="7"/>
      <dgm:spPr>
        <a:solidFill>
          <a:schemeClr val="accent6">
            <a:lumMod val="40000"/>
            <a:lumOff val="60000"/>
          </a:schemeClr>
        </a:solidFill>
      </dgm:spPr>
    </dgm:pt>
  </dgm:ptLst>
  <dgm:cxnLst>
    <dgm:cxn modelId="{95C4CE04-CCDE-5A40-B747-EEBAAA47F634}" srcId="{DBF9A079-BA68-EB4B-8DC3-08715EACA22E}" destId="{8F6F6668-2D48-B34C-9CBD-16B88C935336}" srcOrd="2" destOrd="0" parTransId="{32DBE7B2-3D24-DA4B-801C-303A31DA71FA}" sibTransId="{2EA5E4C3-C8F7-7D4B-A36A-A4A898DBD691}"/>
    <dgm:cxn modelId="{523D5817-C437-294B-85E4-6A90626461C0}" type="presOf" srcId="{AA09823F-9FE7-1E41-932F-6845D976948F}" destId="{5E184FA0-907D-3047-99AB-92F7B2E2F468}" srcOrd="0" destOrd="0" presId="urn:microsoft.com/office/officeart/2008/layout/VerticalCurvedList"/>
    <dgm:cxn modelId="{754A7E21-BA7F-F64D-8720-4DA358D0C878}" type="presOf" srcId="{DBF9A079-BA68-EB4B-8DC3-08715EACA22E}" destId="{92705373-F4D6-7744-AAC6-49E8ACEBF910}" srcOrd="0" destOrd="0" presId="urn:microsoft.com/office/officeart/2008/layout/VerticalCurvedList"/>
    <dgm:cxn modelId="{4A10883A-0EC5-A04F-BCCD-3B296036DEA1}" type="presOf" srcId="{6D69E780-AD6A-544D-9986-EE4600B6A37A}" destId="{11D83237-4089-5947-A787-A9A3996BF11F}" srcOrd="0" destOrd="0" presId="urn:microsoft.com/office/officeart/2008/layout/VerticalCurvedList"/>
    <dgm:cxn modelId="{5C105B3E-FC8C-D44C-A729-9AF80335A823}" type="presOf" srcId="{79ECB8A1-B5F1-D840-B5B2-6701B3D1E8E3}" destId="{5ED81910-D102-0A43-9C82-C0F3A38589D5}" srcOrd="0" destOrd="0" presId="urn:microsoft.com/office/officeart/2008/layout/VerticalCurvedList"/>
    <dgm:cxn modelId="{E2C98367-AE0B-5F4B-B740-99AF8D24A517}" type="presOf" srcId="{8B33D0DB-B542-FC46-B5F2-9E6BF4CB9633}" destId="{B13B7379-D3C9-A342-B1A9-336B45E03184}" srcOrd="0" destOrd="0" presId="urn:microsoft.com/office/officeart/2008/layout/VerticalCurvedList"/>
    <dgm:cxn modelId="{5A0F4271-E4D6-9F4B-8CD8-C2344FFFEE3F}" srcId="{DBF9A079-BA68-EB4B-8DC3-08715EACA22E}" destId="{8B33D0DB-B542-FC46-B5F2-9E6BF4CB9633}" srcOrd="0" destOrd="0" parTransId="{DA073BC6-8253-9044-80E2-6E080ABD0678}" sibTransId="{AF176CF3-8543-D340-BA52-758C2F62032D}"/>
    <dgm:cxn modelId="{ECFB9857-D0DE-0A4B-A824-8DA2D3B7281B}" type="presOf" srcId="{6B2119B8-0C96-E14E-A9BA-186D493EC1A4}" destId="{B520DD25-E2D9-854C-8561-496A54A70B12}" srcOrd="0" destOrd="0" presId="urn:microsoft.com/office/officeart/2008/layout/VerticalCurvedList"/>
    <dgm:cxn modelId="{DA9C2E78-CAB2-2741-AD26-8D022F1E1BAC}" type="presOf" srcId="{8F6F6668-2D48-B34C-9CBD-16B88C935336}" destId="{13F6974E-5D07-714A-A365-65C0099BF6C2}" srcOrd="0" destOrd="0" presId="urn:microsoft.com/office/officeart/2008/layout/VerticalCurvedList"/>
    <dgm:cxn modelId="{D535F78B-9A6D-B543-A3D0-66CB555876ED}" srcId="{DBF9A079-BA68-EB4B-8DC3-08715EACA22E}" destId="{6B2119B8-0C96-E14E-A9BA-186D493EC1A4}" srcOrd="1" destOrd="0" parTransId="{179B3512-0D53-0143-8812-805DD1748301}" sibTransId="{F2D00350-7AC1-FC43-88B1-3623DCFFC945}"/>
    <dgm:cxn modelId="{D0574998-99FF-F04D-80CC-4E4C531F637A}" type="presOf" srcId="{AF176CF3-8543-D340-BA52-758C2F62032D}" destId="{3759C3B5-18B5-4F43-B4C2-F67426B7DD35}" srcOrd="0" destOrd="0" presId="urn:microsoft.com/office/officeart/2008/layout/VerticalCurvedList"/>
    <dgm:cxn modelId="{4E1A66A1-6084-7E4E-8782-476A22AAB55C}" srcId="{DBF9A079-BA68-EB4B-8DC3-08715EACA22E}" destId="{AA09823F-9FE7-1E41-932F-6845D976948F}" srcOrd="4" destOrd="0" parTransId="{D5B1710B-63C6-A648-84A3-43429ADF235D}" sibTransId="{4A4D12E2-DADE-F746-9FDE-2A56A6D3D86C}"/>
    <dgm:cxn modelId="{631641BE-B0A4-6644-9324-406CF8D872F8}" srcId="{DBF9A079-BA68-EB4B-8DC3-08715EACA22E}" destId="{BEC3B2F7-DDB0-C044-84C4-92678F3FE48C}" srcOrd="5" destOrd="0" parTransId="{DF05B0A9-1922-974F-9748-F3610D5B7D8A}" sibTransId="{AA8B5CAE-9B26-3F4A-81F2-0C173C4E3477}"/>
    <dgm:cxn modelId="{4E3C3CC8-7D9C-A54C-86DB-8F0D71316292}" srcId="{DBF9A079-BA68-EB4B-8DC3-08715EACA22E}" destId="{79ECB8A1-B5F1-D840-B5B2-6701B3D1E8E3}" srcOrd="3" destOrd="0" parTransId="{D187731F-99A8-E140-8E89-9579EFFCD2A9}" sibTransId="{D69CD27F-5D76-6749-BAB6-BA2ACA0B4643}"/>
    <dgm:cxn modelId="{DFB1A7D6-8076-AA43-86D9-B1D820006AD9}" srcId="{DBF9A079-BA68-EB4B-8DC3-08715EACA22E}" destId="{6D69E780-AD6A-544D-9986-EE4600B6A37A}" srcOrd="6" destOrd="0" parTransId="{708F6783-67C5-CE4C-B4A2-CF347175C0FF}" sibTransId="{E46AE76E-21A8-584A-810F-D22B1793E669}"/>
    <dgm:cxn modelId="{84D01FE4-EB79-DA48-A397-185F1CE7B4CA}" type="presOf" srcId="{BEC3B2F7-DDB0-C044-84C4-92678F3FE48C}" destId="{6CAAC611-466F-2A4C-BD6A-1083D58806CA}" srcOrd="0" destOrd="0" presId="urn:microsoft.com/office/officeart/2008/layout/VerticalCurvedList"/>
    <dgm:cxn modelId="{6D41901D-DE06-E44E-A676-F2DEA932C5BB}" type="presParOf" srcId="{92705373-F4D6-7744-AAC6-49E8ACEBF910}" destId="{F248D037-77E0-A748-A8F7-EB11BB6A298E}" srcOrd="0" destOrd="0" presId="urn:microsoft.com/office/officeart/2008/layout/VerticalCurvedList"/>
    <dgm:cxn modelId="{45D1189D-DBDF-424B-BAAB-35271A90C4CA}" type="presParOf" srcId="{F248D037-77E0-A748-A8F7-EB11BB6A298E}" destId="{42B5D127-62DD-714F-85F3-B61B0BEE2235}" srcOrd="0" destOrd="0" presId="urn:microsoft.com/office/officeart/2008/layout/VerticalCurvedList"/>
    <dgm:cxn modelId="{B1561841-4A0A-C542-8038-CCEF9C05AF97}" type="presParOf" srcId="{42B5D127-62DD-714F-85F3-B61B0BEE2235}" destId="{F0B5ABC8-9FF7-764E-BBF9-32771A354406}" srcOrd="0" destOrd="0" presId="urn:microsoft.com/office/officeart/2008/layout/VerticalCurvedList"/>
    <dgm:cxn modelId="{D54686A8-F160-914B-9674-0F29A55BE0B0}" type="presParOf" srcId="{42B5D127-62DD-714F-85F3-B61B0BEE2235}" destId="{3759C3B5-18B5-4F43-B4C2-F67426B7DD35}" srcOrd="1" destOrd="0" presId="urn:microsoft.com/office/officeart/2008/layout/VerticalCurvedList"/>
    <dgm:cxn modelId="{C2159C20-66AE-F64C-B431-C5E340111631}" type="presParOf" srcId="{42B5D127-62DD-714F-85F3-B61B0BEE2235}" destId="{4600062A-BBF1-714B-997B-702A2C93926C}" srcOrd="2" destOrd="0" presId="urn:microsoft.com/office/officeart/2008/layout/VerticalCurvedList"/>
    <dgm:cxn modelId="{8DFEBB3F-EFF9-D940-84D3-5BE82C1F7132}" type="presParOf" srcId="{42B5D127-62DD-714F-85F3-B61B0BEE2235}" destId="{372096BC-29B8-284C-A960-40C4589A2F17}" srcOrd="3" destOrd="0" presId="urn:microsoft.com/office/officeart/2008/layout/VerticalCurvedList"/>
    <dgm:cxn modelId="{F77283B0-2B3F-F249-A90B-142E8FD75F7C}" type="presParOf" srcId="{F248D037-77E0-A748-A8F7-EB11BB6A298E}" destId="{B13B7379-D3C9-A342-B1A9-336B45E03184}" srcOrd="1" destOrd="0" presId="urn:microsoft.com/office/officeart/2008/layout/VerticalCurvedList"/>
    <dgm:cxn modelId="{76EFD351-6662-2346-9FBC-9D36EA8EE2EA}" type="presParOf" srcId="{F248D037-77E0-A748-A8F7-EB11BB6A298E}" destId="{6DBFE4D8-4B7F-C041-9466-AC2587CC5C39}" srcOrd="2" destOrd="0" presId="urn:microsoft.com/office/officeart/2008/layout/VerticalCurvedList"/>
    <dgm:cxn modelId="{11FC9C6F-D0E5-9A4E-8AFD-2E3818C5B19A}" type="presParOf" srcId="{6DBFE4D8-4B7F-C041-9466-AC2587CC5C39}" destId="{FCAEC3F1-513E-5643-83E4-6DBBB7AF3477}" srcOrd="0" destOrd="0" presId="urn:microsoft.com/office/officeart/2008/layout/VerticalCurvedList"/>
    <dgm:cxn modelId="{082A74CA-6CB7-C445-92CE-52BAD2980B44}" type="presParOf" srcId="{F248D037-77E0-A748-A8F7-EB11BB6A298E}" destId="{B520DD25-E2D9-854C-8561-496A54A70B12}" srcOrd="3" destOrd="0" presId="urn:microsoft.com/office/officeart/2008/layout/VerticalCurvedList"/>
    <dgm:cxn modelId="{22E8D97D-4F46-474C-AB52-AB26459DD477}" type="presParOf" srcId="{F248D037-77E0-A748-A8F7-EB11BB6A298E}" destId="{B6F441BF-4879-0444-AE66-5E663FE70C35}" srcOrd="4" destOrd="0" presId="urn:microsoft.com/office/officeart/2008/layout/VerticalCurvedList"/>
    <dgm:cxn modelId="{364D2AC0-9E4A-5148-AB02-DD83D7B3F1F7}" type="presParOf" srcId="{B6F441BF-4879-0444-AE66-5E663FE70C35}" destId="{B98301FE-5009-984E-AB08-490DDABB7A3E}" srcOrd="0" destOrd="0" presId="urn:microsoft.com/office/officeart/2008/layout/VerticalCurvedList"/>
    <dgm:cxn modelId="{DB6943F8-2695-3246-BD03-3A3E615AB5C0}" type="presParOf" srcId="{F248D037-77E0-A748-A8F7-EB11BB6A298E}" destId="{13F6974E-5D07-714A-A365-65C0099BF6C2}" srcOrd="5" destOrd="0" presId="urn:microsoft.com/office/officeart/2008/layout/VerticalCurvedList"/>
    <dgm:cxn modelId="{15EDD573-597B-2D4C-A1C9-360B99263CBC}" type="presParOf" srcId="{F248D037-77E0-A748-A8F7-EB11BB6A298E}" destId="{8D1C82A1-0493-9240-8B52-35A501491483}" srcOrd="6" destOrd="0" presId="urn:microsoft.com/office/officeart/2008/layout/VerticalCurvedList"/>
    <dgm:cxn modelId="{2BE5EA56-E6BE-764A-A88B-D19DD40AE736}" type="presParOf" srcId="{8D1C82A1-0493-9240-8B52-35A501491483}" destId="{14FFBA45-EBD6-CE48-9150-F279AC3B733C}" srcOrd="0" destOrd="0" presId="urn:microsoft.com/office/officeart/2008/layout/VerticalCurvedList"/>
    <dgm:cxn modelId="{301D3E3A-9227-1C41-BDB9-44019ADBD52D}" type="presParOf" srcId="{F248D037-77E0-A748-A8F7-EB11BB6A298E}" destId="{5ED81910-D102-0A43-9C82-C0F3A38589D5}" srcOrd="7" destOrd="0" presId="urn:microsoft.com/office/officeart/2008/layout/VerticalCurvedList"/>
    <dgm:cxn modelId="{C5C8641A-1C07-6544-A586-09F5FA1CC792}" type="presParOf" srcId="{F248D037-77E0-A748-A8F7-EB11BB6A298E}" destId="{447F1D2B-B302-4949-9E1A-5449A3513FCF}" srcOrd="8" destOrd="0" presId="urn:microsoft.com/office/officeart/2008/layout/VerticalCurvedList"/>
    <dgm:cxn modelId="{2EFF1ABA-F343-174E-B82A-ABC0A9A66D7B}" type="presParOf" srcId="{447F1D2B-B302-4949-9E1A-5449A3513FCF}" destId="{C3B2D63D-60B4-DA41-8348-8EED0C645E20}" srcOrd="0" destOrd="0" presId="urn:microsoft.com/office/officeart/2008/layout/VerticalCurvedList"/>
    <dgm:cxn modelId="{96EE55A5-7C2A-E54F-BB0D-FC0AB0A41AB5}" type="presParOf" srcId="{F248D037-77E0-A748-A8F7-EB11BB6A298E}" destId="{5E184FA0-907D-3047-99AB-92F7B2E2F468}" srcOrd="9" destOrd="0" presId="urn:microsoft.com/office/officeart/2008/layout/VerticalCurvedList"/>
    <dgm:cxn modelId="{BFB5330F-55D6-AB44-BBDB-642EB6933731}" type="presParOf" srcId="{F248D037-77E0-A748-A8F7-EB11BB6A298E}" destId="{EC95307E-C40E-8441-9E15-8ACE436C346D}" srcOrd="10" destOrd="0" presId="urn:microsoft.com/office/officeart/2008/layout/VerticalCurvedList"/>
    <dgm:cxn modelId="{21614EC3-F5A8-7F47-A272-41ECC039272E}" type="presParOf" srcId="{EC95307E-C40E-8441-9E15-8ACE436C346D}" destId="{0518805C-3FF6-8443-A137-3821CCF02F88}" srcOrd="0" destOrd="0" presId="urn:microsoft.com/office/officeart/2008/layout/VerticalCurvedList"/>
    <dgm:cxn modelId="{CBD59409-ADD0-DB49-AE84-E909A12606EC}" type="presParOf" srcId="{F248D037-77E0-A748-A8F7-EB11BB6A298E}" destId="{6CAAC611-466F-2A4C-BD6A-1083D58806CA}" srcOrd="11" destOrd="0" presId="urn:microsoft.com/office/officeart/2008/layout/VerticalCurvedList"/>
    <dgm:cxn modelId="{C0F7F7DC-579C-C048-B2D0-1F3F90DA6B50}" type="presParOf" srcId="{F248D037-77E0-A748-A8F7-EB11BB6A298E}" destId="{0A4D3A6E-9CF9-7D46-B1FD-FD5023799D2B}" srcOrd="12" destOrd="0" presId="urn:microsoft.com/office/officeart/2008/layout/VerticalCurvedList"/>
    <dgm:cxn modelId="{E540AE05-8012-0A4C-BB83-4E923FD45EF0}" type="presParOf" srcId="{0A4D3A6E-9CF9-7D46-B1FD-FD5023799D2B}" destId="{A5ABA656-500D-3C47-8808-62F727424838}" srcOrd="0" destOrd="0" presId="urn:microsoft.com/office/officeart/2008/layout/VerticalCurvedList"/>
    <dgm:cxn modelId="{20F124E8-115D-1B40-B1A5-02CD7E64C341}" type="presParOf" srcId="{F248D037-77E0-A748-A8F7-EB11BB6A298E}" destId="{11D83237-4089-5947-A787-A9A3996BF11F}" srcOrd="13" destOrd="0" presId="urn:microsoft.com/office/officeart/2008/layout/VerticalCurvedList"/>
    <dgm:cxn modelId="{DBF2E4D4-ACDE-4A4E-86B1-B912E491B1EE}" type="presParOf" srcId="{F248D037-77E0-A748-A8F7-EB11BB6A298E}" destId="{FF3A4E94-E54E-3645-8447-5DDED3DEF467}" srcOrd="14" destOrd="0" presId="urn:microsoft.com/office/officeart/2008/layout/VerticalCurvedList"/>
    <dgm:cxn modelId="{1ADBFC13-5906-F743-843A-194C09511BDF}" type="presParOf" srcId="{FF3A4E94-E54E-3645-8447-5DDED3DEF467}" destId="{6CE87527-FAB8-4341-B362-2A0EE280AB51}" srcOrd="0" destOrd="0" presId="urn:microsoft.com/office/officeart/2008/layout/VerticalCurvedLis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013824-C212-5D4F-8338-1E785149EC78}">
      <dsp:nvSpPr>
        <dsp:cNvPr id="0" name=""/>
        <dsp:cNvSpPr/>
      </dsp:nvSpPr>
      <dsp:spPr>
        <a:xfrm rot="5400000">
          <a:off x="-363948" y="367457"/>
          <a:ext cx="2426325" cy="1698427"/>
        </a:xfrm>
        <a:prstGeom prst="chevron">
          <a:avLst/>
        </a:prstGeom>
        <a:gradFill rotWithShape="0">
          <a:gsLst>
            <a:gs pos="0">
              <a:schemeClr val="accent3">
                <a:lumMod val="5000"/>
                <a:lumOff val="95000"/>
                <a:alpha val="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45" tIns="29845" rIns="29845" bIns="29845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4700" kern="1200" dirty="0"/>
        </a:p>
      </dsp:txBody>
      <dsp:txXfrm rot="-5400000">
        <a:off x="2" y="852722"/>
        <a:ext cx="1698427" cy="727898"/>
      </dsp:txXfrm>
    </dsp:sp>
    <dsp:sp modelId="{8D40FEBF-E624-5245-A661-049C1F2B83AE}">
      <dsp:nvSpPr>
        <dsp:cNvPr id="0" name=""/>
        <dsp:cNvSpPr/>
      </dsp:nvSpPr>
      <dsp:spPr>
        <a:xfrm rot="5400000">
          <a:off x="5811629" y="-4109692"/>
          <a:ext cx="1577111" cy="9803514"/>
        </a:xfrm>
        <a:prstGeom prst="round2SameRect">
          <a:avLst/>
        </a:prstGeom>
        <a:gradFill rotWithShape="0">
          <a:gsLst>
            <a:gs pos="0">
              <a:schemeClr val="accent3">
                <a:lumMod val="5000"/>
                <a:lumOff val="95000"/>
                <a:alpha val="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b="1" kern="1200" dirty="0">
              <a:latin typeface="Cambria" panose="02040503050406030204" pitchFamily="18" charset="0"/>
            </a:rPr>
            <a:t>образования в русле современных социально-экономических преобразований, цифровизации экономических  процессов с сохранением лучших традиций отечественного юридического образования;</a:t>
          </a:r>
          <a:endParaRPr lang="ru-RU" sz="2000" kern="1200" dirty="0">
            <a:latin typeface="Cambria" panose="02040503050406030204" pitchFamily="18" charset="0"/>
          </a:endParaRPr>
        </a:p>
      </dsp:txBody>
      <dsp:txXfrm rot="-5400000">
        <a:off x="1698428" y="80497"/>
        <a:ext cx="9726526" cy="1423135"/>
      </dsp:txXfrm>
    </dsp:sp>
    <dsp:sp modelId="{1589BE12-4CDD-444F-B2E7-C240E8AA74FA}">
      <dsp:nvSpPr>
        <dsp:cNvPr id="0" name=""/>
        <dsp:cNvSpPr/>
      </dsp:nvSpPr>
      <dsp:spPr>
        <a:xfrm rot="5400000">
          <a:off x="-267851" y="2513235"/>
          <a:ext cx="2426325" cy="1698427"/>
        </a:xfrm>
        <a:prstGeom prst="chevron">
          <a:avLst/>
        </a:prstGeom>
        <a:gradFill rotWithShape="0">
          <a:gsLst>
            <a:gs pos="0">
              <a:schemeClr val="accent3">
                <a:lumMod val="5000"/>
                <a:lumOff val="95000"/>
                <a:alpha val="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45" tIns="29845" rIns="29845" bIns="29845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4700" kern="1200" dirty="0"/>
        </a:p>
      </dsp:txBody>
      <dsp:txXfrm rot="-5400000">
        <a:off x="96099" y="2998500"/>
        <a:ext cx="1698427" cy="727898"/>
      </dsp:txXfrm>
    </dsp:sp>
    <dsp:sp modelId="{80D27C77-C67D-024E-9DFC-29515EE2BDD6}">
      <dsp:nvSpPr>
        <dsp:cNvPr id="0" name=""/>
        <dsp:cNvSpPr/>
      </dsp:nvSpPr>
      <dsp:spPr>
        <a:xfrm rot="5400000">
          <a:off x="5811629" y="-1936780"/>
          <a:ext cx="1577111" cy="9803514"/>
        </a:xfrm>
        <a:prstGeom prst="round2SameRect">
          <a:avLst/>
        </a:prstGeom>
        <a:gradFill flip="none" rotWithShape="1">
          <a:gsLst>
            <a:gs pos="0">
              <a:schemeClr val="accent3">
                <a:lumMod val="5000"/>
                <a:lumOff val="95000"/>
                <a:alpha val="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b="1" kern="1200" dirty="0">
              <a:latin typeface="Cambria" panose="02040503050406030204" pitchFamily="18" charset="0"/>
            </a:rPr>
            <a:t>создание условий для трансформации Юридического факультета в составе флагманского вуза Министерства сельского хозяйства Российской Федерации во всероссийский экспертный центр по вопросам земельно-правовых, аграрно-правовых, экологических, градостроительных и иных вопросов</a:t>
          </a:r>
          <a:endParaRPr lang="ru-RU" sz="2000" kern="1200" dirty="0">
            <a:latin typeface="Cambria" panose="02040503050406030204" pitchFamily="18" charset="0"/>
          </a:endParaRPr>
        </a:p>
      </dsp:txBody>
      <dsp:txXfrm rot="-5400000">
        <a:off x="1698428" y="2253409"/>
        <a:ext cx="9726526" cy="14231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01774F-3CBD-EF45-88D5-E1FE813321C0}">
      <dsp:nvSpPr>
        <dsp:cNvPr id="0" name=""/>
        <dsp:cNvSpPr/>
      </dsp:nvSpPr>
      <dsp:spPr>
        <a:xfrm rot="10800000">
          <a:off x="1858018" y="3400"/>
          <a:ext cx="6858381" cy="522126"/>
        </a:xfrm>
        <a:prstGeom prst="homePlate">
          <a:avLst/>
        </a:prstGeom>
        <a:gradFill flip="none" rotWithShape="1">
          <a:gsLst>
            <a:gs pos="0">
              <a:schemeClr val="accent1">
                <a:lumMod val="5000"/>
                <a:lumOff val="95000"/>
                <a:alpha val="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0243" tIns="91440" rIns="170688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>
              <a:solidFill>
                <a:srgbClr val="002060"/>
              </a:solidFill>
              <a:latin typeface="Cambria" panose="02040503050406030204" pitchFamily="18" charset="0"/>
            </a:rPr>
            <a:t>– гражданско-патриотическое;</a:t>
          </a:r>
        </a:p>
      </dsp:txBody>
      <dsp:txXfrm rot="10800000">
        <a:off x="1988549" y="3400"/>
        <a:ext cx="6727850" cy="522126"/>
      </dsp:txXfrm>
    </dsp:sp>
    <dsp:sp modelId="{BCCC53D6-B12C-7D47-90A1-940C945B7A8F}">
      <dsp:nvSpPr>
        <dsp:cNvPr id="0" name=""/>
        <dsp:cNvSpPr/>
      </dsp:nvSpPr>
      <dsp:spPr>
        <a:xfrm>
          <a:off x="1596955" y="3400"/>
          <a:ext cx="522126" cy="522126"/>
        </a:xfrm>
        <a:prstGeom prst="ellipse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4CB046-17B2-5F41-954F-337E15507A5C}">
      <dsp:nvSpPr>
        <dsp:cNvPr id="0" name=""/>
        <dsp:cNvSpPr/>
      </dsp:nvSpPr>
      <dsp:spPr>
        <a:xfrm rot="10800000">
          <a:off x="1858018" y="681385"/>
          <a:ext cx="6858381" cy="522126"/>
        </a:xfrm>
        <a:prstGeom prst="homePlate">
          <a:avLst/>
        </a:prstGeom>
        <a:gradFill rotWithShape="0">
          <a:gsLst>
            <a:gs pos="0">
              <a:schemeClr val="accent1">
                <a:lumMod val="5000"/>
                <a:lumOff val="95000"/>
                <a:alpha val="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0243" tIns="91440" rIns="170688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>
              <a:solidFill>
                <a:srgbClr val="002060"/>
              </a:solidFill>
              <a:latin typeface="Cambria" panose="02040503050406030204" pitchFamily="18" charset="0"/>
            </a:rPr>
            <a:t>– духовно-нравственное;</a:t>
          </a:r>
        </a:p>
      </dsp:txBody>
      <dsp:txXfrm rot="10800000">
        <a:off x="1988549" y="681385"/>
        <a:ext cx="6727850" cy="522126"/>
      </dsp:txXfrm>
    </dsp:sp>
    <dsp:sp modelId="{AFC5960E-B050-374E-A6DA-F86B637889B0}">
      <dsp:nvSpPr>
        <dsp:cNvPr id="0" name=""/>
        <dsp:cNvSpPr/>
      </dsp:nvSpPr>
      <dsp:spPr>
        <a:xfrm>
          <a:off x="1596955" y="681385"/>
          <a:ext cx="522126" cy="522126"/>
        </a:xfrm>
        <a:prstGeom prst="ellipse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522EC9-49EB-934A-AB66-FB13B4B1AED7}">
      <dsp:nvSpPr>
        <dsp:cNvPr id="0" name=""/>
        <dsp:cNvSpPr/>
      </dsp:nvSpPr>
      <dsp:spPr>
        <a:xfrm rot="10800000">
          <a:off x="1858018" y="1359370"/>
          <a:ext cx="6858381" cy="522126"/>
        </a:xfrm>
        <a:prstGeom prst="homePlate">
          <a:avLst/>
        </a:prstGeom>
        <a:gradFill flip="none" rotWithShape="1">
          <a:gsLst>
            <a:gs pos="0">
              <a:schemeClr val="accent1">
                <a:lumMod val="5000"/>
                <a:lumOff val="95000"/>
                <a:alpha val="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0243" tIns="91440" rIns="170688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>
              <a:solidFill>
                <a:srgbClr val="002060"/>
              </a:solidFill>
              <a:latin typeface="Cambria" panose="02040503050406030204" pitchFamily="18" charset="0"/>
            </a:rPr>
            <a:t>– культурно-творческое;</a:t>
          </a:r>
        </a:p>
      </dsp:txBody>
      <dsp:txXfrm rot="10800000">
        <a:off x="1988549" y="1359370"/>
        <a:ext cx="6727850" cy="522126"/>
      </dsp:txXfrm>
    </dsp:sp>
    <dsp:sp modelId="{2DC000BF-722B-6445-B461-2CC203F9D348}">
      <dsp:nvSpPr>
        <dsp:cNvPr id="0" name=""/>
        <dsp:cNvSpPr/>
      </dsp:nvSpPr>
      <dsp:spPr>
        <a:xfrm>
          <a:off x="1596955" y="1359370"/>
          <a:ext cx="522126" cy="522126"/>
        </a:xfrm>
        <a:prstGeom prst="ellipse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A37B01-99A5-8A4F-8B96-8C82BF96FBC7}">
      <dsp:nvSpPr>
        <dsp:cNvPr id="0" name=""/>
        <dsp:cNvSpPr/>
      </dsp:nvSpPr>
      <dsp:spPr>
        <a:xfrm rot="10800000">
          <a:off x="1858018" y="2037354"/>
          <a:ext cx="6858381" cy="522126"/>
        </a:xfrm>
        <a:prstGeom prst="homePlate">
          <a:avLst/>
        </a:prstGeom>
        <a:gradFill rotWithShape="0">
          <a:gsLst>
            <a:gs pos="0">
              <a:schemeClr val="accent1">
                <a:lumMod val="5000"/>
                <a:lumOff val="95000"/>
                <a:alpha val="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0243" tIns="91440" rIns="170688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>
              <a:solidFill>
                <a:srgbClr val="002060"/>
              </a:solidFill>
              <a:latin typeface="Cambria" panose="02040503050406030204" pitchFamily="18" charset="0"/>
            </a:rPr>
            <a:t>– научно-образовательное;</a:t>
          </a:r>
        </a:p>
      </dsp:txBody>
      <dsp:txXfrm rot="10800000">
        <a:off x="1988549" y="2037354"/>
        <a:ext cx="6727850" cy="522126"/>
      </dsp:txXfrm>
    </dsp:sp>
    <dsp:sp modelId="{09A1DF2E-1CEA-2B41-9396-AD1DE81D1EA0}">
      <dsp:nvSpPr>
        <dsp:cNvPr id="0" name=""/>
        <dsp:cNvSpPr/>
      </dsp:nvSpPr>
      <dsp:spPr>
        <a:xfrm>
          <a:off x="1596955" y="2037354"/>
          <a:ext cx="522126" cy="522126"/>
        </a:xfrm>
        <a:prstGeom prst="ellipse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BDF1C6-0616-5C44-BB71-569694FF13D4}">
      <dsp:nvSpPr>
        <dsp:cNvPr id="0" name=""/>
        <dsp:cNvSpPr/>
      </dsp:nvSpPr>
      <dsp:spPr>
        <a:xfrm rot="10800000">
          <a:off x="1858018" y="2715339"/>
          <a:ext cx="6858381" cy="522126"/>
        </a:xfrm>
        <a:prstGeom prst="homePlate">
          <a:avLst/>
        </a:prstGeom>
        <a:gradFill rotWithShape="0">
          <a:gsLst>
            <a:gs pos="0">
              <a:schemeClr val="accent1">
                <a:lumMod val="5000"/>
                <a:lumOff val="95000"/>
                <a:alpha val="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0243" tIns="91440" rIns="170688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>
              <a:solidFill>
                <a:srgbClr val="002060"/>
              </a:solidFill>
              <a:latin typeface="Cambria" panose="02040503050406030204" pitchFamily="18" charset="0"/>
            </a:rPr>
            <a:t>– профессионально-трудовое;</a:t>
          </a:r>
        </a:p>
      </dsp:txBody>
      <dsp:txXfrm rot="10800000">
        <a:off x="1988549" y="2715339"/>
        <a:ext cx="6727850" cy="522126"/>
      </dsp:txXfrm>
    </dsp:sp>
    <dsp:sp modelId="{ED052126-6F00-F44E-A0B7-7FDF70C968BE}">
      <dsp:nvSpPr>
        <dsp:cNvPr id="0" name=""/>
        <dsp:cNvSpPr/>
      </dsp:nvSpPr>
      <dsp:spPr>
        <a:xfrm>
          <a:off x="1596955" y="2715339"/>
          <a:ext cx="522126" cy="522126"/>
        </a:xfrm>
        <a:prstGeom prst="ellipse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9B27CF-B10B-1D45-A68D-F7AF737F5A58}">
      <dsp:nvSpPr>
        <dsp:cNvPr id="0" name=""/>
        <dsp:cNvSpPr/>
      </dsp:nvSpPr>
      <dsp:spPr>
        <a:xfrm rot="10800000">
          <a:off x="1858018" y="3393324"/>
          <a:ext cx="6858381" cy="522126"/>
        </a:xfrm>
        <a:prstGeom prst="homePlate">
          <a:avLst/>
        </a:prstGeom>
        <a:gradFill rotWithShape="0">
          <a:gsLst>
            <a:gs pos="0">
              <a:schemeClr val="accent1">
                <a:lumMod val="5000"/>
                <a:lumOff val="95000"/>
                <a:alpha val="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0243" tIns="91440" rIns="170688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>
              <a:solidFill>
                <a:srgbClr val="002060"/>
              </a:solidFill>
              <a:latin typeface="Cambria" panose="02040503050406030204" pitchFamily="18" charset="0"/>
            </a:rPr>
            <a:t>– спортивно-оздоровительное;</a:t>
          </a:r>
        </a:p>
      </dsp:txBody>
      <dsp:txXfrm rot="10800000">
        <a:off x="1988549" y="3393324"/>
        <a:ext cx="6727850" cy="522126"/>
      </dsp:txXfrm>
    </dsp:sp>
    <dsp:sp modelId="{874B5C17-52AF-B24D-AC8B-1D848E584989}">
      <dsp:nvSpPr>
        <dsp:cNvPr id="0" name=""/>
        <dsp:cNvSpPr/>
      </dsp:nvSpPr>
      <dsp:spPr>
        <a:xfrm>
          <a:off x="1596955" y="3393324"/>
          <a:ext cx="522126" cy="522126"/>
        </a:xfrm>
        <a:prstGeom prst="ellipse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9A9B19-E54E-9C4C-9A7E-A3B55424059A}">
      <dsp:nvSpPr>
        <dsp:cNvPr id="0" name=""/>
        <dsp:cNvSpPr/>
      </dsp:nvSpPr>
      <dsp:spPr>
        <a:xfrm rot="10800000">
          <a:off x="1858018" y="4071309"/>
          <a:ext cx="6858381" cy="522126"/>
        </a:xfrm>
        <a:prstGeom prst="homePlate">
          <a:avLst/>
        </a:prstGeom>
        <a:gradFill rotWithShape="0">
          <a:gsLst>
            <a:gs pos="0">
              <a:schemeClr val="accent1">
                <a:lumMod val="5000"/>
                <a:lumOff val="95000"/>
                <a:alpha val="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0243" tIns="91440" rIns="170688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>
              <a:solidFill>
                <a:srgbClr val="002060"/>
              </a:solidFill>
              <a:latin typeface="Cambria" panose="02040503050406030204" pitchFamily="18" charset="0"/>
            </a:rPr>
            <a:t>– медиа и коммуникации. </a:t>
          </a:r>
        </a:p>
      </dsp:txBody>
      <dsp:txXfrm rot="10800000">
        <a:off x="1988549" y="4071309"/>
        <a:ext cx="6727850" cy="522126"/>
      </dsp:txXfrm>
    </dsp:sp>
    <dsp:sp modelId="{9AF1DB32-7601-3B42-A649-249C4ADF79AF}">
      <dsp:nvSpPr>
        <dsp:cNvPr id="0" name=""/>
        <dsp:cNvSpPr/>
      </dsp:nvSpPr>
      <dsp:spPr>
        <a:xfrm>
          <a:off x="1596955" y="4071309"/>
          <a:ext cx="522126" cy="522126"/>
        </a:xfrm>
        <a:prstGeom prst="ellipse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59C3B5-18B5-4F43-B4C2-F67426B7DD35}">
      <dsp:nvSpPr>
        <dsp:cNvPr id="0" name=""/>
        <dsp:cNvSpPr/>
      </dsp:nvSpPr>
      <dsp:spPr>
        <a:xfrm>
          <a:off x="-7124157" y="-1089982"/>
          <a:ext cx="8485676" cy="8485676"/>
        </a:xfrm>
        <a:prstGeom prst="blockArc">
          <a:avLst>
            <a:gd name="adj1" fmla="val 18900000"/>
            <a:gd name="adj2" fmla="val 2700000"/>
            <a:gd name="adj3" fmla="val 255"/>
          </a:avLst>
        </a:prstGeom>
        <a:noFill/>
        <a:ln w="12700" cap="flat" cmpd="sng" algn="ctr">
          <a:solidFill>
            <a:schemeClr val="accent5">
              <a:lumMod val="7500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>
          <a:bevelT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3B7379-D3C9-A342-B1A9-336B45E03184}">
      <dsp:nvSpPr>
        <dsp:cNvPr id="0" name=""/>
        <dsp:cNvSpPr/>
      </dsp:nvSpPr>
      <dsp:spPr>
        <a:xfrm>
          <a:off x="440180" y="271717"/>
          <a:ext cx="11394631" cy="573063"/>
        </a:xfrm>
        <a:prstGeom prst="rect">
          <a:avLst/>
        </a:prstGeom>
        <a:gradFill flip="none" rotWithShape="1">
          <a:gsLst>
            <a:gs pos="0">
              <a:schemeClr val="accent6">
                <a:lumMod val="5000"/>
                <a:lumOff val="95000"/>
                <a:alpha val="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ln>
          <a:solidFill>
            <a:schemeClr val="accent4">
              <a:lumMod val="75000"/>
            </a:scheme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4869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>
              <a:solidFill>
                <a:srgbClr val="002060"/>
              </a:solidFill>
              <a:latin typeface="Cambria" panose="02040503050406030204" pitchFamily="18" charset="0"/>
            </a:rPr>
            <a:t>проектная деятельность;</a:t>
          </a:r>
          <a:endParaRPr lang="ru-RU" sz="2400" b="1" kern="1200" dirty="0">
            <a:solidFill>
              <a:srgbClr val="002060"/>
            </a:solidFill>
            <a:latin typeface="Cambria" panose="02040503050406030204" pitchFamily="18" charset="0"/>
          </a:endParaRPr>
        </a:p>
      </dsp:txBody>
      <dsp:txXfrm>
        <a:off x="440180" y="271717"/>
        <a:ext cx="11394631" cy="573063"/>
      </dsp:txXfrm>
    </dsp:sp>
    <dsp:sp modelId="{FCAEC3F1-513E-5643-83E4-6DBBB7AF3477}">
      <dsp:nvSpPr>
        <dsp:cNvPr id="0" name=""/>
        <dsp:cNvSpPr/>
      </dsp:nvSpPr>
      <dsp:spPr>
        <a:xfrm>
          <a:off x="84181" y="215024"/>
          <a:ext cx="716328" cy="716328"/>
        </a:xfrm>
        <a:prstGeom prst="ellipse">
          <a:avLst/>
        </a:prstGeom>
        <a:solidFill>
          <a:schemeClr val="accent6">
            <a:lumMod val="40000"/>
            <a:lumOff val="60000"/>
          </a:schemeClr>
        </a:solidFill>
        <a:ln w="6350" cap="flat" cmpd="sng" algn="ctr">
          <a:solidFill>
            <a:schemeClr val="accent6">
              <a:lumMod val="20000"/>
              <a:lumOff val="8000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520DD25-E2D9-854C-8561-496A54A70B12}">
      <dsp:nvSpPr>
        <dsp:cNvPr id="0" name=""/>
        <dsp:cNvSpPr/>
      </dsp:nvSpPr>
      <dsp:spPr>
        <a:xfrm>
          <a:off x="961305" y="1146756"/>
          <a:ext cx="10875670" cy="573063"/>
        </a:xfrm>
        <a:prstGeom prst="rect">
          <a:avLst/>
        </a:prstGeom>
        <a:gradFill flip="none" rotWithShape="1">
          <a:gsLst>
            <a:gs pos="0">
              <a:schemeClr val="accent6">
                <a:lumMod val="5000"/>
                <a:lumOff val="95000"/>
                <a:alpha val="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ln>
          <a:solidFill>
            <a:schemeClr val="accent4">
              <a:lumMod val="75000"/>
            </a:scheme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4869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>
              <a:solidFill>
                <a:srgbClr val="002060"/>
              </a:solidFill>
              <a:latin typeface="Cambria" panose="02040503050406030204" pitchFamily="18" charset="0"/>
            </a:rPr>
            <a:t>добровольческая деятельность;</a:t>
          </a:r>
          <a:endParaRPr lang="ru-RU" sz="2400" b="1" kern="1200" dirty="0">
            <a:solidFill>
              <a:srgbClr val="002060"/>
            </a:solidFill>
            <a:latin typeface="Cambria" panose="02040503050406030204" pitchFamily="18" charset="0"/>
          </a:endParaRPr>
        </a:p>
      </dsp:txBody>
      <dsp:txXfrm>
        <a:off x="961305" y="1146756"/>
        <a:ext cx="10875670" cy="573063"/>
      </dsp:txXfrm>
    </dsp:sp>
    <dsp:sp modelId="{B98301FE-5009-984E-AB08-490DDABB7A3E}">
      <dsp:nvSpPr>
        <dsp:cNvPr id="0" name=""/>
        <dsp:cNvSpPr/>
      </dsp:nvSpPr>
      <dsp:spPr>
        <a:xfrm>
          <a:off x="540498" y="965504"/>
          <a:ext cx="716328" cy="716328"/>
        </a:xfrm>
        <a:prstGeom prst="ellipse">
          <a:avLst/>
        </a:prstGeom>
        <a:solidFill>
          <a:schemeClr val="accent6">
            <a:lumMod val="40000"/>
            <a:lumOff val="60000"/>
          </a:schemeClr>
        </a:solidFill>
        <a:ln w="6350" cap="flat" cmpd="sng" algn="ctr">
          <a:solidFill>
            <a:schemeClr val="accent4">
              <a:lumMod val="7500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3F6974E-5D07-714A-A365-65C0099BF6C2}">
      <dsp:nvSpPr>
        <dsp:cNvPr id="0" name=""/>
        <dsp:cNvSpPr/>
      </dsp:nvSpPr>
      <dsp:spPr>
        <a:xfrm>
          <a:off x="1245693" y="2006225"/>
          <a:ext cx="10591283" cy="573063"/>
        </a:xfrm>
        <a:prstGeom prst="rect">
          <a:avLst/>
        </a:prstGeom>
        <a:gradFill rotWithShape="0">
          <a:gsLst>
            <a:gs pos="0">
              <a:schemeClr val="accent6">
                <a:lumMod val="5000"/>
                <a:lumOff val="95000"/>
                <a:alpha val="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ln>
          <a:solidFill>
            <a:schemeClr val="accent4">
              <a:lumMod val="75000"/>
            </a:scheme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4869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>
              <a:solidFill>
                <a:srgbClr val="002060"/>
              </a:solidFill>
              <a:latin typeface="Cambria" panose="02040503050406030204" pitchFamily="18" charset="0"/>
            </a:rPr>
            <a:t>учебно-профессиональная и научно-исследовательская деятельность;</a:t>
          </a:r>
        </a:p>
      </dsp:txBody>
      <dsp:txXfrm>
        <a:off x="1245693" y="2006225"/>
        <a:ext cx="10591283" cy="573063"/>
      </dsp:txXfrm>
    </dsp:sp>
    <dsp:sp modelId="{14FFBA45-EBD6-CE48-9150-F279AC3B733C}">
      <dsp:nvSpPr>
        <dsp:cNvPr id="0" name=""/>
        <dsp:cNvSpPr/>
      </dsp:nvSpPr>
      <dsp:spPr>
        <a:xfrm>
          <a:off x="887528" y="1855660"/>
          <a:ext cx="716328" cy="716328"/>
        </a:xfrm>
        <a:prstGeom prst="ellipse">
          <a:avLst/>
        </a:prstGeom>
        <a:solidFill>
          <a:schemeClr val="accent6">
            <a:lumMod val="40000"/>
            <a:lumOff val="60000"/>
          </a:schemeClr>
        </a:solidFill>
        <a:ln w="6350" cap="flat" cmpd="sng" algn="ctr">
          <a:solidFill>
            <a:schemeClr val="accent4">
              <a:lumMod val="7500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ED81910-D102-0A43-9C82-C0F3A38589D5}">
      <dsp:nvSpPr>
        <dsp:cNvPr id="0" name=""/>
        <dsp:cNvSpPr/>
      </dsp:nvSpPr>
      <dsp:spPr>
        <a:xfrm>
          <a:off x="1336495" y="2866324"/>
          <a:ext cx="10500481" cy="573063"/>
        </a:xfrm>
        <a:prstGeom prst="rect">
          <a:avLst/>
        </a:prstGeom>
        <a:gradFill flip="none" rotWithShape="1">
          <a:gsLst>
            <a:gs pos="0">
              <a:schemeClr val="accent6">
                <a:lumMod val="5000"/>
                <a:lumOff val="95000"/>
                <a:alpha val="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ln>
          <a:solidFill>
            <a:schemeClr val="accent4">
              <a:lumMod val="75000"/>
            </a:scheme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4869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>
              <a:solidFill>
                <a:srgbClr val="002060"/>
              </a:solidFill>
              <a:latin typeface="Cambria" panose="02040503050406030204" pitchFamily="18" charset="0"/>
            </a:rPr>
            <a:t>студенческое самоуправление;</a:t>
          </a:r>
          <a:endParaRPr lang="ru-RU" sz="2400" b="1" kern="1200" dirty="0">
            <a:solidFill>
              <a:srgbClr val="002060"/>
            </a:solidFill>
            <a:latin typeface="Cambria" panose="02040503050406030204" pitchFamily="18" charset="0"/>
          </a:endParaRPr>
        </a:p>
      </dsp:txBody>
      <dsp:txXfrm>
        <a:off x="1336495" y="2866324"/>
        <a:ext cx="10500481" cy="573063"/>
      </dsp:txXfrm>
    </dsp:sp>
    <dsp:sp modelId="{C3B2D63D-60B4-DA41-8348-8EED0C645E20}">
      <dsp:nvSpPr>
        <dsp:cNvPr id="0" name=""/>
        <dsp:cNvSpPr/>
      </dsp:nvSpPr>
      <dsp:spPr>
        <a:xfrm>
          <a:off x="962672" y="2700730"/>
          <a:ext cx="716328" cy="716328"/>
        </a:xfrm>
        <a:prstGeom prst="ellipse">
          <a:avLst/>
        </a:prstGeom>
        <a:solidFill>
          <a:schemeClr val="accent6">
            <a:lumMod val="40000"/>
            <a:lumOff val="60000"/>
          </a:schemeClr>
        </a:solidFill>
        <a:ln w="6350" cap="flat" cmpd="sng" algn="ctr">
          <a:solidFill>
            <a:schemeClr val="accent4">
              <a:lumMod val="7500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E184FA0-907D-3047-99AB-92F7B2E2F468}">
      <dsp:nvSpPr>
        <dsp:cNvPr id="0" name=""/>
        <dsp:cNvSpPr/>
      </dsp:nvSpPr>
      <dsp:spPr>
        <a:xfrm>
          <a:off x="1245693" y="3726423"/>
          <a:ext cx="10591283" cy="573063"/>
        </a:xfrm>
        <a:prstGeom prst="rect">
          <a:avLst/>
        </a:prstGeom>
        <a:gradFill flip="none" rotWithShape="1">
          <a:gsLst>
            <a:gs pos="0">
              <a:schemeClr val="accent6">
                <a:lumMod val="5000"/>
                <a:lumOff val="95000"/>
                <a:alpha val="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ln>
          <a:solidFill>
            <a:schemeClr val="accent4">
              <a:lumMod val="75000"/>
            </a:scheme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4869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>
              <a:solidFill>
                <a:srgbClr val="002060"/>
              </a:solidFill>
              <a:latin typeface="Cambria" panose="02040503050406030204" pitchFamily="18" charset="0"/>
            </a:rPr>
            <a:t>досуговая, творческая и социально-культурная деятельность по организации и проведению значимых событий и мероприятий;</a:t>
          </a:r>
          <a:endParaRPr lang="ru-RU" sz="2400" b="1" kern="1200" dirty="0">
            <a:solidFill>
              <a:srgbClr val="002060"/>
            </a:solidFill>
            <a:latin typeface="Cambria" panose="02040503050406030204" pitchFamily="18" charset="0"/>
          </a:endParaRPr>
        </a:p>
      </dsp:txBody>
      <dsp:txXfrm>
        <a:off x="1245693" y="3726423"/>
        <a:ext cx="10591283" cy="573063"/>
      </dsp:txXfrm>
    </dsp:sp>
    <dsp:sp modelId="{0518805C-3FF6-8443-A137-3821CCF02F88}">
      <dsp:nvSpPr>
        <dsp:cNvPr id="0" name=""/>
        <dsp:cNvSpPr/>
      </dsp:nvSpPr>
      <dsp:spPr>
        <a:xfrm>
          <a:off x="887528" y="3654790"/>
          <a:ext cx="716328" cy="716328"/>
        </a:xfrm>
        <a:prstGeom prst="ellipse">
          <a:avLst/>
        </a:prstGeom>
        <a:solidFill>
          <a:schemeClr val="accent6">
            <a:lumMod val="40000"/>
            <a:lumOff val="6000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CAAC611-466F-2A4C-BD6A-1083D58806CA}">
      <dsp:nvSpPr>
        <dsp:cNvPr id="0" name=""/>
        <dsp:cNvSpPr/>
      </dsp:nvSpPr>
      <dsp:spPr>
        <a:xfrm>
          <a:off x="961305" y="4585892"/>
          <a:ext cx="10875670" cy="573063"/>
        </a:xfrm>
        <a:prstGeom prst="rect">
          <a:avLst/>
        </a:prstGeom>
        <a:gradFill flip="none" rotWithShape="1">
          <a:gsLst>
            <a:gs pos="0">
              <a:schemeClr val="accent6">
                <a:lumMod val="5000"/>
                <a:lumOff val="95000"/>
                <a:alpha val="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ln>
          <a:solidFill>
            <a:schemeClr val="accent4">
              <a:lumMod val="75000"/>
            </a:scheme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4869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>
              <a:solidFill>
                <a:srgbClr val="002060"/>
              </a:solidFill>
              <a:latin typeface="Cambria" panose="02040503050406030204" pitchFamily="18" charset="0"/>
            </a:rPr>
            <a:t>профориентационная деятельность;</a:t>
          </a:r>
          <a:endParaRPr lang="ru-RU" sz="2400" b="1" kern="1200" dirty="0">
            <a:solidFill>
              <a:srgbClr val="002060"/>
            </a:solidFill>
            <a:latin typeface="Cambria" panose="02040503050406030204" pitchFamily="18" charset="0"/>
          </a:endParaRPr>
        </a:p>
      </dsp:txBody>
      <dsp:txXfrm>
        <a:off x="961305" y="4585892"/>
        <a:ext cx="10875670" cy="573063"/>
      </dsp:txXfrm>
    </dsp:sp>
    <dsp:sp modelId="{A5ABA656-500D-3C47-8808-62F727424838}">
      <dsp:nvSpPr>
        <dsp:cNvPr id="0" name=""/>
        <dsp:cNvSpPr/>
      </dsp:nvSpPr>
      <dsp:spPr>
        <a:xfrm>
          <a:off x="636995" y="4567704"/>
          <a:ext cx="716328" cy="716328"/>
        </a:xfrm>
        <a:prstGeom prst="ellipse">
          <a:avLst/>
        </a:prstGeom>
        <a:solidFill>
          <a:schemeClr val="accent6">
            <a:lumMod val="40000"/>
            <a:lumOff val="6000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1D83237-4089-5947-A787-A9A3996BF11F}">
      <dsp:nvSpPr>
        <dsp:cNvPr id="0" name=""/>
        <dsp:cNvSpPr/>
      </dsp:nvSpPr>
      <dsp:spPr>
        <a:xfrm>
          <a:off x="442345" y="5445991"/>
          <a:ext cx="11394631" cy="573063"/>
        </a:xfrm>
        <a:prstGeom prst="rect">
          <a:avLst/>
        </a:prstGeom>
        <a:gradFill flip="none" rotWithShape="1">
          <a:gsLst>
            <a:gs pos="0">
              <a:schemeClr val="accent6">
                <a:lumMod val="5000"/>
                <a:lumOff val="95000"/>
                <a:alpha val="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ln>
          <a:solidFill>
            <a:schemeClr val="accent4">
              <a:lumMod val="75000"/>
            </a:scheme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4869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>
              <a:solidFill>
                <a:srgbClr val="002060"/>
              </a:solidFill>
              <a:latin typeface="Cambria" panose="02040503050406030204" pitchFamily="18" charset="0"/>
            </a:rPr>
            <a:t>спортивная деятельность, а также деятельность, направленная на пропаганду здорового образа жизни и др. виды деятельности</a:t>
          </a:r>
        </a:p>
      </dsp:txBody>
      <dsp:txXfrm>
        <a:off x="442345" y="5445991"/>
        <a:ext cx="11394631" cy="573063"/>
      </dsp:txXfrm>
    </dsp:sp>
    <dsp:sp modelId="{6CE87527-FAB8-4341-B362-2A0EE280AB51}">
      <dsp:nvSpPr>
        <dsp:cNvPr id="0" name=""/>
        <dsp:cNvSpPr/>
      </dsp:nvSpPr>
      <dsp:spPr>
        <a:xfrm>
          <a:off x="84181" y="5374358"/>
          <a:ext cx="716328" cy="716328"/>
        </a:xfrm>
        <a:prstGeom prst="ellipse">
          <a:avLst/>
        </a:prstGeom>
        <a:solidFill>
          <a:schemeClr val="accent6">
            <a:lumMod val="40000"/>
            <a:lumOff val="6000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  <a:p>
            <a:endParaRPr lang="en-US"/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/>
          <a:p>
            <a:r>
              <a:rPr lang="en-US"/>
              <a:t>*</a:t>
            </a:r>
          </a:p>
        </p:txBody>
      </p:sp>
      <p:sp>
        <p:nvSpPr>
          <p:cNvPr id="4" name="Заполнитель изображения слайда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  <a:p>
            <a:endParaRPr lang="en-US"/>
          </a:p>
        </p:txBody>
      </p:sp>
      <p:sp>
        <p:nvSpPr>
          <p:cNvPr id="5" name="Заполнитель заметок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  <a:endParaRPr lang="en-US"/>
          </a:p>
          <a:p>
            <a:pPr lvl="1"/>
            <a:r>
              <a:rPr lang="ru-RU" altLang="en-US"/>
              <a:t>Второй уровень</a:t>
            </a:r>
            <a:endParaRPr lang="en-US"/>
          </a:p>
          <a:p>
            <a:pPr lvl="2"/>
            <a:r>
              <a:rPr lang="ru-RU" altLang="en-US"/>
              <a:t>Третий уровень</a:t>
            </a:r>
            <a:endParaRPr lang="en-US"/>
          </a:p>
          <a:p>
            <a:pPr lvl="3"/>
            <a:r>
              <a:rPr lang="ru-RU" altLang="en-US"/>
              <a:t>Четвертый уровень</a:t>
            </a:r>
            <a:endParaRPr lang="en-US"/>
          </a:p>
          <a:p>
            <a:pPr lvl="4"/>
            <a:r>
              <a:rPr lang="ru-RU" altLang="en-US"/>
              <a:t>Пятый уровень</a:t>
            </a:r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  <a:p>
            <a:endParaRPr 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/>
          <a:p>
            <a:r>
              <a:rPr lang="en-US"/>
              <a:t>#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6.xml"/><Relationship Id="rId2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7.xml"/><Relationship Id="rId2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8.xml"/><Relationship Id="rId2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9.xml"/><Relationship Id="rId2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slide" Target="../slides/slide20.xml"/><Relationship Id="rId2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21.xml"/><Relationship Id="rId2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slide" Target="../slides/slide22.xml"/><Relationship Id="rId2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slide" Target="../slides/slide23.xml"/><Relationship Id="rId2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slide" Target="../slides/slide24.xml"/><Relationship Id="rId2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23AE9BC9-C59F-463C-88C5-1022882107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5A3890B6-F44A-4D0F-97A1-85A5DAC758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982F8083-B6CF-4765-BAC8-8971FA80AC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FFF6EC20-835A-4FEE-B83E-94AEB77917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22AAEABA-C069-43F3-818D-7559EC6EE4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8E66B544-775A-417B-BD06-9ADDE1B6D7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7FD956F3-BC04-48E8-A19F-1226B08D9C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69877A3E-A37B-46BD-BB5A-93F47DFC9E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B97FE281-C99A-4CDE-9C54-792BB11102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  <p:txBody>
          <a:bodyPr/>
          <a:lstStyle/>
          <a:p/>
        </p:txBody>
      </p:sp>
      <p:sp>
        <p:nvSpPr>
          <p:cNvPr id="3" name="Заметки 2"/>
          <p:cNvSpPr>
            <a:spLocks noGrp="1" noEditPoint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520528D9-2A2F-4014-805B-9340F8C96D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02C64FFD-5002-4A01-959E-A0D42A45F8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9C2E963C-F784-4EE7-9015-F4673C9D67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304F8138-D283-4342-BFD6-E557249685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414DF448-EE6F-4C80-927E-50A51CDC3E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414DF448-EE6F-4C80-927E-50A51CDC3E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633F7E2E-30F6-4D70-B1EE-548FDF9251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80C884AB-845C-4371-9C92-44BCE4C739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1CD84BEE-64A5-4140-A309-6C28B14D18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D58F00BB-D521-4AB1-82A7-4383D80034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394BAE5A-BFFA-407B-9F01-44A6A7F8D5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5D53D83E-2A71-435C-BD4E-49CC5CB2FB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96A090C6-7CD8-4527-8B8D-D1CA8423C0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10322DA5-7AC7-423D-81DD-9E4017B841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EditPoints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36DB0BA-8593-41FC-A192-A3D9CF70E4AF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A221EBB4-6AA3-4432-A1F9-94184AE702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dt="0" sldNum="0"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 noEditPoints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36DB0BA-8593-41FC-A192-A3D9CF70E4AF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A221EBB4-6AA3-4432-A1F9-94184AE702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dt="0"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 noEditPoints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 noEditPoints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36DB0BA-8593-41FC-A192-A3D9CF70E4AF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A221EBB4-6AA3-4432-A1F9-94184AE702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dt="0"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36DB0BA-8593-41FC-A192-A3D9CF70E4AF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A221EBB4-6AA3-4432-A1F9-94184AE702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dt="0"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EditPoints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 noEditPoints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36DB0BA-8593-41FC-A192-A3D9CF70E4AF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A221EBB4-6AA3-4432-A1F9-94184AE702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dt="0"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 noEditPoints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 noEditPoints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36DB0BA-8593-41FC-A192-A3D9CF70E4AF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A221EBB4-6AA3-4432-A1F9-94184AE702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dt="0"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EditPoints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 noEditPoints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 noEditPoints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 noEditPoints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 noEditPoints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36DB0BA-8593-41FC-A192-A3D9CF70E4AF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A221EBB4-6AA3-4432-A1F9-94184AE702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dt="0"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36DB0BA-8593-41FC-A192-A3D9CF70E4AF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A221EBB4-6AA3-4432-A1F9-94184AE702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dt="0" sldNum="0"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36DB0BA-8593-41FC-A192-A3D9CF70E4AF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A221EBB4-6AA3-4432-A1F9-94184AE702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dt="0" sldNum="0"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 noEditPoints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36DB0BA-8593-41FC-A192-A3D9CF70E4AF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A221EBB4-6AA3-4432-A1F9-94184AE702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dt="0" sldNum="0"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 noEditPoints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/>
          </a:p>
        </p:txBody>
      </p:sp>
      <p:sp>
        <p:nvSpPr>
          <p:cNvPr id="4" name="Текст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36DB0BA-8593-41FC-A192-A3D9CF70E4AF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A221EBB4-6AA3-4432-A1F9-94184AE702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dt="0" sldNum="0" hdr="0" ftr="0"/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 noEditPoints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 noEditPoints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6DB0BA-8593-41FC-A192-A3D9CF70E4AF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 noEditPoints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 noEditPoints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1EBB4-6AA3-4432-A1F9-94184AE702A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 panose="020B0604020202020204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diagramData" Target="../diagrams/data2.xml"/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openxmlformats.org/officeDocument/2006/relationships/diagramDrawing" Target="../diagrams/drawing2.xml"/><Relationship Id="rId7" Type="http://schemas.openxmlformats.org/officeDocument/2006/relationships/slideLayout" Target="../slideLayouts/slideLayout2.xml"/><Relationship Id="rId8" Type="http://schemas.openxmlformats.org/officeDocument/2006/relationships/notesSlide" Target="../notesSlides/notesSlide16.xml"/><Relationship Id="rId9" Type="http://schemas.openxmlformats.org/officeDocument/2006/relationships/themeOverride" Target="../theme/themeOverride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diagramData" Target="../diagrams/data3.xml"/><Relationship Id="rId2" Type="http://schemas.openxmlformats.org/officeDocument/2006/relationships/diagramLayout" Target="../diagrams/layout3.xml"/><Relationship Id="rId3" Type="http://schemas.openxmlformats.org/officeDocument/2006/relationships/diagramQuickStyle" Target="../diagrams/quickStyle3.xml"/><Relationship Id="rId4" Type="http://schemas.openxmlformats.org/officeDocument/2006/relationships/diagramColors" Target="../diagrams/colors3.xml"/><Relationship Id="rId5" Type="http://schemas.openxmlformats.org/officeDocument/2006/relationships/diagramDrawing" Target="../diagrams/drawing3.xml"/><Relationship Id="rId6" Type="http://schemas.openxmlformats.org/officeDocument/2006/relationships/image" Target="../media/image2.png"/><Relationship Id="rId7" Type="http://schemas.openxmlformats.org/officeDocument/2006/relationships/slideLayout" Target="../slideLayouts/slideLayout2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4.jpeg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diagramData" Target="../diagrams/data1.xml"/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openxmlformats.org/officeDocument/2006/relationships/diagramDrawing" Target="../diagrams/drawing1.xml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EB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4957012" y="193502"/>
            <a:ext cx="7087504" cy="55583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226142" y="95179"/>
            <a:ext cx="4730869" cy="5656691"/>
          </a:xfrm>
          <a:prstGeom prst="rect">
            <a:avLst/>
          </a:prstGeom>
          <a:solidFill>
            <a:srgbClr val="0E6C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EEC516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1081101" y="1473484"/>
            <a:ext cx="3448527" cy="2207787"/>
          </a:xfrm>
          <a:prstGeom prst="rect">
            <a:avLst/>
          </a:prstGeom>
        </p:spPr>
      </p:pic>
      <p:sp>
        <p:nvSpPr>
          <p:cNvPr id="11" name="Заголовок 1"/>
          <p:cNvSpPr>
            <a:spLocks noGrp="1" noEditPoints="1"/>
          </p:cNvSpPr>
          <p:nvPr>
            <p:ph type="ctrTitle"/>
          </p:nvPr>
        </p:nvSpPr>
        <p:spPr>
          <a:xfrm>
            <a:off x="5485166" y="887216"/>
            <a:ext cx="5524963" cy="2452673"/>
          </a:xfrm>
        </p:spPr>
        <p:txBody>
          <a:bodyPr>
            <a:normAutofit fontScale="90000"/>
            <a:scene3d>
              <a:camera prst="orthographicFront"/>
              <a:lightRig rig="threePt" dir="t"/>
            </a:scene3d>
            <a:sp3d contourW="12700">
              <a:contourClr>
                <a:schemeClr val="tx1"/>
              </a:contourClr>
            </a:sp3d>
          </a:bodyPr>
          <a:lstStyle/>
          <a:p>
            <a:pPr algn="ctr"/>
            <a:r>
              <a:rPr lang="ru-RU" sz="2000" b="1" dirty="0">
                <a:latin typeface="Cambria" pitchFamily="18" charset="0" panose="02040503050406030204"/>
              </a:rPr>
              <a:t>МИНИСТЕРСТВО СЕЛЬСКОГО ХОЗЯЙСТВА РОССИЙСКОЙ ФЕДЕРАЦИИ</a:t>
            </a:r>
            <a:br>
              <a:rPr lang="ru-RU" sz="2000" dirty="0">
                <a:latin typeface="Cambria" pitchFamily="18" charset="0" panose="02040503050406030204"/>
              </a:rPr>
            </a:br>
            <a:r>
              <a:rPr lang="ru-RU" sz="2000" b="1" dirty="0">
                <a:latin typeface="Cambria" pitchFamily="18" charset="0" panose="02040503050406030204"/>
              </a:rPr>
              <a:t> </a:t>
            </a:r>
            <a:br>
              <a:rPr lang="ru-RU" sz="2000" dirty="0">
                <a:latin typeface="Cambria" pitchFamily="18" charset="0" panose="02040503050406030204"/>
              </a:rPr>
            </a:br>
            <a:r>
              <a:rPr lang="ru-RU" sz="2000" b="1" dirty="0">
                <a:latin typeface="Cambria" pitchFamily="18" charset="0" panose="02040503050406030204"/>
              </a:rPr>
              <a:t>Федеральное государственное бюджетное образовательное учреждение высшего образования</a:t>
            </a:r>
            <a:br>
              <a:rPr lang="ru-RU" sz="2000" dirty="0">
                <a:latin typeface="Cambria" pitchFamily="18" charset="0" panose="02040503050406030204"/>
              </a:rPr>
            </a:br>
            <a:r>
              <a:rPr lang="ru-RU" sz="2000" dirty="0">
                <a:latin typeface="Cambria" pitchFamily="18" charset="0" panose="02040503050406030204"/>
              </a:rPr>
              <a:t>"</a:t>
            </a:r>
            <a:r>
              <a:rPr lang="ru-RU" sz="2000" b="1" dirty="0">
                <a:latin typeface="Cambria" pitchFamily="18" charset="0" panose="02040503050406030204"/>
              </a:rPr>
              <a:t>Государственный университет по землеустройству"</a:t>
            </a:r>
            <a:br>
              <a:rPr lang="ru-RU" sz="2000" b="1" dirty="0">
                <a:latin typeface="Cambria" pitchFamily="18" charset="0" panose="02040503050406030204"/>
              </a:rPr>
            </a:br>
            <a:br>
              <a:rPr lang="ru-RU" sz="2000" dirty="0">
                <a:latin typeface="Cambria" pitchFamily="18" charset="0" panose="02040503050406030204"/>
              </a:rPr>
            </a:br>
            <a:endParaRPr lang="ru-RU" sz="2000" b="1" dirty="0">
              <a:latin typeface="Cambria" pitchFamily="18" charset="0" panose="02040503050406030204"/>
            </a:endParaRPr>
          </a:p>
        </p:txBody>
      </p:sp>
      <p:sp>
        <p:nvSpPr>
          <p:cNvPr id="12" name="Подзаголовок 11"/>
          <p:cNvSpPr>
            <a:spLocks noGrp="1" noEditPoints="1"/>
          </p:cNvSpPr>
          <p:nvPr>
            <p:ph type="subTitle" idx="1"/>
          </p:nvPr>
        </p:nvSpPr>
        <p:spPr>
          <a:xfrm>
            <a:off x="5273675" y="3517900"/>
            <a:ext cx="5783263" cy="27502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latin typeface="Cambria" pitchFamily="18" charset="0" panose="02040503050406030204"/>
              </a:rPr>
              <a:t>СТРАТЕГИЯ РАЗВИТИЯ </a:t>
            </a:r>
            <a:endParaRPr lang="ru-RU" sz="1800" dirty="0">
              <a:latin typeface="Cambria" pitchFamily="18" charset="0" panose="02040503050406030204"/>
            </a:endParaRPr>
          </a:p>
          <a:p>
            <a:pPr algn="ctr"/>
            <a:r>
              <a:rPr lang="ru-RU" sz="1800" b="1" dirty="0">
                <a:latin typeface="Cambria" pitchFamily="18" charset="0" panose="02040503050406030204"/>
              </a:rPr>
              <a:t>ЮРИДИЧЕСКОГО ФАКУЛЬТЕТА</a:t>
            </a:r>
            <a:endParaRPr lang="ru-RU" sz="1800" dirty="0">
              <a:latin typeface="Cambria" pitchFamily="18" charset="0" panose="02040503050406030204"/>
            </a:endParaRPr>
          </a:p>
          <a:p>
            <a:pPr algn="ctr"/>
            <a:endParaRPr lang="ru-RU" sz="1800" b="1" dirty="0">
              <a:latin typeface="Cambria" pitchFamily="18" charset="0" panose="02040503050406030204"/>
            </a:endParaRPr>
          </a:p>
          <a:p>
            <a:pPr algn="ctr"/>
            <a:endParaRPr lang="ru-RU" b="1" dirty="0">
              <a:latin typeface="Cambria" pitchFamily="18" charset="0" panose="02040503050406030204"/>
            </a:endParaRPr>
          </a:p>
          <a:p>
            <a:pPr algn="ctr"/>
            <a:endParaRPr lang="ru-RU" sz="1800" b="1" dirty="0">
              <a:latin typeface="Cambria" pitchFamily="18" charset="0" panose="02040503050406030204"/>
            </a:endParaRPr>
          </a:p>
          <a:p>
            <a:pPr algn="ctr"/>
            <a:endParaRPr lang="ru-RU" b="1" dirty="0">
              <a:latin typeface="Cambria" pitchFamily="18" charset="0" panose="02040503050406030204"/>
            </a:endParaRPr>
          </a:p>
          <a:p>
            <a:pPr algn="ctr"/>
            <a:r>
              <a:rPr lang="ru-RU" sz="1800" b="1" dirty="0">
                <a:latin typeface="Cambria" pitchFamily="18" charset="0" panose="02040503050406030204"/>
              </a:rPr>
              <a:t>29 октября 2025 г.</a:t>
            </a:r>
            <a:endParaRPr lang="ru-RU" sz="1800" dirty="0">
              <a:latin typeface="Cambria" pitchFamily="18" charset="0" panose="02040503050406030204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1"/>
          <a:srcRect t="2548" b="2548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68411" y="376807"/>
            <a:ext cx="10614454" cy="13703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15875" algn="ctr">
              <a:lnSpc>
                <a:spcPct val="100000"/>
              </a:lnSpc>
              <a:spcBef>
                <a:spcPts val="5"/>
              </a:spcBef>
              <a:tabLst>
                <a:tab pos="181610" algn="l"/>
              </a:tabLst>
            </a:pPr>
            <a:r>
              <a:rPr lang="ru-RU" sz="2800" b="1" spc="-10" dirty="0">
                <a:solidFill>
                  <a:srgbClr val="002060"/>
                </a:solidFill>
                <a:latin typeface="Cambria" pitchFamily="18" charset="0" panose="02040503050406030204"/>
                <a:cs typeface="Arial" pitchFamily="34" charset="0" panose="020B0604020202020204"/>
              </a:rPr>
              <a:t>3. СТРАТЕГИЧЕСКИЕ</a:t>
            </a:r>
            <a:r>
              <a:rPr lang="ru-RU" sz="2800" b="1" spc="5" dirty="0">
                <a:solidFill>
                  <a:srgbClr val="002060"/>
                </a:solidFill>
                <a:latin typeface="Cambria" pitchFamily="18" charset="0" panose="02040503050406030204"/>
                <a:cs typeface="Arial" pitchFamily="34" charset="0" panose="020B0604020202020204"/>
              </a:rPr>
              <a:t> </a:t>
            </a:r>
            <a:r>
              <a:rPr lang="ru-RU" sz="2800" b="1" spc="-10" dirty="0">
                <a:solidFill>
                  <a:srgbClr val="002060"/>
                </a:solidFill>
                <a:latin typeface="Cambria" pitchFamily="18" charset="0" panose="02040503050406030204"/>
                <a:cs typeface="Arial" pitchFamily="34" charset="0" panose="020B0604020202020204"/>
              </a:rPr>
              <a:t>НАПРАВЛЕНИЯ </a:t>
            </a:r>
            <a:r>
              <a:rPr lang="ru-RU" sz="2800" b="1" dirty="0">
                <a:solidFill>
                  <a:srgbClr val="002060"/>
                </a:solidFill>
                <a:latin typeface="Cambria" pitchFamily="18" charset="0" panose="02040503050406030204"/>
                <a:cs typeface="Arial" pitchFamily="34" charset="0" panose="020B0604020202020204"/>
              </a:rPr>
              <a:t>РАЗВИТИЯ</a:t>
            </a:r>
            <a:r>
              <a:rPr lang="ru-RU" sz="2800" b="1" spc="-10" dirty="0">
                <a:solidFill>
                  <a:srgbClr val="002060"/>
                </a:solidFill>
                <a:latin typeface="Cambria" pitchFamily="18" charset="0" panose="02040503050406030204"/>
                <a:cs typeface="Arial" pitchFamily="34" charset="0" panose="020B0604020202020204"/>
              </a:rPr>
              <a:t> ФАКУЛЬТЕТА</a:t>
            </a:r>
          </a:p>
          <a:p>
            <a:pPr marL="12700" marR="15875" algn="ctr">
              <a:lnSpc>
                <a:spcPct val="100000"/>
              </a:lnSpc>
              <a:spcBef>
                <a:spcPts val="5"/>
              </a:spcBef>
              <a:tabLst>
                <a:tab pos="181610" algn="l"/>
              </a:tabLst>
            </a:pPr>
            <a:endParaRPr lang="ru-RU" sz="2800" b="1" spc="-10" dirty="0">
              <a:solidFill>
                <a:srgbClr val="002060"/>
              </a:solidFill>
              <a:latin typeface="Cambria" pitchFamily="18" charset="0" panose="02040503050406030204"/>
              <a:cs typeface="Arial" pitchFamily="34" charset="0" panose="020B060402020202020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12955" y="1365954"/>
            <a:ext cx="876608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  <a:effectLst/>
                <a:latin typeface="Cambria" pitchFamily="18" charset="0" panose="02040503050406030204"/>
              </a:rPr>
              <a:t>3.1. Концепция кадровой политики факультета </a:t>
            </a:r>
            <a:endParaRPr lang="ru-RU" sz="2800" b="1" dirty="0">
              <a:solidFill>
                <a:srgbClr val="002060"/>
              </a:solidFill>
              <a:latin typeface="Cambria" pitchFamily="18" charset="0" panose="02040503050406030204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845574" y="2257622"/>
            <a:ext cx="10166555" cy="3188044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7625" indent="269875" algn="just"/>
            <a:r>
              <a:rPr lang="ru-RU" sz="2400" b="1" dirty="0">
                <a:solidFill>
                  <a:srgbClr val="002060"/>
                </a:solidFill>
                <a:effectLst/>
                <a:latin typeface="Cambria" pitchFamily="18" charset="0" panose="02040503050406030204"/>
              </a:rPr>
              <a:t>- подготовка собственных преподавательских кадров в магистратуре и аспирантуре; </a:t>
            </a:r>
          </a:p>
          <a:p>
            <a:pPr marL="47625" indent="269875" algn="just"/>
            <a:r>
              <a:rPr lang="ru-RU" sz="2400" b="1" dirty="0">
                <a:solidFill>
                  <a:srgbClr val="002060"/>
                </a:solidFill>
                <a:latin typeface="Cambria" pitchFamily="18" charset="0" panose="02040503050406030204"/>
              </a:rPr>
              <a:t>- с</a:t>
            </a:r>
            <a:r>
              <a:rPr lang="ru-RU" sz="2400" b="1" dirty="0">
                <a:solidFill>
                  <a:srgbClr val="002060"/>
                </a:solidFill>
                <a:effectLst/>
                <a:latin typeface="Cambria" pitchFamily="18" charset="0" panose="02040503050406030204"/>
              </a:rPr>
              <a:t>охранение и привлечение внешних совместителей-практиков для усиления практико-ориентированности образовательного процесса;</a:t>
            </a:r>
          </a:p>
          <a:p>
            <a:pPr marL="47625" indent="269875" algn="just"/>
            <a:r>
              <a:rPr lang="ru-RU" sz="2400" b="1" dirty="0">
                <a:solidFill>
                  <a:srgbClr val="002060"/>
                </a:solidFill>
                <a:latin typeface="Cambria" pitchFamily="18" charset="0" panose="02040503050406030204"/>
              </a:rPr>
              <a:t>-  </a:t>
            </a:r>
            <a:r>
              <a:rPr lang="ru-RU" sz="2400" b="1" dirty="0">
                <a:solidFill>
                  <a:srgbClr val="002060"/>
                </a:solidFill>
                <a:effectLst/>
                <a:latin typeface="Cambria" pitchFamily="18" charset="0" panose="02040503050406030204"/>
              </a:rPr>
              <a:t>регулярное повышение квалификации ППС;</a:t>
            </a:r>
          </a:p>
          <a:p>
            <a:pPr marL="47625" indent="269875" algn="just"/>
            <a:r>
              <a:rPr lang="ru-RU" sz="2400" b="1" dirty="0">
                <a:solidFill>
                  <a:srgbClr val="002060"/>
                </a:solidFill>
                <a:latin typeface="Cambria" pitchFamily="18" charset="0" panose="02040503050406030204"/>
              </a:rPr>
              <a:t>-  </a:t>
            </a:r>
            <a:r>
              <a:rPr lang="ru-RU" sz="2400" b="1" dirty="0">
                <a:solidFill>
                  <a:srgbClr val="002060"/>
                </a:solidFill>
                <a:effectLst/>
                <a:latin typeface="Cambria" pitchFamily="18" charset="0" panose="02040503050406030204"/>
              </a:rPr>
              <a:t>формирование кадрового резерва кафедры. </a:t>
            </a:r>
            <a:endParaRPr lang="ru-RU" sz="2400" b="1" dirty="0">
              <a:solidFill>
                <a:srgbClr val="002060"/>
              </a:solidFill>
              <a:latin typeface="Cambria" pitchFamily="18" charset="0" panose="02040503050406030204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1"/>
          <a:srcRect t="2548" b="2548"/>
          <a:stretch/>
        </p:blipFill>
        <p:spPr>
          <a:xfrm>
            <a:off x="0" y="4393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35827" y="118687"/>
            <a:ext cx="8766088" cy="5162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  <a:effectLst/>
                <a:latin typeface="Cambria" pitchFamily="18" charset="0" panose="02040503050406030204"/>
              </a:rPr>
              <a:t>3.2. Концепция учебно-методической работы</a:t>
            </a:r>
            <a:endParaRPr lang="ru-RU" sz="2800" b="1" dirty="0">
              <a:solidFill>
                <a:srgbClr val="002060"/>
              </a:solidFill>
              <a:latin typeface="Cambria" pitchFamily="18" charset="0" panose="02040503050406030204"/>
            </a:endParaRPr>
          </a:p>
        </p:txBody>
      </p:sp>
      <p:sp>
        <p:nvSpPr>
          <p:cNvPr id="6" name="AutoShape 52"/>
          <p:cNvSpPr>
            <a:spLocks noChangeArrowheads="1"/>
          </p:cNvSpPr>
          <p:nvPr/>
        </p:nvSpPr>
        <p:spPr bwMode="gray">
          <a:xfrm>
            <a:off x="1141886" y="1201169"/>
            <a:ext cx="10713227" cy="730544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chemeClr val="accent1">
                <a:lumMod val="60000"/>
                <a:lumOff val="40000"/>
              </a:schemeClr>
            </a:solidFill>
            <a:round/>
          </a:ln>
          <a:effectLst/>
          <a:scene3d>
            <a:camera prst="orthographicFront"/>
            <a:lightRig rig="threePt" dir="t"/>
          </a:scene3d>
          <a:sp3d>
            <a:bevelT w="76200" h="76200"/>
          </a:sp3d>
        </p:spPr>
        <p:txBody>
          <a:bodyPr wrap="none" anchor="ctr"/>
          <a:lstStyle/>
          <a:p>
            <a:pPr eaLnBrk="0" hangingPunct="0"/>
            <a:endParaRPr lang="ru-RU" sz="2400" b="1" dirty="0">
              <a:solidFill>
                <a:srgbClr val="002060"/>
              </a:solidFill>
              <a:latin typeface="Cambria" pitchFamily="18" charset="0" panose="02040503050406030204"/>
            </a:endParaRPr>
          </a:p>
          <a:p>
            <a:pPr eaLnBrk="0" hangingPunct="0"/>
            <a:endParaRPr lang="ru-RU" sz="2400" b="1" dirty="0">
              <a:solidFill>
                <a:srgbClr val="002060"/>
              </a:solidFill>
              <a:effectLst/>
              <a:latin typeface="Cambria" pitchFamily="18" charset="0" panose="02040503050406030204"/>
            </a:endParaRPr>
          </a:p>
          <a:p>
            <a:pPr eaLnBrk="0" hangingPunct="0"/>
            <a:r>
              <a:rPr lang="ru-RU" sz="2400" b="1" dirty="0">
                <a:solidFill>
                  <a:srgbClr val="002060"/>
                </a:solidFill>
                <a:effectLst/>
                <a:latin typeface="Cambria" pitchFamily="18" charset="0" panose="02040503050406030204"/>
              </a:rPr>
              <a:t>разработка новых и корректировка реализуемых учебных планов по </a:t>
            </a:r>
          </a:p>
          <a:p>
            <a:pPr eaLnBrk="0" hangingPunct="0"/>
            <a:r>
              <a:rPr lang="ru-RU" sz="2400" b="1" dirty="0">
                <a:solidFill>
                  <a:srgbClr val="002060"/>
                </a:solidFill>
                <a:effectLst/>
                <a:latin typeface="Cambria" pitchFamily="18" charset="0" panose="02040503050406030204"/>
              </a:rPr>
              <a:t>направлениям </a:t>
            </a:r>
            <a:r>
              <a:rPr lang="ru-RU" sz="2400" b="1" dirty="0">
                <a:solidFill>
                  <a:srgbClr val="002060"/>
                </a:solidFill>
                <a:latin typeface="Cambria" pitchFamily="18" charset="0" panose="02040503050406030204"/>
              </a:rPr>
              <a:t>п</a:t>
            </a:r>
            <a:r>
              <a:rPr lang="ru-RU" sz="2400" b="1" dirty="0">
                <a:solidFill>
                  <a:srgbClr val="002060"/>
                </a:solidFill>
                <a:effectLst/>
                <a:latin typeface="Cambria" pitchFamily="18" charset="0" panose="02040503050406030204"/>
              </a:rPr>
              <a:t>одготовки, осуществляемым на факультете;</a:t>
            </a:r>
          </a:p>
          <a:p>
            <a:pPr eaLnBrk="0" hangingPunct="0"/>
            <a:r>
              <a:rPr lang="ru-RU" sz="2400" b="1" dirty="0">
                <a:solidFill>
                  <a:srgbClr val="002060"/>
                </a:solidFill>
                <a:effectLst/>
                <a:latin typeface="Cambria" pitchFamily="18" charset="0" panose="02040503050406030204"/>
              </a:rPr>
              <a:t> </a:t>
            </a:r>
            <a:endParaRPr lang="ru-RU" sz="2400" b="1" dirty="0">
              <a:solidFill>
                <a:srgbClr val="002060"/>
              </a:solidFill>
              <a:latin typeface="Cambria" pitchFamily="18" charset="0" panose="02040503050406030204"/>
            </a:endParaRPr>
          </a:p>
          <a:p>
            <a:pPr eaLnBrk="0" hangingPunct="0"/>
            <a:endParaRPr lang="en-US" sz="2400" b="1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mbria" pitchFamily="18" charset="0" panose="02040503050406030204"/>
              <a:ea typeface="+mj-ea"/>
              <a:cs typeface="+mj-cs"/>
            </a:endParaRPr>
          </a:p>
        </p:txBody>
      </p:sp>
      <p:grpSp>
        <p:nvGrpSpPr>
          <p:cNvPr id="7" name="Group 53"/>
          <p:cNvGrpSpPr/>
          <p:nvPr/>
        </p:nvGrpSpPr>
        <p:grpSpPr bwMode="auto">
          <a:xfrm>
            <a:off x="628184" y="1491779"/>
            <a:ext cx="403654" cy="320842"/>
            <a:chOff x="2078" y="936"/>
            <a:chExt cx="1615" cy="3103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8" name="Oval 54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9" name="Oval 55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10" name="Oval 56"/>
            <p:cNvSpPr>
              <a:spLocks noChangeArrowheads="1"/>
            </p:cNvSpPr>
            <p:nvPr/>
          </p:nvSpPr>
          <p:spPr bwMode="gray">
            <a:xfrm>
              <a:off x="2254" y="936"/>
              <a:ext cx="1039" cy="3103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11" name="Oval 57"/>
            <p:cNvSpPr>
              <a:spLocks noChangeArrowheads="1"/>
            </p:cNvSpPr>
            <p:nvPr/>
          </p:nvSpPr>
          <p:spPr bwMode="gray">
            <a:xfrm>
              <a:off x="2254" y="936"/>
              <a:ext cx="1039" cy="3103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12" name="Oval 58"/>
            <p:cNvSpPr>
              <a:spLocks noChangeArrowheads="1"/>
            </p:cNvSpPr>
            <p:nvPr/>
          </p:nvSpPr>
          <p:spPr bwMode="gray">
            <a:xfrm>
              <a:off x="2337" y="936"/>
              <a:ext cx="1096" cy="3103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13" name="Oval 59"/>
            <p:cNvSpPr>
              <a:spLocks noChangeArrowheads="1"/>
            </p:cNvSpPr>
            <p:nvPr/>
          </p:nvSpPr>
          <p:spPr bwMode="gray">
            <a:xfrm>
              <a:off x="2337" y="936"/>
              <a:ext cx="1096" cy="3103"/>
            </a:xfrm>
            <a:prstGeom prst="ellipse">
              <a:avLst/>
            </a:prstGeom>
            <a:grpFill/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76200" h="76200"/>
            </a:sp3d>
          </p:spPr>
          <p:txBody>
            <a:bodyPr anchor="ctr">
              <a:spAutoFit/>
            </a:bodyPr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</p:grpSp>
      <p:sp>
        <p:nvSpPr>
          <p:cNvPr id="14" name="AutoShape 52"/>
          <p:cNvSpPr>
            <a:spLocks noChangeArrowheads="1"/>
          </p:cNvSpPr>
          <p:nvPr/>
        </p:nvSpPr>
        <p:spPr bwMode="gray">
          <a:xfrm>
            <a:off x="1091387" y="2079170"/>
            <a:ext cx="10713227" cy="730544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chemeClr val="accent1">
                <a:lumMod val="60000"/>
                <a:lumOff val="40000"/>
              </a:schemeClr>
            </a:solidFill>
            <a:round/>
          </a:ln>
          <a:effectLst/>
          <a:scene3d>
            <a:camera prst="orthographicFront"/>
            <a:lightRig rig="threePt" dir="t"/>
          </a:scene3d>
          <a:sp3d>
            <a:bevelT w="76200" h="76200"/>
          </a:sp3d>
        </p:spPr>
        <p:txBody>
          <a:bodyPr wrap="none" anchor="ctr"/>
          <a:lstStyle/>
          <a:p>
            <a:pPr eaLnBrk="0" hangingPunct="0"/>
            <a:endParaRPr lang="ru-RU" sz="2400" b="1" dirty="0">
              <a:solidFill>
                <a:srgbClr val="002060"/>
              </a:solidFill>
              <a:latin typeface="Cambria" pitchFamily="18" charset="0" panose="02040503050406030204"/>
            </a:endParaRPr>
          </a:p>
          <a:p>
            <a:pPr eaLnBrk="0" hangingPunct="0"/>
            <a:endParaRPr lang="ru-RU" sz="2400" b="1" dirty="0">
              <a:solidFill>
                <a:srgbClr val="002060"/>
              </a:solidFill>
              <a:effectLst/>
              <a:latin typeface="Cambria" pitchFamily="18" charset="0" panose="02040503050406030204"/>
            </a:endParaRPr>
          </a:p>
          <a:p>
            <a:r>
              <a:rPr lang="ru-RU" sz="2400" b="1" dirty="0">
                <a:solidFill>
                  <a:srgbClr val="002060"/>
                </a:solidFill>
                <a:effectLst/>
                <a:latin typeface="Cambria" pitchFamily="18" charset="0" panose="02040503050406030204"/>
              </a:rPr>
              <a:t>обновление и совершенствование рабочих программ дисциплин и </a:t>
            </a:r>
            <a:endParaRPr lang="en-US" sz="2400" b="1" dirty="0">
              <a:solidFill>
                <a:srgbClr val="002060"/>
              </a:solidFill>
              <a:effectLst/>
              <a:latin typeface="Cambria" pitchFamily="18" charset="0" panose="02040503050406030204"/>
            </a:endParaRPr>
          </a:p>
          <a:p>
            <a:r>
              <a:rPr lang="ru-RU" sz="2400" b="1" dirty="0">
                <a:solidFill>
                  <a:srgbClr val="002060"/>
                </a:solidFill>
                <a:effectLst/>
                <a:latin typeface="Cambria" pitchFamily="18" charset="0" panose="02040503050406030204"/>
              </a:rPr>
              <a:t>фонда оценочных средств; </a:t>
            </a:r>
          </a:p>
          <a:p>
            <a:pPr eaLnBrk="0" hangingPunct="0"/>
            <a:r>
              <a:rPr lang="ru-RU" sz="2400" b="1" dirty="0">
                <a:solidFill>
                  <a:srgbClr val="002060"/>
                </a:solidFill>
                <a:effectLst/>
                <a:latin typeface="Cambria" pitchFamily="18" charset="0" panose="02040503050406030204"/>
              </a:rPr>
              <a:t> </a:t>
            </a:r>
            <a:endParaRPr lang="ru-RU" sz="2400" b="1" dirty="0">
              <a:solidFill>
                <a:srgbClr val="002060"/>
              </a:solidFill>
              <a:latin typeface="Cambria" pitchFamily="18" charset="0" panose="02040503050406030204"/>
            </a:endParaRPr>
          </a:p>
          <a:p>
            <a:pPr eaLnBrk="0" hangingPunct="0"/>
            <a:endParaRPr lang="en-US" sz="2400" b="1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mbria" pitchFamily="18" charset="0" panose="02040503050406030204"/>
              <a:ea typeface="+mj-ea"/>
              <a:cs typeface="+mj-cs"/>
            </a:endParaRPr>
          </a:p>
        </p:txBody>
      </p:sp>
      <p:sp>
        <p:nvSpPr>
          <p:cNvPr id="22" name="AutoShape 52"/>
          <p:cNvSpPr>
            <a:spLocks noChangeArrowheads="1"/>
          </p:cNvSpPr>
          <p:nvPr/>
        </p:nvSpPr>
        <p:spPr bwMode="gray">
          <a:xfrm>
            <a:off x="1141887" y="2986572"/>
            <a:ext cx="10713226" cy="730544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chemeClr val="accent1">
                <a:lumMod val="60000"/>
                <a:lumOff val="40000"/>
              </a:schemeClr>
            </a:solidFill>
            <a:round/>
          </a:ln>
          <a:effectLst/>
          <a:scene3d>
            <a:camera prst="orthographicFront"/>
            <a:lightRig rig="threePt" dir="t"/>
          </a:scene3d>
          <a:sp3d>
            <a:bevelT w="76200" h="76200"/>
          </a:sp3d>
        </p:spPr>
        <p:txBody>
          <a:bodyPr wrap="none" anchor="ctr"/>
          <a:lstStyle/>
          <a:p>
            <a:pPr eaLnBrk="0" hangingPunct="0"/>
            <a:endParaRPr lang="ru-RU" sz="2400" b="1" dirty="0">
              <a:solidFill>
                <a:srgbClr val="002060"/>
              </a:solidFill>
              <a:latin typeface="Cambria" pitchFamily="18" charset="0" panose="02040503050406030204"/>
            </a:endParaRPr>
          </a:p>
          <a:p>
            <a:pPr eaLnBrk="0" hangingPunct="0"/>
            <a:endParaRPr lang="ru-RU" sz="2400" b="1" dirty="0">
              <a:solidFill>
                <a:srgbClr val="002060"/>
              </a:solidFill>
              <a:effectLst/>
              <a:latin typeface="Cambria" pitchFamily="18" charset="0" panose="02040503050406030204"/>
            </a:endParaRPr>
          </a:p>
          <a:p>
            <a:pPr eaLnBrk="0" hangingPunct="0"/>
            <a:endParaRPr lang="ru-RU" sz="2400" b="1" dirty="0">
              <a:solidFill>
                <a:srgbClr val="002060"/>
              </a:solidFill>
              <a:effectLst/>
              <a:latin typeface="Cambria" pitchFamily="18" charset="0" panose="02040503050406030204"/>
            </a:endParaRPr>
          </a:p>
          <a:p>
            <a:pPr eaLnBrk="0" hangingPunct="0"/>
            <a:endParaRPr lang="ru-RU" sz="2400" b="1" dirty="0">
              <a:solidFill>
                <a:srgbClr val="002060"/>
              </a:solidFill>
              <a:effectLst/>
              <a:latin typeface="Cambria" pitchFamily="18" charset="0" panose="02040503050406030204"/>
            </a:endParaRPr>
          </a:p>
          <a:p>
            <a:pPr eaLnBrk="0" hangingPunct="0"/>
            <a:r>
              <a:rPr lang="ru-RU" sz="2400" b="1" dirty="0">
                <a:solidFill>
                  <a:srgbClr val="002060"/>
                </a:solidFill>
                <a:effectLst/>
                <a:latin typeface="Cambria" pitchFamily="18" charset="0" panose="02040503050406030204"/>
              </a:rPr>
              <a:t>разработка и внедрение систем мониторинга качества обучения </a:t>
            </a:r>
            <a:endParaRPr lang="en-US" sz="2400" b="1" dirty="0">
              <a:solidFill>
                <a:srgbClr val="002060"/>
              </a:solidFill>
              <a:effectLst/>
              <a:latin typeface="Cambria" pitchFamily="18" charset="0" panose="02040503050406030204"/>
            </a:endParaRPr>
          </a:p>
          <a:p>
            <a:pPr eaLnBrk="0" hangingPunct="0"/>
            <a:r>
              <a:rPr lang="ru-RU" sz="2400" b="1" dirty="0">
                <a:solidFill>
                  <a:srgbClr val="002060"/>
                </a:solidFill>
                <a:effectLst/>
                <a:latin typeface="Cambria" pitchFamily="18" charset="0" panose="02040503050406030204"/>
              </a:rPr>
              <a:t>студентов по дисциплинам, закрепленным за </a:t>
            </a:r>
            <a:r>
              <a:rPr lang="ru-RU" sz="2400" b="1" dirty="0">
                <a:solidFill>
                  <a:srgbClr val="002060"/>
                </a:solidFill>
                <a:latin typeface="Cambria" pitchFamily="18" charset="0" panose="02040503050406030204"/>
              </a:rPr>
              <a:t>к</a:t>
            </a:r>
            <a:r>
              <a:rPr lang="ru-RU" sz="2400" b="1" dirty="0">
                <a:solidFill>
                  <a:srgbClr val="002060"/>
                </a:solidFill>
                <a:effectLst/>
                <a:latin typeface="Cambria" pitchFamily="18" charset="0" panose="02040503050406030204"/>
              </a:rPr>
              <a:t>афедрами факультета; </a:t>
            </a:r>
            <a:endParaRPr lang="ru-RU" sz="2400" b="1" dirty="0">
              <a:solidFill>
                <a:srgbClr val="002060"/>
              </a:solidFill>
              <a:latin typeface="Cambria" pitchFamily="18" charset="0" panose="02040503050406030204"/>
            </a:endParaRPr>
          </a:p>
          <a:p>
            <a:pPr eaLnBrk="0" hangingPunct="0"/>
            <a:endParaRPr lang="ru-RU" sz="2400" b="1" dirty="0">
              <a:solidFill>
                <a:srgbClr val="002060"/>
              </a:solidFill>
              <a:latin typeface="Cambria" pitchFamily="18" charset="0" panose="02040503050406030204"/>
            </a:endParaRPr>
          </a:p>
          <a:p>
            <a:pPr eaLnBrk="0" hangingPunct="0"/>
            <a:r>
              <a:rPr lang="ru-RU" sz="2400" b="1" dirty="0">
                <a:solidFill>
                  <a:srgbClr val="002060"/>
                </a:solidFill>
                <a:effectLst/>
                <a:latin typeface="Cambria" pitchFamily="18" charset="0" panose="02040503050406030204"/>
                <a:ea typeface="Times New Roman" pitchFamily="18" charset="0" panose="02020603050405020304"/>
              </a:rPr>
              <a:t>расширение  перечня образовательных программ и открытие новых </a:t>
            </a:r>
          </a:p>
          <a:p>
            <a:pPr eaLnBrk="0" hangingPunct="0"/>
            <a:r>
              <a:rPr lang="ru-RU" sz="2400" b="1" dirty="0">
                <a:solidFill>
                  <a:srgbClr val="002060"/>
                </a:solidFill>
                <a:latin typeface="Cambria" pitchFamily="18" charset="0" panose="02040503050406030204"/>
                <a:ea typeface="Times New Roman" pitchFamily="18" charset="0" panose="02020603050405020304"/>
              </a:rPr>
              <a:t>п</a:t>
            </a:r>
            <a:r>
              <a:rPr lang="ru-RU" sz="2400" b="1" dirty="0">
                <a:solidFill>
                  <a:srgbClr val="002060"/>
                </a:solidFill>
                <a:effectLst/>
                <a:latin typeface="Cambria" pitchFamily="18" charset="0" panose="02040503050406030204"/>
                <a:ea typeface="Times New Roman" pitchFamily="18" charset="0" panose="02020603050405020304"/>
              </a:rPr>
              <a:t>рофилей по реализуемым образовательным программам;</a:t>
            </a:r>
            <a:r>
              <a:rPr lang="ru-RU" sz="2400" b="1" dirty="0">
                <a:solidFill>
                  <a:srgbClr val="002060"/>
                </a:solidFill>
                <a:effectLst/>
                <a:latin typeface="Cambria" pitchFamily="18" charset="0" panose="02040503050406030204"/>
              </a:rPr>
              <a:t> </a:t>
            </a:r>
            <a:endParaRPr lang="ru-RU" sz="2400" b="1" dirty="0">
              <a:solidFill>
                <a:srgbClr val="002060"/>
              </a:solidFill>
              <a:latin typeface="Cambria" pitchFamily="18" charset="0" panose="02040503050406030204"/>
            </a:endParaRPr>
          </a:p>
          <a:p>
            <a:pPr eaLnBrk="0" hangingPunct="0"/>
            <a:endParaRPr lang="en-US" sz="2400" b="1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mbria" pitchFamily="18" charset="0" panose="02040503050406030204"/>
              <a:ea typeface="+mj-ea"/>
              <a:cs typeface="+mj-cs"/>
            </a:endParaRPr>
          </a:p>
        </p:txBody>
      </p:sp>
      <p:sp>
        <p:nvSpPr>
          <p:cNvPr id="30" name="AutoShape 52"/>
          <p:cNvSpPr>
            <a:spLocks noChangeArrowheads="1"/>
          </p:cNvSpPr>
          <p:nvPr/>
        </p:nvSpPr>
        <p:spPr bwMode="gray">
          <a:xfrm>
            <a:off x="1164756" y="3883093"/>
            <a:ext cx="10639857" cy="1035192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chemeClr val="accent1">
                <a:lumMod val="60000"/>
                <a:lumOff val="40000"/>
              </a:schemeClr>
            </a:solidFill>
            <a:round/>
          </a:ln>
          <a:effectLst/>
          <a:scene3d>
            <a:camera prst="orthographicFront"/>
            <a:lightRig rig="threePt" dir="t"/>
          </a:scene3d>
          <a:sp3d>
            <a:bevelT w="76200" h="76200"/>
          </a:sp3d>
        </p:spPr>
        <p:txBody>
          <a:bodyPr wrap="none" anchor="ctr"/>
          <a:lstStyle/>
          <a:p>
            <a:pPr eaLnBrk="0" hangingPunct="0"/>
            <a:endParaRPr lang="ru-RU" sz="2400" b="1" dirty="0">
              <a:solidFill>
                <a:srgbClr val="002060"/>
              </a:solidFill>
              <a:latin typeface="Cambria" pitchFamily="18" charset="0" panose="02040503050406030204"/>
            </a:endParaRPr>
          </a:p>
        </p:txBody>
      </p:sp>
      <p:sp>
        <p:nvSpPr>
          <p:cNvPr id="58" name="AutoShape 52"/>
          <p:cNvSpPr>
            <a:spLocks noChangeArrowheads="1"/>
          </p:cNvSpPr>
          <p:nvPr/>
        </p:nvSpPr>
        <p:spPr bwMode="gray">
          <a:xfrm>
            <a:off x="1164756" y="5093735"/>
            <a:ext cx="10690359" cy="1035192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chemeClr val="accent1">
                <a:lumMod val="60000"/>
                <a:lumOff val="40000"/>
              </a:schemeClr>
            </a:solidFill>
            <a:round/>
          </a:ln>
          <a:effectLst/>
          <a:scene3d>
            <a:camera prst="orthographicFront"/>
            <a:lightRig rig="threePt" dir="t"/>
          </a:scene3d>
          <a:sp3d>
            <a:bevelT w="76200" h="76200"/>
          </a:sp3d>
        </p:spPr>
        <p:txBody>
          <a:bodyPr wrap="none" anchor="ctr"/>
          <a:lstStyle/>
          <a:p>
            <a:pPr eaLnBrk="0" hangingPunct="0"/>
            <a:endParaRPr lang="ru-RU" sz="2400" b="1" dirty="0">
              <a:solidFill>
                <a:srgbClr val="002060"/>
              </a:solidFill>
              <a:latin typeface="Cambria" pitchFamily="18" charset="0" panose="02040503050406030204"/>
            </a:endParaRPr>
          </a:p>
          <a:p>
            <a:pPr eaLnBrk="0" hangingPunct="0"/>
            <a:endParaRPr lang="ru-RU" sz="2400" b="1" dirty="0">
              <a:solidFill>
                <a:srgbClr val="002060"/>
              </a:solidFill>
              <a:effectLst/>
              <a:latin typeface="Cambria" pitchFamily="18" charset="0" panose="02040503050406030204"/>
            </a:endParaRPr>
          </a:p>
          <a:p>
            <a:r>
              <a:rPr lang="ru-RU" sz="2400" b="1" dirty="0">
                <a:solidFill>
                  <a:srgbClr val="002060"/>
                </a:solidFill>
                <a:effectLst/>
                <a:latin typeface="Cambria" pitchFamily="18" charset="0" panose="02040503050406030204"/>
              </a:rPr>
              <a:t>подготовка программ дополнительного профессионального </a:t>
            </a:r>
            <a:endParaRPr lang="en-US" sz="2400" b="1" dirty="0">
              <a:solidFill>
                <a:srgbClr val="002060"/>
              </a:solidFill>
              <a:effectLst/>
              <a:latin typeface="Cambria" pitchFamily="18" charset="0" panose="02040503050406030204"/>
            </a:endParaRPr>
          </a:p>
          <a:p>
            <a:r>
              <a:rPr lang="ru-RU" sz="2400" b="1" dirty="0">
                <a:solidFill>
                  <a:srgbClr val="002060"/>
                </a:solidFill>
                <a:effectLst/>
                <a:latin typeface="Cambria" pitchFamily="18" charset="0" panose="02040503050406030204"/>
              </a:rPr>
              <a:t>образования, в частности, цифровая юриспруденция; </a:t>
            </a:r>
          </a:p>
          <a:p>
            <a:pPr eaLnBrk="0" hangingPunct="0"/>
            <a:r>
              <a:rPr lang="ru-RU" sz="2400" b="1" dirty="0">
                <a:solidFill>
                  <a:srgbClr val="002060"/>
                </a:solidFill>
                <a:effectLst/>
                <a:latin typeface="Cambria" pitchFamily="18" charset="0" panose="02040503050406030204"/>
              </a:rPr>
              <a:t> </a:t>
            </a:r>
            <a:endParaRPr lang="ru-RU" sz="2400" b="1" dirty="0">
              <a:solidFill>
                <a:srgbClr val="002060"/>
              </a:solidFill>
              <a:latin typeface="Cambria" pitchFamily="18" charset="0" panose="02040503050406030204"/>
            </a:endParaRPr>
          </a:p>
          <a:p>
            <a:pPr eaLnBrk="0" hangingPunct="0"/>
            <a:endParaRPr lang="en-US" sz="2400" b="1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mbria" pitchFamily="18" charset="0" panose="02040503050406030204"/>
              <a:ea typeface="+mj-ea"/>
              <a:cs typeface="+mj-cs"/>
            </a:endParaRPr>
          </a:p>
        </p:txBody>
      </p:sp>
      <p:sp>
        <p:nvSpPr>
          <p:cNvPr id="61" name="Стрелка вправо 60"/>
          <p:cNvSpPr/>
          <p:nvPr/>
        </p:nvSpPr>
        <p:spPr>
          <a:xfrm>
            <a:off x="10248333" y="6257797"/>
            <a:ext cx="605481" cy="484632"/>
          </a:xfrm>
          <a:prstGeom prst="rightArrow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w="76200" h="762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" name="Group 53"/>
          <p:cNvGrpSpPr/>
          <p:nvPr/>
        </p:nvGrpSpPr>
        <p:grpSpPr bwMode="auto">
          <a:xfrm>
            <a:off x="651179" y="2288607"/>
            <a:ext cx="403654" cy="320842"/>
            <a:chOff x="2078" y="936"/>
            <a:chExt cx="1615" cy="3103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3" name="Oval 54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38" name="Oval 55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39" name="Oval 56"/>
            <p:cNvSpPr>
              <a:spLocks noChangeArrowheads="1"/>
            </p:cNvSpPr>
            <p:nvPr/>
          </p:nvSpPr>
          <p:spPr bwMode="gray">
            <a:xfrm>
              <a:off x="2254" y="936"/>
              <a:ext cx="1039" cy="3103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40" name="Oval 57"/>
            <p:cNvSpPr>
              <a:spLocks noChangeArrowheads="1"/>
            </p:cNvSpPr>
            <p:nvPr/>
          </p:nvSpPr>
          <p:spPr bwMode="gray">
            <a:xfrm>
              <a:off x="2254" y="936"/>
              <a:ext cx="1039" cy="3103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41" name="Oval 58"/>
            <p:cNvSpPr>
              <a:spLocks noChangeArrowheads="1"/>
            </p:cNvSpPr>
            <p:nvPr/>
          </p:nvSpPr>
          <p:spPr bwMode="gray">
            <a:xfrm>
              <a:off x="2337" y="936"/>
              <a:ext cx="1096" cy="3103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42" name="Oval 59"/>
            <p:cNvSpPr>
              <a:spLocks noChangeArrowheads="1"/>
            </p:cNvSpPr>
            <p:nvPr/>
          </p:nvSpPr>
          <p:spPr bwMode="gray">
            <a:xfrm>
              <a:off x="2337" y="936"/>
              <a:ext cx="1096" cy="3103"/>
            </a:xfrm>
            <a:prstGeom prst="ellipse">
              <a:avLst/>
            </a:prstGeom>
            <a:grpFill/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76200" h="76200"/>
            </a:sp3d>
          </p:spPr>
          <p:txBody>
            <a:bodyPr anchor="ctr">
              <a:spAutoFit/>
            </a:bodyPr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</p:grpSp>
      <p:grpSp>
        <p:nvGrpSpPr>
          <p:cNvPr id="43" name="Group 53"/>
          <p:cNvGrpSpPr/>
          <p:nvPr/>
        </p:nvGrpSpPr>
        <p:grpSpPr bwMode="auto">
          <a:xfrm>
            <a:off x="651179" y="3220907"/>
            <a:ext cx="403654" cy="320842"/>
            <a:chOff x="2078" y="936"/>
            <a:chExt cx="1615" cy="3103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44" name="Oval 54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45" name="Oval 55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46" name="Oval 56"/>
            <p:cNvSpPr>
              <a:spLocks noChangeArrowheads="1"/>
            </p:cNvSpPr>
            <p:nvPr/>
          </p:nvSpPr>
          <p:spPr bwMode="gray">
            <a:xfrm>
              <a:off x="2254" y="936"/>
              <a:ext cx="1039" cy="3103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54" name="Oval 57"/>
            <p:cNvSpPr>
              <a:spLocks noChangeArrowheads="1"/>
            </p:cNvSpPr>
            <p:nvPr/>
          </p:nvSpPr>
          <p:spPr bwMode="gray">
            <a:xfrm>
              <a:off x="2254" y="936"/>
              <a:ext cx="1039" cy="3103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55" name="Oval 58"/>
            <p:cNvSpPr>
              <a:spLocks noChangeArrowheads="1"/>
            </p:cNvSpPr>
            <p:nvPr/>
          </p:nvSpPr>
          <p:spPr bwMode="gray">
            <a:xfrm>
              <a:off x="2337" y="936"/>
              <a:ext cx="1096" cy="3103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56" name="Oval 59"/>
            <p:cNvSpPr>
              <a:spLocks noChangeArrowheads="1"/>
            </p:cNvSpPr>
            <p:nvPr/>
          </p:nvSpPr>
          <p:spPr bwMode="gray">
            <a:xfrm>
              <a:off x="2337" y="936"/>
              <a:ext cx="1096" cy="3103"/>
            </a:xfrm>
            <a:prstGeom prst="ellipse">
              <a:avLst/>
            </a:prstGeom>
            <a:grpFill/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76200" h="76200"/>
            </a:sp3d>
          </p:spPr>
          <p:txBody>
            <a:bodyPr anchor="ctr">
              <a:spAutoFit/>
            </a:bodyPr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</p:grpSp>
      <p:grpSp>
        <p:nvGrpSpPr>
          <p:cNvPr id="57" name="Group 53"/>
          <p:cNvGrpSpPr/>
          <p:nvPr/>
        </p:nvGrpSpPr>
        <p:grpSpPr bwMode="auto">
          <a:xfrm>
            <a:off x="651179" y="4250173"/>
            <a:ext cx="403654" cy="320842"/>
            <a:chOff x="2078" y="936"/>
            <a:chExt cx="1615" cy="3103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59" name="Oval 54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60" name="Oval 55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62" name="Oval 56"/>
            <p:cNvSpPr>
              <a:spLocks noChangeArrowheads="1"/>
            </p:cNvSpPr>
            <p:nvPr/>
          </p:nvSpPr>
          <p:spPr bwMode="gray">
            <a:xfrm>
              <a:off x="2254" y="936"/>
              <a:ext cx="1039" cy="3103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63" name="Oval 57"/>
            <p:cNvSpPr>
              <a:spLocks noChangeArrowheads="1"/>
            </p:cNvSpPr>
            <p:nvPr/>
          </p:nvSpPr>
          <p:spPr bwMode="gray">
            <a:xfrm>
              <a:off x="2254" y="936"/>
              <a:ext cx="1039" cy="3103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64" name="Oval 58"/>
            <p:cNvSpPr>
              <a:spLocks noChangeArrowheads="1"/>
            </p:cNvSpPr>
            <p:nvPr/>
          </p:nvSpPr>
          <p:spPr bwMode="gray">
            <a:xfrm>
              <a:off x="2337" y="936"/>
              <a:ext cx="1096" cy="3103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65" name="Oval 59"/>
            <p:cNvSpPr>
              <a:spLocks noChangeArrowheads="1"/>
            </p:cNvSpPr>
            <p:nvPr/>
          </p:nvSpPr>
          <p:spPr bwMode="gray">
            <a:xfrm>
              <a:off x="2337" y="936"/>
              <a:ext cx="1096" cy="3103"/>
            </a:xfrm>
            <a:prstGeom prst="ellipse">
              <a:avLst/>
            </a:prstGeom>
            <a:grpFill/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76200" h="76200"/>
            </a:sp3d>
          </p:spPr>
          <p:txBody>
            <a:bodyPr anchor="ctr">
              <a:spAutoFit/>
            </a:bodyPr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</p:grpSp>
      <p:grpSp>
        <p:nvGrpSpPr>
          <p:cNvPr id="66" name="Group 53"/>
          <p:cNvGrpSpPr/>
          <p:nvPr/>
        </p:nvGrpSpPr>
        <p:grpSpPr bwMode="auto">
          <a:xfrm>
            <a:off x="628184" y="5611331"/>
            <a:ext cx="403654" cy="320842"/>
            <a:chOff x="2078" y="936"/>
            <a:chExt cx="1615" cy="3103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67" name="Oval 54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68" name="Oval 55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69" name="Oval 56"/>
            <p:cNvSpPr>
              <a:spLocks noChangeArrowheads="1"/>
            </p:cNvSpPr>
            <p:nvPr/>
          </p:nvSpPr>
          <p:spPr bwMode="gray">
            <a:xfrm>
              <a:off x="2254" y="936"/>
              <a:ext cx="1039" cy="3103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70" name="Oval 57"/>
            <p:cNvSpPr>
              <a:spLocks noChangeArrowheads="1"/>
            </p:cNvSpPr>
            <p:nvPr/>
          </p:nvSpPr>
          <p:spPr bwMode="gray">
            <a:xfrm>
              <a:off x="2254" y="936"/>
              <a:ext cx="1039" cy="3103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71" name="Oval 58"/>
            <p:cNvSpPr>
              <a:spLocks noChangeArrowheads="1"/>
            </p:cNvSpPr>
            <p:nvPr/>
          </p:nvSpPr>
          <p:spPr bwMode="gray">
            <a:xfrm>
              <a:off x="2337" y="936"/>
              <a:ext cx="1096" cy="3103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72" name="Oval 59"/>
            <p:cNvSpPr>
              <a:spLocks noChangeArrowheads="1"/>
            </p:cNvSpPr>
            <p:nvPr/>
          </p:nvSpPr>
          <p:spPr bwMode="gray">
            <a:xfrm>
              <a:off x="2337" y="936"/>
              <a:ext cx="1096" cy="3103"/>
            </a:xfrm>
            <a:prstGeom prst="ellipse">
              <a:avLst/>
            </a:prstGeom>
            <a:grpFill/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76200" h="76200"/>
            </a:sp3d>
          </p:spPr>
          <p:txBody>
            <a:bodyPr anchor="ctr">
              <a:spAutoFit/>
            </a:bodyPr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52"/>
          <p:cNvSpPr>
            <a:spLocks noChangeArrowheads="1"/>
          </p:cNvSpPr>
          <p:nvPr/>
        </p:nvSpPr>
        <p:spPr bwMode="gray">
          <a:xfrm>
            <a:off x="1348167" y="449383"/>
            <a:ext cx="10442779" cy="2134240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chemeClr val="accent1">
                <a:lumMod val="60000"/>
                <a:lumOff val="40000"/>
              </a:schemeClr>
            </a:solidFill>
            <a:round/>
          </a:ln>
          <a:effectLst/>
          <a:scene3d>
            <a:camera prst="orthographicFront"/>
            <a:lightRig rig="threePt" dir="t"/>
          </a:scene3d>
          <a:sp3d>
            <a:bevelT w="76200" h="76200"/>
          </a:sp3d>
        </p:spPr>
        <p:txBody>
          <a:bodyPr wrap="none" anchor="ctr"/>
          <a:lstStyle/>
          <a:p>
            <a:pPr eaLnBrk="0" hangingPunct="0"/>
            <a:endParaRPr lang="ru-RU" sz="2400" b="1" dirty="0">
              <a:solidFill>
                <a:schemeClr val="accent1">
                  <a:lumMod val="50000"/>
                </a:schemeClr>
              </a:solidFill>
              <a:latin typeface="Cambria" pitchFamily="18" charset="0" panose="02040503050406030204"/>
            </a:endParaRPr>
          </a:p>
          <a:p>
            <a:pPr eaLnBrk="0" hangingPunct="0"/>
            <a:endParaRPr lang="ru-RU" sz="2400" b="1" dirty="0">
              <a:solidFill>
                <a:schemeClr val="accent1">
                  <a:lumMod val="50000"/>
                </a:schemeClr>
              </a:solidFill>
              <a:effectLst/>
              <a:latin typeface="Cambria" pitchFamily="18" charset="0" panose="02040503050406030204"/>
            </a:endParaRPr>
          </a:p>
          <a:p>
            <a:endParaRPr lang="ru-RU" sz="2400" b="1" dirty="0">
              <a:solidFill>
                <a:schemeClr val="accent1">
                  <a:lumMod val="50000"/>
                </a:schemeClr>
              </a:solidFill>
              <a:effectLst/>
              <a:latin typeface="Cambria" pitchFamily="18" charset="0" panose="02040503050406030204"/>
              <a:ea typeface="Times New Roman" pitchFamily="18" charset="0" panose="02020603050405020304"/>
            </a:endParaRPr>
          </a:p>
          <a:p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effectLst/>
                <a:latin typeface="Cambria" pitchFamily="18" charset="0" panose="02040503050406030204"/>
                <a:ea typeface="Times New Roman" pitchFamily="18" charset="0" panose="02020603050405020304"/>
              </a:rPr>
              <a:t>деятельность по разработке и реализации программ двойных </a:t>
            </a:r>
            <a:endParaRPr lang="en-US" sz="2400" b="1" dirty="0">
              <a:solidFill>
                <a:schemeClr val="accent1">
                  <a:lumMod val="50000"/>
                </a:schemeClr>
              </a:solidFill>
              <a:effectLst/>
              <a:latin typeface="Cambria" pitchFamily="18" charset="0" panose="02040503050406030204"/>
              <a:ea typeface="Times New Roman" pitchFamily="18" charset="0" panose="02020603050405020304"/>
            </a:endParaRPr>
          </a:p>
          <a:p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effectLst/>
                <a:latin typeface="Cambria" pitchFamily="18" charset="0" panose="02040503050406030204"/>
                <a:ea typeface="Times New Roman" pitchFamily="18" charset="0" panose="02020603050405020304"/>
              </a:rPr>
              <a:t>дипломов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Cambria" pitchFamily="18" charset="0" panose="02040503050406030204"/>
                <a:ea typeface="Times New Roman" pitchFamily="18" charset="0" panose="02020603050405020304"/>
              </a:rPr>
              <a:t>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effectLst/>
                <a:latin typeface="Cambria" pitchFamily="18" charset="0" panose="02040503050406030204"/>
                <a:ea typeface="Times New Roman" pitchFamily="18" charset="0" panose="02020603050405020304"/>
              </a:rPr>
              <a:t>(сетевое образование) с университетами-партнерами, </a:t>
            </a:r>
            <a:endParaRPr lang="en-US" sz="2400" b="1" dirty="0">
              <a:solidFill>
                <a:schemeClr val="accent1">
                  <a:lumMod val="50000"/>
                </a:schemeClr>
              </a:solidFill>
              <a:effectLst/>
              <a:latin typeface="Cambria" pitchFamily="18" charset="0" panose="02040503050406030204"/>
              <a:ea typeface="Times New Roman" pitchFamily="18" charset="0" panose="02020603050405020304"/>
            </a:endParaRPr>
          </a:p>
          <a:p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effectLst/>
                <a:latin typeface="Cambria" pitchFamily="18" charset="0" panose="02040503050406030204"/>
                <a:ea typeface="Times New Roman" pitchFamily="18" charset="0" panose="02020603050405020304"/>
              </a:rPr>
              <a:t>а также программ с дополнительной квалификацией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effectLst/>
                <a:latin typeface="Cambria" pitchFamily="18" charset="0" panose="02040503050406030204"/>
              </a:rPr>
              <a:t>; в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Cambria" pitchFamily="18" charset="0" panose="02040503050406030204"/>
                <a:ea typeface="Cambria" pitchFamily="18" charset="0" panose="02040503050406030204"/>
              </a:rPr>
              <a:t>ыход на </a:t>
            </a:r>
            <a:endParaRPr lang="en-US" sz="2400" b="1" dirty="0">
              <a:solidFill>
                <a:schemeClr val="accent1">
                  <a:lumMod val="50000"/>
                </a:schemeClr>
              </a:solidFill>
              <a:latin typeface="Cambria" pitchFamily="18" charset="0" panose="02040503050406030204"/>
              <a:ea typeface="Cambria" pitchFamily="18" charset="0" panose="02040503050406030204"/>
            </a:endParaRPr>
          </a:p>
          <a:p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Cambria" pitchFamily="18" charset="0" panose="02040503050406030204"/>
                <a:ea typeface="Cambria" pitchFamily="18" charset="0" panose="02040503050406030204"/>
              </a:rPr>
              <a:t>региональные вузы, в частности, университеты новых регионов </a:t>
            </a:r>
            <a:endParaRPr lang="en-US" sz="2400" b="1" dirty="0">
              <a:solidFill>
                <a:schemeClr val="accent1">
                  <a:lumMod val="50000"/>
                </a:schemeClr>
              </a:solidFill>
              <a:latin typeface="Cambria" pitchFamily="18" charset="0" panose="02040503050406030204"/>
              <a:ea typeface="Cambria" pitchFamily="18" charset="0" panose="02040503050406030204"/>
            </a:endParaRPr>
          </a:p>
          <a:p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Cambria" pitchFamily="18" charset="0" panose="02040503050406030204"/>
                <a:ea typeface="Cambria" pitchFamily="18" charset="0" panose="02040503050406030204"/>
              </a:rPr>
              <a:t>РФ;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effectLst/>
              <a:latin typeface="Cambria" pitchFamily="18" charset="0" panose="02040503050406030204"/>
            </a:endParaRPr>
          </a:p>
          <a:p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effectLst/>
                <a:latin typeface="Cambria" pitchFamily="18" charset="0" panose="02040503050406030204"/>
                <a:ea typeface="Times New Roman" pitchFamily="18" charset="0" panose="02020603050405020304"/>
              </a:rPr>
              <a:t> </a:t>
            </a:r>
          </a:p>
          <a:p>
            <a:pPr eaLnBrk="0" hangingPunct="0"/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effectLst/>
                <a:latin typeface="Cambria" pitchFamily="18" charset="0" panose="02040503050406030204"/>
              </a:rPr>
              <a:t> 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Cambria" pitchFamily="18" charset="0" panose="02040503050406030204"/>
            </a:endParaRPr>
          </a:p>
          <a:p>
            <a:pPr eaLnBrk="0" hangingPunct="0"/>
            <a:endParaRPr lang="en-US" sz="2400" b="1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mbria" pitchFamily="18" charset="0" panose="02040503050406030204"/>
              <a:ea typeface="+mj-ea"/>
              <a:cs typeface="+mj-cs"/>
            </a:endParaRPr>
          </a:p>
        </p:txBody>
      </p:sp>
      <p:pic>
        <p:nvPicPr>
          <p:cNvPr id="12" name="Рисунок 3"/>
          <p:cNvPicPr>
            <a:picLocks noChangeAspect="1"/>
          </p:cNvPicPr>
          <p:nvPr/>
        </p:nvPicPr>
        <p:blipFill>
          <a:blip r:embed="rId1"/>
          <a:srcRect t="2548" b="2548"/>
          <a:stretch/>
        </p:blipFill>
        <p:spPr>
          <a:xfrm>
            <a:off x="0" y="32153"/>
            <a:ext cx="12192000" cy="6858000"/>
          </a:xfrm>
          <a:prstGeom prst="rect">
            <a:avLst/>
          </a:prstGeom>
        </p:spPr>
      </p:pic>
      <p:sp>
        <p:nvSpPr>
          <p:cNvPr id="13" name="AutoShape 52"/>
          <p:cNvSpPr>
            <a:spLocks noChangeArrowheads="1"/>
          </p:cNvSpPr>
          <p:nvPr/>
        </p:nvSpPr>
        <p:spPr bwMode="gray">
          <a:xfrm>
            <a:off x="1348167" y="2815024"/>
            <a:ext cx="10442779" cy="951214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chemeClr val="accent1">
                <a:lumMod val="60000"/>
                <a:lumOff val="40000"/>
              </a:schemeClr>
            </a:solidFill>
            <a:round/>
          </a:ln>
          <a:effectLst/>
          <a:scene3d>
            <a:camera prst="orthographicFront"/>
            <a:lightRig rig="threePt" dir="t"/>
          </a:scene3d>
          <a:sp3d>
            <a:bevelT w="76200" h="76200"/>
          </a:sp3d>
        </p:spPr>
        <p:txBody>
          <a:bodyPr wrap="none" anchor="ctr"/>
          <a:lstStyle/>
          <a:p>
            <a:pPr eaLnBrk="0" hangingPunct="0"/>
            <a:endParaRPr lang="ru-RU" sz="2400" b="1" dirty="0">
              <a:solidFill>
                <a:schemeClr val="accent1">
                  <a:lumMod val="50000"/>
                </a:schemeClr>
              </a:solidFill>
              <a:latin typeface="Cambria" pitchFamily="18" charset="0" panose="02040503050406030204"/>
            </a:endParaRPr>
          </a:p>
          <a:p>
            <a:pPr eaLnBrk="0" hangingPunct="0"/>
            <a:endParaRPr lang="ru-RU" sz="2400" b="1" dirty="0">
              <a:solidFill>
                <a:schemeClr val="accent1">
                  <a:lumMod val="50000"/>
                </a:schemeClr>
              </a:solidFill>
              <a:effectLst/>
              <a:latin typeface="Cambria" pitchFamily="18" charset="0" panose="02040503050406030204"/>
            </a:endParaRPr>
          </a:p>
          <a:p>
            <a:endParaRPr lang="ru-RU" sz="2400" b="1" dirty="0">
              <a:solidFill>
                <a:schemeClr val="accent1">
                  <a:lumMod val="50000"/>
                </a:schemeClr>
              </a:solidFill>
              <a:effectLst/>
              <a:latin typeface="Cambria" pitchFamily="18" charset="0" panose="02040503050406030204"/>
              <a:ea typeface="Times New Roman" pitchFamily="18" charset="0" panose="02020603050405020304"/>
            </a:endParaRPr>
          </a:p>
          <a:p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effectLst/>
                <a:latin typeface="Cambria" pitchFamily="18" charset="0" panose="02040503050406030204"/>
              </a:rPr>
              <a:t> внедрение в образовательный процесс цифровых компетенций </a:t>
            </a:r>
          </a:p>
          <a:p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effectLst/>
                <a:latin typeface="Cambria" pitchFamily="18" charset="0" panose="02040503050406030204"/>
              </a:rPr>
              <a:t>в юриспруденции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Cambria" pitchFamily="18" charset="0" panose="02040503050406030204"/>
                <a:ea typeface="Cambria" pitchFamily="18" charset="0" panose="02040503050406030204"/>
              </a:rPr>
              <a:t>;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effectLst/>
              <a:latin typeface="Cambria" pitchFamily="18" charset="0" panose="02040503050406030204"/>
            </a:endParaRPr>
          </a:p>
          <a:p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effectLst/>
                <a:latin typeface="Cambria" pitchFamily="18" charset="0" panose="02040503050406030204"/>
                <a:ea typeface="Times New Roman" pitchFamily="18" charset="0" panose="02020603050405020304"/>
              </a:rPr>
              <a:t> </a:t>
            </a:r>
          </a:p>
          <a:p>
            <a:pPr eaLnBrk="0" hangingPunct="0"/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effectLst/>
                <a:latin typeface="Cambria" pitchFamily="18" charset="0" panose="02040503050406030204"/>
              </a:rPr>
              <a:t> 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Cambria" pitchFamily="18" charset="0" panose="02040503050406030204"/>
            </a:endParaRPr>
          </a:p>
          <a:p>
            <a:pPr eaLnBrk="0" hangingPunct="0"/>
            <a:endParaRPr lang="en-US" sz="2400" b="1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mbria" pitchFamily="18" charset="0" panose="02040503050406030204"/>
              <a:ea typeface="+mj-ea"/>
              <a:cs typeface="+mj-cs"/>
            </a:endParaRPr>
          </a:p>
        </p:txBody>
      </p:sp>
      <p:sp>
        <p:nvSpPr>
          <p:cNvPr id="21" name="Стрелка вправо 60"/>
          <p:cNvSpPr/>
          <p:nvPr/>
        </p:nvSpPr>
        <p:spPr>
          <a:xfrm>
            <a:off x="9905131" y="6341215"/>
            <a:ext cx="605481" cy="484632"/>
          </a:xfrm>
          <a:prstGeom prst="rightArrow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w="76200" h="762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AutoShape 52"/>
          <p:cNvSpPr>
            <a:spLocks noChangeArrowheads="1"/>
          </p:cNvSpPr>
          <p:nvPr/>
        </p:nvSpPr>
        <p:spPr bwMode="gray">
          <a:xfrm>
            <a:off x="1348167" y="4155024"/>
            <a:ext cx="10442779" cy="730544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chemeClr val="accent1">
                <a:lumMod val="60000"/>
                <a:lumOff val="40000"/>
              </a:schemeClr>
            </a:solidFill>
            <a:round/>
          </a:ln>
          <a:effectLst/>
          <a:scene3d>
            <a:camera prst="orthographicFront"/>
            <a:lightRig rig="threePt" dir="t"/>
          </a:scene3d>
          <a:sp3d>
            <a:bevelT w="76200" h="76200"/>
          </a:sp3d>
        </p:spPr>
        <p:txBody>
          <a:bodyPr wrap="none" anchor="ctr"/>
          <a:lstStyle/>
          <a:p>
            <a:pPr eaLnBrk="0" hangingPunct="0"/>
            <a:endParaRPr lang="en-US" sz="2400" b="1" dirty="0">
              <a:solidFill>
                <a:srgbClr val="002060"/>
              </a:solidFill>
              <a:latin typeface="Cambria" pitchFamily="18" charset="0" panose="02040503050406030204"/>
            </a:endParaRPr>
          </a:p>
          <a:p>
            <a:pPr eaLnBrk="0" hangingPunct="0"/>
            <a:endParaRPr lang="en-US" sz="2400" b="1" dirty="0">
              <a:solidFill>
                <a:srgbClr val="002060"/>
              </a:solidFill>
              <a:latin typeface="Cambria" pitchFamily="18" charset="0" panose="02040503050406030204"/>
            </a:endParaRPr>
          </a:p>
          <a:p>
            <a:pPr eaLnBrk="0" hangingPunct="0"/>
            <a:r>
              <a:rPr lang="ru-RU" sz="2400" b="1" dirty="0">
                <a:solidFill>
                  <a:srgbClr val="002060"/>
                </a:solidFill>
                <a:latin typeface="Cambria" pitchFamily="18" charset="0" panose="02040503050406030204"/>
              </a:rPr>
              <a:t>совместно с колледжем ГУЗ р</a:t>
            </a:r>
            <a:r>
              <a:rPr lang="ru-RU" sz="2400" b="1" dirty="0">
                <a:solidFill>
                  <a:srgbClr val="002060"/>
                </a:solidFill>
                <a:effectLst/>
                <a:latin typeface="Cambria" pitchFamily="18" charset="0" panose="02040503050406030204"/>
              </a:rPr>
              <a:t>азработка образовательной программы </a:t>
            </a:r>
            <a:endParaRPr lang="en-US" sz="2400" b="1" dirty="0">
              <a:solidFill>
                <a:srgbClr val="002060"/>
              </a:solidFill>
              <a:effectLst/>
              <a:latin typeface="Cambria" pitchFamily="18" charset="0" panose="02040503050406030204"/>
            </a:endParaRPr>
          </a:p>
          <a:p>
            <a:pPr eaLnBrk="0" hangingPunct="0"/>
            <a:r>
              <a:rPr lang="ru-RU" sz="2400" b="1" dirty="0">
                <a:solidFill>
                  <a:srgbClr val="002060"/>
                </a:solidFill>
                <a:effectLst/>
                <a:latin typeface="Cambria" pitchFamily="18" charset="0" panose="02040503050406030204"/>
              </a:rPr>
              <a:t>по юриспруденции;</a:t>
            </a:r>
          </a:p>
          <a:p>
            <a:pPr eaLnBrk="0" hangingPunct="0"/>
            <a:r>
              <a:rPr lang="ru-RU" sz="2400" b="1" dirty="0">
                <a:solidFill>
                  <a:srgbClr val="002060"/>
                </a:solidFill>
                <a:effectLst/>
                <a:latin typeface="Cambria" pitchFamily="18" charset="0" panose="02040503050406030204"/>
              </a:rPr>
              <a:t> </a:t>
            </a:r>
            <a:endParaRPr lang="ru-RU" sz="2400" b="1" dirty="0">
              <a:solidFill>
                <a:srgbClr val="002060"/>
              </a:solidFill>
              <a:latin typeface="Cambria" pitchFamily="18" charset="0" panose="02040503050406030204"/>
            </a:endParaRPr>
          </a:p>
          <a:p>
            <a:pPr eaLnBrk="0" hangingPunct="0"/>
            <a:endParaRPr lang="en-US" sz="2400" b="1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mbria" pitchFamily="18" charset="0" panose="02040503050406030204"/>
              <a:ea typeface="+mj-ea"/>
              <a:cs typeface="+mj-cs"/>
            </a:endParaRPr>
          </a:p>
        </p:txBody>
      </p:sp>
      <p:grpSp>
        <p:nvGrpSpPr>
          <p:cNvPr id="2" name="Group 53"/>
          <p:cNvGrpSpPr/>
          <p:nvPr/>
        </p:nvGrpSpPr>
        <p:grpSpPr bwMode="auto">
          <a:xfrm>
            <a:off x="695209" y="1356621"/>
            <a:ext cx="403654" cy="320842"/>
            <a:chOff x="2078" y="936"/>
            <a:chExt cx="1615" cy="3103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3" name="Oval 54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37" name="Oval 55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38" name="Oval 56"/>
            <p:cNvSpPr>
              <a:spLocks noChangeArrowheads="1"/>
            </p:cNvSpPr>
            <p:nvPr/>
          </p:nvSpPr>
          <p:spPr bwMode="gray">
            <a:xfrm>
              <a:off x="2254" y="936"/>
              <a:ext cx="1039" cy="3103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39" name="Oval 57"/>
            <p:cNvSpPr>
              <a:spLocks noChangeArrowheads="1"/>
            </p:cNvSpPr>
            <p:nvPr/>
          </p:nvSpPr>
          <p:spPr bwMode="gray">
            <a:xfrm>
              <a:off x="2254" y="936"/>
              <a:ext cx="1039" cy="3103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40" name="Oval 58"/>
            <p:cNvSpPr>
              <a:spLocks noChangeArrowheads="1"/>
            </p:cNvSpPr>
            <p:nvPr/>
          </p:nvSpPr>
          <p:spPr bwMode="gray">
            <a:xfrm>
              <a:off x="2337" y="936"/>
              <a:ext cx="1096" cy="3103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41" name="Oval 59"/>
            <p:cNvSpPr>
              <a:spLocks noChangeArrowheads="1"/>
            </p:cNvSpPr>
            <p:nvPr/>
          </p:nvSpPr>
          <p:spPr bwMode="gray">
            <a:xfrm>
              <a:off x="2337" y="936"/>
              <a:ext cx="1096" cy="3103"/>
            </a:xfrm>
            <a:prstGeom prst="ellipse">
              <a:avLst/>
            </a:prstGeom>
            <a:grpFill/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76200" h="76200"/>
            </a:sp3d>
          </p:spPr>
          <p:txBody>
            <a:bodyPr anchor="ctr">
              <a:spAutoFit/>
            </a:bodyPr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</p:grpSp>
      <p:grpSp>
        <p:nvGrpSpPr>
          <p:cNvPr id="42" name="Group 53"/>
          <p:cNvGrpSpPr/>
          <p:nvPr/>
        </p:nvGrpSpPr>
        <p:grpSpPr bwMode="auto">
          <a:xfrm>
            <a:off x="636973" y="2969789"/>
            <a:ext cx="403654" cy="320842"/>
            <a:chOff x="2078" y="936"/>
            <a:chExt cx="1615" cy="3103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43" name="Oval 54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44" name="Oval 55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45" name="Oval 56"/>
            <p:cNvSpPr>
              <a:spLocks noChangeArrowheads="1"/>
            </p:cNvSpPr>
            <p:nvPr/>
          </p:nvSpPr>
          <p:spPr bwMode="gray">
            <a:xfrm>
              <a:off x="2254" y="936"/>
              <a:ext cx="1039" cy="3103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46" name="Oval 57"/>
            <p:cNvSpPr>
              <a:spLocks noChangeArrowheads="1"/>
            </p:cNvSpPr>
            <p:nvPr/>
          </p:nvSpPr>
          <p:spPr bwMode="gray">
            <a:xfrm>
              <a:off x="2254" y="936"/>
              <a:ext cx="1039" cy="3103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47" name="Oval 58"/>
            <p:cNvSpPr>
              <a:spLocks noChangeArrowheads="1"/>
            </p:cNvSpPr>
            <p:nvPr/>
          </p:nvSpPr>
          <p:spPr bwMode="gray">
            <a:xfrm>
              <a:off x="2337" y="936"/>
              <a:ext cx="1096" cy="3103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48" name="Oval 59"/>
            <p:cNvSpPr>
              <a:spLocks noChangeArrowheads="1"/>
            </p:cNvSpPr>
            <p:nvPr/>
          </p:nvSpPr>
          <p:spPr bwMode="gray">
            <a:xfrm>
              <a:off x="2337" y="936"/>
              <a:ext cx="1096" cy="3103"/>
            </a:xfrm>
            <a:prstGeom prst="ellipse">
              <a:avLst/>
            </a:prstGeom>
            <a:grpFill/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76200" h="76200"/>
            </a:sp3d>
          </p:spPr>
          <p:txBody>
            <a:bodyPr anchor="ctr">
              <a:spAutoFit/>
            </a:bodyPr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</p:grpSp>
      <p:grpSp>
        <p:nvGrpSpPr>
          <p:cNvPr id="49" name="Group 53"/>
          <p:cNvGrpSpPr/>
          <p:nvPr/>
        </p:nvGrpSpPr>
        <p:grpSpPr bwMode="auto">
          <a:xfrm>
            <a:off x="736949" y="4359875"/>
            <a:ext cx="403654" cy="320842"/>
            <a:chOff x="2078" y="936"/>
            <a:chExt cx="1615" cy="3103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50" name="Oval 54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51" name="Oval 55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52" name="Oval 56"/>
            <p:cNvSpPr>
              <a:spLocks noChangeArrowheads="1"/>
            </p:cNvSpPr>
            <p:nvPr/>
          </p:nvSpPr>
          <p:spPr bwMode="gray">
            <a:xfrm>
              <a:off x="2254" y="936"/>
              <a:ext cx="1039" cy="3103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53" name="Oval 57"/>
            <p:cNvSpPr>
              <a:spLocks noChangeArrowheads="1"/>
            </p:cNvSpPr>
            <p:nvPr/>
          </p:nvSpPr>
          <p:spPr bwMode="gray">
            <a:xfrm>
              <a:off x="2254" y="936"/>
              <a:ext cx="1039" cy="3103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54" name="Oval 58"/>
            <p:cNvSpPr>
              <a:spLocks noChangeArrowheads="1"/>
            </p:cNvSpPr>
            <p:nvPr/>
          </p:nvSpPr>
          <p:spPr bwMode="gray">
            <a:xfrm>
              <a:off x="2337" y="936"/>
              <a:ext cx="1096" cy="3103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55" name="Oval 59"/>
            <p:cNvSpPr>
              <a:spLocks noChangeArrowheads="1"/>
            </p:cNvSpPr>
            <p:nvPr/>
          </p:nvSpPr>
          <p:spPr bwMode="gray">
            <a:xfrm>
              <a:off x="2337" y="936"/>
              <a:ext cx="1096" cy="3103"/>
            </a:xfrm>
            <a:prstGeom prst="ellipse">
              <a:avLst/>
            </a:prstGeom>
            <a:grpFill/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76200" h="76200"/>
            </a:sp3d>
          </p:spPr>
          <p:txBody>
            <a:bodyPr anchor="ctr">
              <a:spAutoFit/>
            </a:bodyPr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1"/>
          <a:srcRect t="2548" b="2548"/>
          <a:stretch/>
        </p:blipFill>
        <p:spPr>
          <a:xfrm>
            <a:off x="0" y="0"/>
            <a:ext cx="12093678" cy="6858000"/>
          </a:xfrm>
          <a:prstGeom prst="rect">
            <a:avLst/>
          </a:prstGeom>
        </p:spPr>
      </p:pic>
      <p:sp>
        <p:nvSpPr>
          <p:cNvPr id="13" name="AutoShape 52"/>
          <p:cNvSpPr>
            <a:spLocks noChangeArrowheads="1"/>
          </p:cNvSpPr>
          <p:nvPr/>
        </p:nvSpPr>
        <p:spPr bwMode="gray">
          <a:xfrm>
            <a:off x="829155" y="275636"/>
            <a:ext cx="10086837" cy="1054858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chemeClr val="accent1">
                <a:lumMod val="40000"/>
                <a:lumOff val="60000"/>
              </a:schemeClr>
            </a:solidFill>
            <a:round/>
          </a:ln>
          <a:effectLst/>
          <a:scene3d>
            <a:camera prst="orthographicFront"/>
            <a:lightRig rig="threePt" dir="t"/>
          </a:scene3d>
          <a:sp3d>
            <a:bevelT w="76200" h="76200"/>
          </a:sp3d>
        </p:spPr>
        <p:txBody>
          <a:bodyPr wrap="none" anchor="ctr"/>
          <a:lstStyle/>
          <a:p>
            <a:pPr eaLnBrk="0" hangingPunct="0"/>
            <a:endParaRPr lang="ru-RU" sz="2000" b="1" dirty="0">
              <a:solidFill>
                <a:srgbClr val="002060"/>
              </a:solidFill>
              <a:latin typeface="Cambria" pitchFamily="18" charset="0" panose="02040503050406030204"/>
            </a:endParaRPr>
          </a:p>
          <a:p>
            <a:pPr eaLnBrk="0" hangingPunct="0"/>
            <a:endParaRPr lang="ru-RU" sz="2000" b="1" dirty="0">
              <a:solidFill>
                <a:srgbClr val="002060"/>
              </a:solidFill>
              <a:effectLst/>
              <a:latin typeface="Cambria" pitchFamily="18" charset="0" panose="02040503050406030204"/>
            </a:endParaRPr>
          </a:p>
          <a:p>
            <a:endParaRPr lang="ru-RU" sz="2000" b="1" dirty="0">
              <a:solidFill>
                <a:srgbClr val="002060"/>
              </a:solidFill>
              <a:latin typeface="Cambria" pitchFamily="18" charset="0" panose="02040503050406030204"/>
            </a:endParaRPr>
          </a:p>
          <a:p>
            <a:endParaRPr lang="ru-RU" sz="2000" b="1" dirty="0">
              <a:solidFill>
                <a:srgbClr val="002060"/>
              </a:solidFill>
              <a:latin typeface="Cambria" pitchFamily="18" charset="0" panose="02040503050406030204"/>
            </a:endParaRPr>
          </a:p>
          <a:p>
            <a:endParaRPr lang="ru-RU" sz="2000" b="1" dirty="0">
              <a:solidFill>
                <a:srgbClr val="002060"/>
              </a:solidFill>
              <a:latin typeface="Cambria" pitchFamily="18" charset="0" panose="02040503050406030204"/>
            </a:endParaRPr>
          </a:p>
          <a:p>
            <a:endParaRPr lang="ru-RU" sz="2000" b="1" dirty="0">
              <a:solidFill>
                <a:srgbClr val="002060"/>
              </a:solidFill>
              <a:latin typeface="Cambria" pitchFamily="18" charset="0" panose="02040503050406030204"/>
            </a:endParaRPr>
          </a:p>
          <a:p>
            <a:endParaRPr lang="ru-RU" sz="2000" b="1" dirty="0">
              <a:solidFill>
                <a:srgbClr val="002060"/>
              </a:solidFill>
              <a:latin typeface="Cambria" pitchFamily="18" charset="0" panose="02040503050406030204"/>
            </a:endParaRPr>
          </a:p>
          <a:p>
            <a:r>
              <a:rPr lang="ru-RU" sz="2400" b="1" dirty="0">
                <a:solidFill>
                  <a:srgbClr val="002060"/>
                </a:solidFill>
                <a:latin typeface="Cambria" pitchFamily="18" charset="0" panose="02040503050406030204"/>
              </a:rPr>
              <a:t>п</a:t>
            </a:r>
            <a:r>
              <a:rPr lang="ru-RU" sz="2400" b="1" dirty="0">
                <a:solidFill>
                  <a:srgbClr val="002060"/>
                </a:solidFill>
                <a:effectLst/>
                <a:latin typeface="Cambria" pitchFamily="18" charset="0" panose="02040503050406030204"/>
              </a:rPr>
              <a:t>одготовка учебно-методических пособий, практикумов, </a:t>
            </a:r>
            <a:endParaRPr lang="en-US" sz="2400" b="1" dirty="0">
              <a:solidFill>
                <a:srgbClr val="002060"/>
              </a:solidFill>
              <a:effectLst/>
              <a:latin typeface="Cambria" pitchFamily="18" charset="0" panose="02040503050406030204"/>
            </a:endParaRPr>
          </a:p>
          <a:p>
            <a:r>
              <a:rPr lang="ru-RU" sz="2400" b="1" dirty="0">
                <a:solidFill>
                  <a:srgbClr val="002060"/>
                </a:solidFill>
                <a:effectLst/>
                <a:latin typeface="Cambria" pitchFamily="18" charset="0" panose="02040503050406030204"/>
              </a:rPr>
              <a:t>сборников тестовых заданий по дисциплинам образовательных </a:t>
            </a:r>
            <a:endParaRPr lang="en-US" sz="2400" b="1" dirty="0">
              <a:solidFill>
                <a:srgbClr val="002060"/>
              </a:solidFill>
              <a:effectLst/>
              <a:latin typeface="Cambria" pitchFamily="18" charset="0" panose="02040503050406030204"/>
            </a:endParaRPr>
          </a:p>
          <a:p>
            <a:r>
              <a:rPr lang="ru-RU" sz="2400" b="1" dirty="0">
                <a:solidFill>
                  <a:srgbClr val="002060"/>
                </a:solidFill>
                <a:latin typeface="Cambria" pitchFamily="18" charset="0" panose="02040503050406030204"/>
              </a:rPr>
              <a:t>программ, реализуемых на факультете;</a:t>
            </a:r>
          </a:p>
          <a:p>
            <a:r>
              <a:rPr lang="ru-RU" sz="2000" b="1" dirty="0">
                <a:solidFill>
                  <a:srgbClr val="002060"/>
                </a:solidFill>
                <a:effectLst/>
                <a:latin typeface="Cambria" pitchFamily="18" charset="0" panose="02040503050406030204"/>
              </a:rPr>
              <a:t> </a:t>
            </a:r>
          </a:p>
          <a:p>
            <a:endParaRPr lang="ru-RU" sz="2000" b="1" dirty="0">
              <a:solidFill>
                <a:srgbClr val="002060"/>
              </a:solidFill>
              <a:effectLst/>
              <a:latin typeface="Cambria" pitchFamily="18" charset="0" panose="02040503050406030204"/>
            </a:endParaRPr>
          </a:p>
          <a:p>
            <a:endParaRPr lang="ru-RU" sz="2000" b="1" dirty="0">
              <a:solidFill>
                <a:srgbClr val="002060"/>
              </a:solidFill>
              <a:latin typeface="Cambria" pitchFamily="18" charset="0" panose="02040503050406030204"/>
            </a:endParaRPr>
          </a:p>
          <a:p>
            <a:endParaRPr lang="ru-RU" sz="2000" b="1" dirty="0">
              <a:solidFill>
                <a:srgbClr val="002060"/>
              </a:solidFill>
              <a:latin typeface="Cambria" pitchFamily="18" charset="0" panose="02040503050406030204"/>
            </a:endParaRPr>
          </a:p>
          <a:p>
            <a:endParaRPr lang="ru-RU" sz="2000" b="1" dirty="0">
              <a:solidFill>
                <a:srgbClr val="002060"/>
              </a:solidFill>
              <a:effectLst/>
              <a:latin typeface="Cambria" pitchFamily="18" charset="0" panose="02040503050406030204"/>
            </a:endParaRPr>
          </a:p>
          <a:p>
            <a:pPr eaLnBrk="0" hangingPunct="0"/>
            <a:r>
              <a:rPr lang="ru-RU" sz="2000" b="1" dirty="0">
                <a:solidFill>
                  <a:srgbClr val="002060"/>
                </a:solidFill>
                <a:effectLst/>
                <a:latin typeface="Cambria" pitchFamily="18" charset="0" panose="02040503050406030204"/>
              </a:rPr>
              <a:t> </a:t>
            </a:r>
            <a:endParaRPr lang="ru-RU" sz="2000" b="1" dirty="0">
              <a:solidFill>
                <a:srgbClr val="002060"/>
              </a:solidFill>
              <a:latin typeface="Cambria" pitchFamily="18" charset="0" panose="02040503050406030204"/>
            </a:endParaRPr>
          </a:p>
          <a:p>
            <a:pPr eaLnBrk="0" hangingPunct="0"/>
            <a:endParaRPr lang="en-US" sz="2000" b="1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mbria" pitchFamily="18" charset="0" panose="02040503050406030204"/>
              <a:ea typeface="+mj-ea"/>
              <a:cs typeface="+mj-cs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828171" y="3413787"/>
            <a:ext cx="10914790" cy="3033584"/>
          </a:xfrm>
          <a:prstGeom prst="round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1052052" y="3429000"/>
            <a:ext cx="10626601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i="1" dirty="0">
                <a:solidFill>
                  <a:srgbClr val="002060"/>
                </a:solidFill>
                <a:latin typeface="Cambria" pitchFamily="18" charset="0" panose="02040503050406030204"/>
              </a:rPr>
              <a:t>Разработка новых актуальных образовательных программ и их аккредитация:</a:t>
            </a:r>
          </a:p>
          <a:p>
            <a:pPr marL="134938" indent="-134938"/>
            <a:r>
              <a:rPr lang="ru-RU" sz="2000" b="1" dirty="0">
                <a:solidFill>
                  <a:srgbClr val="002060"/>
                </a:solidFill>
                <a:latin typeface="Cambria" pitchFamily="18" charset="0" panose="02040503050406030204"/>
              </a:rPr>
              <a:t>- по направлению подготовки 40.05.01 «Правовое обеспечение национальной   безопасности» с профилем «Экологическая и продовольственная безопасность»;</a:t>
            </a:r>
          </a:p>
          <a:p>
            <a:pPr marL="134938" indent="-134938"/>
            <a:r>
              <a:rPr lang="ru-RU" sz="2000" b="1" dirty="0">
                <a:solidFill>
                  <a:srgbClr val="002060"/>
                </a:solidFill>
                <a:latin typeface="Cambria" pitchFamily="18" charset="0" panose="02040503050406030204"/>
              </a:rPr>
              <a:t>- по направлению подготовки 40.05.04 «Судебная и прокурорская деятельность».</a:t>
            </a:r>
          </a:p>
          <a:p>
            <a:pPr marL="134938" indent="-134938"/>
            <a:r>
              <a:rPr lang="ru-RU" sz="2000" b="1" i="1" dirty="0">
                <a:solidFill>
                  <a:srgbClr val="002060"/>
                </a:solidFill>
                <a:latin typeface="Cambria" pitchFamily="18" charset="0" panose="02040503050406030204"/>
              </a:rPr>
              <a:t>Разработка новых актуальных  профилей магистратуры:</a:t>
            </a:r>
          </a:p>
          <a:p>
            <a:pPr marL="134938" indent="-134938"/>
            <a:r>
              <a:rPr lang="ru-RU" sz="2000" b="1" dirty="0">
                <a:solidFill>
                  <a:srgbClr val="002060"/>
                </a:solidFill>
                <a:latin typeface="Cambria" pitchFamily="18" charset="0" panose="02040503050406030204"/>
              </a:rPr>
              <a:t>- Корпоративный юрист;</a:t>
            </a:r>
          </a:p>
          <a:p>
            <a:pPr marL="134938" indent="-134938"/>
            <a:r>
              <a:rPr lang="ru-RU" sz="2000" b="1" dirty="0">
                <a:solidFill>
                  <a:srgbClr val="002060"/>
                </a:solidFill>
                <a:latin typeface="Cambria" pitchFamily="18" charset="0" panose="02040503050406030204"/>
              </a:rPr>
              <a:t>- Юрист в сфере недвижимости;</a:t>
            </a:r>
          </a:p>
          <a:p>
            <a:pPr marL="134938" indent="-134938"/>
            <a:r>
              <a:rPr lang="ru-RU" sz="2000" b="1" dirty="0">
                <a:solidFill>
                  <a:srgbClr val="002060"/>
                </a:solidFill>
                <a:latin typeface="Cambria" pitchFamily="18" charset="0" panose="02040503050406030204"/>
              </a:rPr>
              <a:t>- Правовое регулирование экологической безопасности и рационального природопользования.</a:t>
            </a:r>
          </a:p>
          <a:p>
            <a:endParaRPr lang="ru-RU" sz="2000" b="1" dirty="0">
              <a:solidFill>
                <a:srgbClr val="002060"/>
              </a:solidFill>
              <a:latin typeface="Cambria" pitchFamily="18" charset="0" panose="02040503050406030204"/>
            </a:endParaRPr>
          </a:p>
        </p:txBody>
      </p:sp>
      <p:sp>
        <p:nvSpPr>
          <p:cNvPr id="2" name="AutoShape 52"/>
          <p:cNvSpPr>
            <a:spLocks noChangeArrowheads="1"/>
          </p:cNvSpPr>
          <p:nvPr/>
        </p:nvSpPr>
        <p:spPr bwMode="gray">
          <a:xfrm>
            <a:off x="870647" y="1477950"/>
            <a:ext cx="10045345" cy="730544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chemeClr val="accent1">
                <a:lumMod val="40000"/>
                <a:lumOff val="60000"/>
              </a:schemeClr>
            </a:solidFill>
            <a:round/>
          </a:ln>
          <a:effectLst/>
          <a:scene3d>
            <a:camera prst="orthographicFront"/>
            <a:lightRig rig="threePt" dir="t"/>
          </a:scene3d>
          <a:sp3d>
            <a:bevelT w="76200" h="76200"/>
          </a:sp3d>
        </p:spPr>
        <p:txBody>
          <a:bodyPr wrap="none" anchor="ctr"/>
          <a:lstStyle/>
          <a:p>
            <a:pPr eaLnBrk="0" hangingPunct="0"/>
            <a:endParaRPr lang="ru-RU" sz="2400" b="1" dirty="0">
              <a:solidFill>
                <a:srgbClr val="002060"/>
              </a:solidFill>
              <a:latin typeface="Cambria" pitchFamily="18" charset="0" panose="02040503050406030204"/>
            </a:endParaRPr>
          </a:p>
          <a:p>
            <a:pPr eaLnBrk="0" hangingPunct="0"/>
            <a:r>
              <a:rPr lang="ru-RU" sz="2400" b="1" dirty="0">
                <a:solidFill>
                  <a:srgbClr val="002060"/>
                </a:solidFill>
                <a:latin typeface="Cambria" pitchFamily="18" charset="0" panose="02040503050406030204"/>
              </a:rPr>
              <a:t>разработка и внедрение онлайн-образования;</a:t>
            </a:r>
          </a:p>
          <a:p>
            <a:pPr eaLnBrk="0" hangingPunct="0"/>
            <a:endParaRPr lang="en-US" sz="2400" b="1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mbria" pitchFamily="18" charset="0" panose="02040503050406030204"/>
              <a:ea typeface="+mj-ea"/>
              <a:cs typeface="+mj-cs"/>
            </a:endParaRPr>
          </a:p>
        </p:txBody>
      </p:sp>
      <p:sp>
        <p:nvSpPr>
          <p:cNvPr id="27" name="AutoShape 52"/>
          <p:cNvSpPr>
            <a:spLocks noChangeArrowheads="1"/>
          </p:cNvSpPr>
          <p:nvPr/>
        </p:nvSpPr>
        <p:spPr bwMode="gray">
          <a:xfrm>
            <a:off x="870647" y="2369927"/>
            <a:ext cx="10048578" cy="882427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chemeClr val="accent1">
                <a:lumMod val="40000"/>
                <a:lumOff val="60000"/>
              </a:schemeClr>
            </a:solidFill>
            <a:round/>
          </a:ln>
          <a:effectLst/>
          <a:scene3d>
            <a:camera prst="orthographicFront"/>
            <a:lightRig rig="threePt" dir="t"/>
          </a:scene3d>
          <a:sp3d>
            <a:bevelT w="76200" h="76200"/>
          </a:sp3d>
        </p:spPr>
        <p:txBody>
          <a:bodyPr wrap="none" anchor="ctr"/>
          <a:lstStyle/>
          <a:p>
            <a:pPr eaLnBrk="0" hangingPunct="0"/>
            <a:endParaRPr lang="ru-RU" sz="2400" b="1" dirty="0">
              <a:solidFill>
                <a:srgbClr val="002060"/>
              </a:solidFill>
              <a:latin typeface="Cambria" pitchFamily="18" charset="0" panose="02040503050406030204"/>
            </a:endParaRPr>
          </a:p>
          <a:p>
            <a:pPr eaLnBrk="0" hangingPunct="0"/>
            <a:r>
              <a:rPr lang="ru-RU" sz="2400" b="1" dirty="0">
                <a:solidFill>
                  <a:srgbClr val="002060"/>
                </a:solidFill>
                <a:latin typeface="Cambria" pitchFamily="18" charset="0" panose="02040503050406030204"/>
              </a:rPr>
              <a:t>участие в государственной программе по поддержке </a:t>
            </a:r>
            <a:endParaRPr lang="en-US" sz="2400" b="1" dirty="0">
              <a:solidFill>
                <a:srgbClr val="002060"/>
              </a:solidFill>
              <a:latin typeface="Cambria" pitchFamily="18" charset="0" panose="02040503050406030204"/>
            </a:endParaRPr>
          </a:p>
          <a:p>
            <a:pPr eaLnBrk="0" hangingPunct="0"/>
            <a:r>
              <a:rPr lang="ru-RU" sz="2400" b="1" dirty="0">
                <a:solidFill>
                  <a:srgbClr val="002060"/>
                </a:solidFill>
                <a:latin typeface="Cambria" pitchFamily="18" charset="0" panose="02040503050406030204"/>
              </a:rPr>
              <a:t>университетов «Приоритет 2030».</a:t>
            </a:r>
          </a:p>
          <a:p>
            <a:pPr eaLnBrk="0" hangingPunct="0"/>
            <a:endParaRPr lang="en-US" sz="2400" b="1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mbria" pitchFamily="18" charset="0" panose="02040503050406030204"/>
              <a:ea typeface="+mj-ea"/>
              <a:cs typeface="+mj-cs"/>
            </a:endParaRPr>
          </a:p>
        </p:txBody>
      </p:sp>
      <p:grpSp>
        <p:nvGrpSpPr>
          <p:cNvPr id="5" name="Group 53"/>
          <p:cNvGrpSpPr/>
          <p:nvPr/>
        </p:nvGrpSpPr>
        <p:grpSpPr bwMode="auto">
          <a:xfrm>
            <a:off x="290342" y="676724"/>
            <a:ext cx="403654" cy="320842"/>
            <a:chOff x="2078" y="936"/>
            <a:chExt cx="1615" cy="3103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6" name="Oval 54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7" name="Oval 55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8" name="Oval 56"/>
            <p:cNvSpPr>
              <a:spLocks noChangeArrowheads="1"/>
            </p:cNvSpPr>
            <p:nvPr/>
          </p:nvSpPr>
          <p:spPr bwMode="gray">
            <a:xfrm>
              <a:off x="2254" y="936"/>
              <a:ext cx="1039" cy="3103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9" name="Oval 57"/>
            <p:cNvSpPr>
              <a:spLocks noChangeArrowheads="1"/>
            </p:cNvSpPr>
            <p:nvPr/>
          </p:nvSpPr>
          <p:spPr bwMode="gray">
            <a:xfrm>
              <a:off x="2254" y="936"/>
              <a:ext cx="1039" cy="3103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10" name="Oval 58"/>
            <p:cNvSpPr>
              <a:spLocks noChangeArrowheads="1"/>
            </p:cNvSpPr>
            <p:nvPr/>
          </p:nvSpPr>
          <p:spPr bwMode="gray">
            <a:xfrm>
              <a:off x="2337" y="936"/>
              <a:ext cx="1096" cy="3103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11" name="Oval 59"/>
            <p:cNvSpPr>
              <a:spLocks noChangeArrowheads="1"/>
            </p:cNvSpPr>
            <p:nvPr/>
          </p:nvSpPr>
          <p:spPr bwMode="gray">
            <a:xfrm>
              <a:off x="2337" y="936"/>
              <a:ext cx="1096" cy="3103"/>
            </a:xfrm>
            <a:prstGeom prst="ellipse">
              <a:avLst/>
            </a:prstGeom>
            <a:grpFill/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76200" h="76200"/>
            </a:sp3d>
          </p:spPr>
          <p:txBody>
            <a:bodyPr anchor="ctr">
              <a:spAutoFit/>
            </a:bodyPr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</p:grpSp>
      <p:grpSp>
        <p:nvGrpSpPr>
          <p:cNvPr id="12" name="Group 53"/>
          <p:cNvGrpSpPr/>
          <p:nvPr/>
        </p:nvGrpSpPr>
        <p:grpSpPr bwMode="auto">
          <a:xfrm>
            <a:off x="290342" y="1751218"/>
            <a:ext cx="403654" cy="320842"/>
            <a:chOff x="2078" y="936"/>
            <a:chExt cx="1615" cy="3103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8" name="Oval 54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30" name="Oval 55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31" name="Oval 56"/>
            <p:cNvSpPr>
              <a:spLocks noChangeArrowheads="1"/>
            </p:cNvSpPr>
            <p:nvPr/>
          </p:nvSpPr>
          <p:spPr bwMode="gray">
            <a:xfrm>
              <a:off x="2254" y="936"/>
              <a:ext cx="1039" cy="3103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33" name="Oval 57"/>
            <p:cNvSpPr>
              <a:spLocks noChangeArrowheads="1"/>
            </p:cNvSpPr>
            <p:nvPr/>
          </p:nvSpPr>
          <p:spPr bwMode="gray">
            <a:xfrm>
              <a:off x="2254" y="936"/>
              <a:ext cx="1039" cy="3103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34" name="Oval 58"/>
            <p:cNvSpPr>
              <a:spLocks noChangeArrowheads="1"/>
            </p:cNvSpPr>
            <p:nvPr/>
          </p:nvSpPr>
          <p:spPr bwMode="gray">
            <a:xfrm>
              <a:off x="2337" y="936"/>
              <a:ext cx="1096" cy="3103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35" name="Oval 59"/>
            <p:cNvSpPr>
              <a:spLocks noChangeArrowheads="1"/>
            </p:cNvSpPr>
            <p:nvPr/>
          </p:nvSpPr>
          <p:spPr bwMode="gray">
            <a:xfrm>
              <a:off x="2337" y="936"/>
              <a:ext cx="1096" cy="3103"/>
            </a:xfrm>
            <a:prstGeom prst="ellipse">
              <a:avLst/>
            </a:prstGeom>
            <a:grpFill/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76200" h="76200"/>
            </a:sp3d>
          </p:spPr>
          <p:txBody>
            <a:bodyPr anchor="ctr">
              <a:spAutoFit/>
            </a:bodyPr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</p:grpSp>
      <p:grpSp>
        <p:nvGrpSpPr>
          <p:cNvPr id="51" name="Group 53"/>
          <p:cNvGrpSpPr/>
          <p:nvPr/>
        </p:nvGrpSpPr>
        <p:grpSpPr bwMode="auto">
          <a:xfrm>
            <a:off x="290342" y="2504870"/>
            <a:ext cx="403654" cy="320842"/>
            <a:chOff x="2078" y="936"/>
            <a:chExt cx="1615" cy="3103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52" name="Oval 54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53" name="Oval 55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54" name="Oval 56"/>
            <p:cNvSpPr>
              <a:spLocks noChangeArrowheads="1"/>
            </p:cNvSpPr>
            <p:nvPr/>
          </p:nvSpPr>
          <p:spPr bwMode="gray">
            <a:xfrm>
              <a:off x="2254" y="936"/>
              <a:ext cx="1039" cy="3103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55" name="Oval 57"/>
            <p:cNvSpPr>
              <a:spLocks noChangeArrowheads="1"/>
            </p:cNvSpPr>
            <p:nvPr/>
          </p:nvSpPr>
          <p:spPr bwMode="gray">
            <a:xfrm>
              <a:off x="2254" y="936"/>
              <a:ext cx="1039" cy="3103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56" name="Oval 58"/>
            <p:cNvSpPr>
              <a:spLocks noChangeArrowheads="1"/>
            </p:cNvSpPr>
            <p:nvPr/>
          </p:nvSpPr>
          <p:spPr bwMode="gray">
            <a:xfrm>
              <a:off x="2337" y="936"/>
              <a:ext cx="1096" cy="3103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  <p:sp>
          <p:nvSpPr>
            <p:cNvPr id="57" name="Oval 59"/>
            <p:cNvSpPr>
              <a:spLocks noChangeArrowheads="1"/>
            </p:cNvSpPr>
            <p:nvPr/>
          </p:nvSpPr>
          <p:spPr bwMode="gray">
            <a:xfrm>
              <a:off x="2337" y="936"/>
              <a:ext cx="1096" cy="3103"/>
            </a:xfrm>
            <a:prstGeom prst="ellipse">
              <a:avLst/>
            </a:prstGeom>
            <a:grpFill/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76200" h="76200"/>
            </a:sp3d>
          </p:spPr>
          <p:txBody>
            <a:bodyPr anchor="ctr">
              <a:spAutoFit/>
            </a:bodyPr>
            <a:lstStyle/>
            <a:p>
              <a:endParaRPr lang="ru-RU" sz="2400">
                <a:latin typeface="Cambria" pitchFamily="18" charset="0" panose="02040503050406030204"/>
              </a:endParaRP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1"/>
          <a:srcRect t="2548" b="2548"/>
          <a:stretch/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12956" y="422100"/>
            <a:ext cx="990152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  <a:effectLst/>
                <a:latin typeface="Cambria" pitchFamily="18" charset="0" panose="02040503050406030204"/>
              </a:rPr>
              <a:t>3.3. Концепция научной деятельности факультета</a:t>
            </a:r>
            <a:endParaRPr lang="ru-RU" sz="2800" b="1" dirty="0">
              <a:solidFill>
                <a:srgbClr val="002060"/>
              </a:solidFill>
              <a:latin typeface="Cambria" pitchFamily="18" charset="0" panose="02040503050406030204"/>
            </a:endParaRPr>
          </a:p>
        </p:txBody>
      </p:sp>
      <p:sp>
        <p:nvSpPr>
          <p:cNvPr id="3" name="Стрелка: вправо 2"/>
          <p:cNvSpPr/>
          <p:nvPr/>
        </p:nvSpPr>
        <p:spPr>
          <a:xfrm>
            <a:off x="635633" y="1435485"/>
            <a:ext cx="695862" cy="484632"/>
          </a:xfrm>
          <a:prstGeom prst="rightArrow">
            <a:avLst/>
          </a:prstGeom>
          <a:gradFill>
            <a:gsLst>
              <a:gs pos="0">
                <a:schemeClr val="accent6">
                  <a:lumMod val="5000"/>
                  <a:lumOff val="95000"/>
                  <a:alpha val="0"/>
                </a:schemeClr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</a:gradFill>
          <a:scene3d>
            <a:camera prst="orthographicFront"/>
            <a:lightRig rig="threePt" dir="t"/>
          </a:scene3d>
          <a:sp3d>
            <a:bevelT w="76200" h="762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: вправо 5"/>
          <p:cNvSpPr/>
          <p:nvPr/>
        </p:nvSpPr>
        <p:spPr>
          <a:xfrm>
            <a:off x="635633" y="2791561"/>
            <a:ext cx="695862" cy="484632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76200" h="762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667448" y="2410284"/>
            <a:ext cx="10141667" cy="124906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"/>
                  <a:lumOff val="95000"/>
                  <a:alpha val="0"/>
                </a:schemeClr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76200" h="76200"/>
          </a:sp3d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400" b="1" kern="100" dirty="0">
                <a:effectLst/>
                <a:latin typeface="Cambria" pitchFamily="18" charset="0" panose="02040503050406030204"/>
                <a:ea typeface="Cambria" pitchFamily="18" charset="0" panose="02040503050406030204"/>
                <a:cs typeface="Mangal" pitchFamily="18" charset="0" panose="02040503050203030202"/>
              </a:rPr>
              <a:t>Организация и проведение в рамках дней студенческой науки ежегодной студенческой научно-практической конференции «Молодежный юридический потенциал современной России»</a:t>
            </a:r>
          </a:p>
        </p:txBody>
      </p:sp>
      <p:sp>
        <p:nvSpPr>
          <p:cNvPr id="8" name="Стрелка: вниз 7"/>
          <p:cNvSpPr/>
          <p:nvPr/>
        </p:nvSpPr>
        <p:spPr>
          <a:xfrm>
            <a:off x="5923327" y="3768376"/>
            <a:ext cx="345346" cy="441923"/>
          </a:xfrm>
          <a:prstGeom prst="downArrow">
            <a:avLst/>
          </a:prstGeom>
          <a:gradFill>
            <a:gsLst>
              <a:gs pos="0">
                <a:schemeClr val="accent6">
                  <a:lumMod val="5000"/>
                  <a:lumOff val="95000"/>
                  <a:alpha val="0"/>
                </a:schemeClr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</a:gradFill>
          <a:scene3d>
            <a:camera prst="orthographicFront"/>
            <a:lightRig rig="threePt" dir="t"/>
          </a:scene3d>
          <a:sp3d>
            <a:bevelT w="76200" h="762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457064" y="4210299"/>
            <a:ext cx="9793841" cy="2308324"/>
          </a:xfrm>
          <a:prstGeom prst="rect">
            <a:avLst/>
          </a:prstGeom>
          <a:gradFill>
            <a:gsLst>
              <a:gs pos="0">
                <a:schemeClr val="accent6">
                  <a:lumMod val="5000"/>
                  <a:lumOff val="95000"/>
                  <a:alpha val="0"/>
                </a:schemeClr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effectLst/>
                <a:latin typeface="Times New Roman" pitchFamily="18" charset="0" panose="02020603050405020304"/>
                <a:ea typeface="Calibri" pitchFamily="34" charset="0" panose="020F0502020204030204"/>
                <a:cs typeface="Mangal" pitchFamily="18" charset="0" panose="02040503050203030202"/>
              </a:rPr>
              <a:t>Электронный сборник трудов студентов </a:t>
            </a:r>
          </a:p>
          <a:p>
            <a:pPr algn="just"/>
            <a:r>
              <a:rPr lang="ru-RU" sz="2400" dirty="0">
                <a:latin typeface="Times New Roman" pitchFamily="18" charset="0" panose="02020603050405020304"/>
                <a:ea typeface="Calibri" pitchFamily="34" charset="0" panose="020F0502020204030204"/>
                <a:cs typeface="Mangal" pitchFamily="18" charset="0" panose="02040503050203030202"/>
              </a:rPr>
              <a:t>(</a:t>
            </a:r>
            <a:r>
              <a:rPr lang="ru-RU" sz="2400" dirty="0">
                <a:effectLst/>
                <a:latin typeface="Times New Roman" pitchFamily="18" charset="0" panose="02020603050405020304"/>
                <a:ea typeface="Calibri" pitchFamily="34" charset="0" panose="020F0502020204030204"/>
                <a:cs typeface="Mangal" pitchFamily="18" charset="0" panose="02040503050203030202"/>
              </a:rPr>
              <a:t>подготовленные к опубликованию участниками конференции (аспирантами, магистрантами, студентами России и зарубежья) статьи, доклады и тезисы, посвященные проблемам и перспективам развития юриспруденции с точки зрения теории права, применения права, судебной практики и иных исследований в области юриспруденции</a:t>
            </a:r>
            <a:r>
              <a:rPr lang="ru-RU" sz="1800" dirty="0">
                <a:effectLst/>
                <a:latin typeface="Times New Roman" pitchFamily="18" charset="0" panose="02020603050405020304"/>
                <a:ea typeface="Calibri" pitchFamily="34" charset="0" panose="020F0502020204030204"/>
                <a:cs typeface="Mangal" pitchFamily="18" charset="0" panose="02040503050203030202"/>
              </a:rPr>
              <a:t>.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1667448" y="1262303"/>
            <a:ext cx="10141667" cy="830997"/>
          </a:xfrm>
          <a:prstGeom prst="rect">
            <a:avLst/>
          </a:prstGeom>
          <a:gradFill>
            <a:gsLst>
              <a:gs pos="0">
                <a:schemeClr val="accent6">
                  <a:lumMod val="5000"/>
                  <a:lumOff val="95000"/>
                  <a:alpha val="0"/>
                </a:schemeClr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</a:gradFill>
          <a:scene3d>
            <a:camera prst="orthographicFront"/>
            <a:lightRig rig="threePt" dir="t"/>
          </a:scene3d>
          <a:sp3d>
            <a:bevelT w="76200" h="76200"/>
          </a:sp3d>
        </p:spPr>
        <p:txBody>
          <a:bodyPr wrap="square">
            <a:spAutoFit/>
          </a:bodyPr>
          <a:lstStyle/>
          <a:p>
            <a:r>
              <a:rPr lang="ru-RU" sz="2400" b="1" dirty="0">
                <a:effectLst/>
                <a:latin typeface="Cambria" pitchFamily="18" charset="0" panose="02040503050406030204"/>
                <a:ea typeface="Cambria" pitchFamily="18" charset="0" panose="02040503050406030204"/>
                <a:cs typeface="Mangal" pitchFamily="18" charset="0" panose="02040503050203030202"/>
              </a:rPr>
              <a:t>Проведение ежегодной научно-практической конференции юридического </a:t>
            </a:r>
            <a:r>
              <a:rPr lang="ru-RU" sz="2400" b="1">
                <a:effectLst/>
                <a:latin typeface="Cambria" pitchFamily="18" charset="0" panose="02040503050406030204"/>
                <a:ea typeface="Cambria" pitchFamily="18" charset="0" panose="02040503050406030204"/>
                <a:cs typeface="Mangal" pitchFamily="18" charset="0" panose="02040503050203030202"/>
              </a:rPr>
              <a:t>факультета </a:t>
            </a:r>
            <a:endParaRPr lang="ru-RU" sz="2400" b="1" dirty="0">
              <a:latin typeface="Cambria" pitchFamily="18" charset="0" panose="02040503050406030204"/>
              <a:ea typeface="Cambria" pitchFamily="18" charset="0" panose="02040503050406030204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1"/>
          <a:srcRect t="2548" b="2548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12956" y="422100"/>
            <a:ext cx="990152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  <a:effectLst/>
                <a:latin typeface="Cambria" pitchFamily="18" charset="0" panose="02040503050406030204"/>
              </a:rPr>
              <a:t>3.3. Концепция научной деятельности факультета</a:t>
            </a:r>
            <a:endParaRPr lang="ru-RU" sz="2800" b="1" dirty="0">
              <a:solidFill>
                <a:srgbClr val="002060"/>
              </a:solidFill>
              <a:latin typeface="Cambria" pitchFamily="18" charset="0" panose="02040503050406030204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570214" y="1095277"/>
            <a:ext cx="9931724" cy="1938992"/>
          </a:xfrm>
          <a:prstGeom prst="rect">
            <a:avLst/>
          </a:prstGeom>
          <a:gradFill>
            <a:gsLst>
              <a:gs pos="0">
                <a:schemeClr val="accent6">
                  <a:lumMod val="5000"/>
                  <a:lumOff val="95000"/>
                  <a:alpha val="0"/>
                </a:schemeClr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</a:gradFill>
          <a:scene3d>
            <a:camera prst="orthographicFront"/>
            <a:lightRig rig="threePt" dir="t"/>
          </a:scene3d>
          <a:sp3d>
            <a:bevelT w="76200" h="76200"/>
          </a:sp3d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rgbClr val="000000"/>
                </a:solidFill>
                <a:effectLst/>
                <a:latin typeface="Cambria" pitchFamily="18" charset="0" panose="02040503050406030204"/>
                <a:ea typeface="Cambria" pitchFamily="18" charset="0" panose="02040503050406030204"/>
              </a:rPr>
              <a:t>Развитие научной школы факультета, </a:t>
            </a:r>
            <a:r>
              <a:rPr lang="ru-RU" sz="2400" dirty="0">
                <a:solidFill>
                  <a:srgbClr val="000000"/>
                </a:solidFill>
                <a:effectLst/>
                <a:latin typeface="Cambria" pitchFamily="18" charset="0" panose="02040503050406030204"/>
                <a:ea typeface="Cambria" pitchFamily="18" charset="0" panose="02040503050406030204"/>
              </a:rPr>
              <a:t>выполнение научно-исследовательских работ по актуальным инициативным темам, а также по заданиям Министерства сельского хозяйства Российской Федерации, органов публичной власти, государственных и негосударственных организаций</a:t>
            </a:r>
            <a:endParaRPr lang="ru-RU" sz="2400" dirty="0">
              <a:latin typeface="Cambria" pitchFamily="18" charset="0" panose="02040503050406030204"/>
              <a:ea typeface="Cambria" pitchFamily="18" charset="0" panose="0204050305040603020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600410" y="3262493"/>
            <a:ext cx="9901528" cy="1918644"/>
          </a:xfrm>
          <a:prstGeom prst="rect">
            <a:avLst/>
          </a:prstGeom>
          <a:gradFill>
            <a:gsLst>
              <a:gs pos="0">
                <a:schemeClr val="accent6">
                  <a:lumMod val="5000"/>
                  <a:lumOff val="95000"/>
                  <a:alpha val="0"/>
                </a:schemeClr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</a:gradFill>
          <a:scene3d>
            <a:camera prst="orthographicFront"/>
            <a:lightRig rig="threePt" dir="t"/>
          </a:scene3d>
          <a:sp3d>
            <a:bevelT w="76200" h="76200"/>
          </a:sp3d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effectLst/>
                <a:latin typeface="Cambria" pitchFamily="18" charset="0" panose="02040503050406030204"/>
                <a:ea typeface="Cambria" pitchFamily="18" charset="0" panose="02040503050406030204"/>
                <a:cs typeface="Mangal" pitchFamily="18" charset="0" panose="02040503050203030202"/>
              </a:rPr>
              <a:t>На юридическом факультете при кафедре земельного и экологического права действует </a:t>
            </a:r>
            <a:r>
              <a:rPr lang="ru-RU" sz="2400" b="1" dirty="0">
                <a:effectLst/>
                <a:latin typeface="Cambria" pitchFamily="18" charset="0" panose="02040503050406030204"/>
                <a:ea typeface="Cambria" pitchFamily="18" charset="0" panose="02040503050406030204"/>
                <a:cs typeface="Mangal" pitchFamily="18" charset="0" panose="02040503050203030202"/>
              </a:rPr>
              <a:t>научный кружок "Актуальные вопросы земельного, экологического и градостроительного права". Планируется открыть на кафедре частного права студенческое научное объединение по вопросам цивилистики.</a:t>
            </a:r>
            <a:endParaRPr lang="ru-RU" sz="2400" dirty="0">
              <a:latin typeface="Cambria" pitchFamily="18" charset="0" panose="02040503050406030204"/>
              <a:ea typeface="Cambria" pitchFamily="18" charset="0" panose="02040503050406030204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600386" y="5351442"/>
            <a:ext cx="9901529" cy="1200329"/>
          </a:xfrm>
          <a:prstGeom prst="rect">
            <a:avLst/>
          </a:prstGeom>
          <a:gradFill>
            <a:gsLst>
              <a:gs pos="0">
                <a:schemeClr val="accent6">
                  <a:lumMod val="5000"/>
                  <a:lumOff val="95000"/>
                  <a:alpha val="0"/>
                </a:schemeClr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</a:gradFill>
          <a:scene3d>
            <a:camera prst="orthographicFront"/>
            <a:lightRig rig="threePt" dir="t"/>
          </a:scene3d>
          <a:sp3d>
            <a:bevelT w="76200" h="76200"/>
          </a:sp3d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2400" dirty="0">
                <a:effectLst/>
                <a:latin typeface="Cambria" pitchFamily="18" charset="0" panose="02040503050406030204"/>
                <a:ea typeface="Cambria" pitchFamily="18" charset="0" panose="02040503050406030204"/>
              </a:rPr>
              <a:t>Преподаватели юридического факультета активно вовлечены в процесс участия в создании законодательства</a:t>
            </a:r>
            <a:r>
              <a:rPr lang="ru-RU" sz="2400" dirty="0">
                <a:latin typeface="Cambria" pitchFamily="18" charset="0" panose="02040503050406030204"/>
                <a:ea typeface="Cambria" pitchFamily="18" charset="0" panose="02040503050406030204"/>
              </a:rPr>
              <a:t>, а также </a:t>
            </a:r>
            <a:r>
              <a:rPr lang="ru-RU" sz="2400" kern="100" dirty="0">
                <a:effectLst/>
                <a:latin typeface="Cambria" pitchFamily="18" charset="0" panose="02040503050406030204"/>
                <a:ea typeface="Cambria" pitchFamily="18" charset="0" panose="02040503050406030204"/>
                <a:cs typeface="Mangal" pitchFamily="18" charset="0" panose="02040503050203030202"/>
              </a:rPr>
              <a:t>принимают участие в экспертных и рабочих группах по профилю исследований.</a:t>
            </a:r>
          </a:p>
        </p:txBody>
      </p:sp>
      <p:sp>
        <p:nvSpPr>
          <p:cNvPr id="2" name="Стрелка: вправо 2"/>
          <p:cNvSpPr/>
          <p:nvPr/>
        </p:nvSpPr>
        <p:spPr>
          <a:xfrm>
            <a:off x="690062" y="1822457"/>
            <a:ext cx="695862" cy="484632"/>
          </a:xfrm>
          <a:prstGeom prst="rightArrow">
            <a:avLst/>
          </a:prstGeom>
          <a:gradFill>
            <a:gsLst>
              <a:gs pos="0">
                <a:schemeClr val="accent6">
                  <a:lumMod val="5000"/>
                  <a:lumOff val="95000"/>
                  <a:alpha val="0"/>
                </a:schemeClr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</a:gradFill>
          <a:scene3d>
            <a:camera prst="orthographicFront"/>
            <a:lightRig rig="threePt" dir="t"/>
          </a:scene3d>
          <a:sp3d>
            <a:bevelT w="76200" h="762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трелка: вправо 2"/>
          <p:cNvSpPr/>
          <p:nvPr/>
        </p:nvSpPr>
        <p:spPr>
          <a:xfrm>
            <a:off x="690062" y="3979499"/>
            <a:ext cx="695862" cy="484632"/>
          </a:xfrm>
          <a:prstGeom prst="rightArrow">
            <a:avLst/>
          </a:prstGeom>
          <a:gradFill>
            <a:gsLst>
              <a:gs pos="0">
                <a:schemeClr val="accent6">
                  <a:lumMod val="5000"/>
                  <a:lumOff val="95000"/>
                  <a:alpha val="0"/>
                </a:schemeClr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</a:gradFill>
          <a:scene3d>
            <a:camera prst="orthographicFront"/>
            <a:lightRig rig="threePt" dir="t"/>
          </a:scene3d>
          <a:sp3d>
            <a:bevelT w="76200" h="762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: вправо 2"/>
          <p:cNvSpPr/>
          <p:nvPr/>
        </p:nvSpPr>
        <p:spPr>
          <a:xfrm>
            <a:off x="690062" y="5709290"/>
            <a:ext cx="695862" cy="484632"/>
          </a:xfrm>
          <a:prstGeom prst="rightArrow">
            <a:avLst/>
          </a:prstGeom>
          <a:gradFill>
            <a:gsLst>
              <a:gs pos="0">
                <a:schemeClr val="accent6">
                  <a:lumMod val="5000"/>
                  <a:lumOff val="95000"/>
                  <a:alpha val="0"/>
                </a:schemeClr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</a:gradFill>
          <a:scene3d>
            <a:camera prst="orthographicFront"/>
            <a:lightRig rig="threePt" dir="t"/>
          </a:scene3d>
          <a:sp3d>
            <a:bevelT w="76200" h="762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1"/>
          <a:srcRect t="2548" b="2548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12956" y="119929"/>
            <a:ext cx="990152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  <a:effectLst/>
                <a:latin typeface="Cambria" pitchFamily="18" charset="0" panose="02040503050406030204"/>
              </a:rPr>
              <a:t>3.4. Концепция воспитательной работы</a:t>
            </a:r>
            <a:endParaRPr lang="en-US" sz="2800" b="1" dirty="0">
              <a:solidFill>
                <a:srgbClr val="002060"/>
              </a:solidFill>
              <a:effectLst/>
              <a:latin typeface="Cambria" pitchFamily="18" charset="0" panose="02040503050406030204"/>
            </a:endParaRPr>
          </a:p>
          <a:p>
            <a:endParaRPr lang="en-US" sz="2800" b="1" dirty="0"/>
          </a:p>
          <a:p>
            <a:r>
              <a:rPr lang="ru-RU" sz="2800" b="1" dirty="0">
                <a:solidFill>
                  <a:srgbClr val="002060"/>
                </a:solidFill>
                <a:latin typeface="Cambria" pitchFamily="18" charset="0" panose="02040503050406030204"/>
              </a:rPr>
              <a:t>Приоритетные направления воспитательной работы факультета:</a:t>
            </a:r>
            <a:endParaRPr lang="ru-RU" sz="2800" dirty="0">
              <a:solidFill>
                <a:srgbClr val="002060"/>
              </a:solidFill>
              <a:latin typeface="Cambria" pitchFamily="18" charset="0" panose="02040503050406030204"/>
            </a:endParaRPr>
          </a:p>
          <a:p>
            <a:endParaRPr lang="ru-RU" sz="2800" b="1" dirty="0">
              <a:solidFill>
                <a:srgbClr val="002060"/>
              </a:solidFill>
              <a:latin typeface="Cambria" pitchFamily="18" charset="0" panose="02040503050406030204"/>
            </a:endParaRPr>
          </a:p>
        </p:txBody>
      </p:sp>
      <p:graphicFrame>
        <p:nvGraphicFramePr>
          <p:cNvPr id="2" name="Схема 1"/>
          <p:cNvGraphicFramePr/>
          <p:nvPr/>
        </p:nvGraphicFramePr>
        <p:xfrm>
          <a:off x="1301129" y="2141235"/>
          <a:ext cx="10313355" cy="45968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135421" y="688646"/>
          <a:ext cx="11921158" cy="6305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12956" y="165426"/>
            <a:ext cx="990152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  <a:effectLst/>
                <a:latin typeface="Cambria" pitchFamily="18" charset="0" panose="02040503050406030204"/>
              </a:rPr>
              <a:t>3.4. Концепция воспитательной работы</a:t>
            </a:r>
            <a:endParaRPr lang="ru-RU" sz="2800" b="1" dirty="0">
              <a:solidFill>
                <a:srgbClr val="002060"/>
              </a:solidFill>
              <a:latin typeface="Cambria" pitchFamily="18" charset="0" panose="02040503050406030204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6"/>
          <a:srcRect t="2548" b="2548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68082" y="1060795"/>
          <a:ext cx="11631413" cy="56116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53665"/>
                <a:gridCol w="10577748"/>
              </a:tblGrid>
              <a:tr h="1153960">
                <a:tc>
                  <a:txBody>
                    <a:bodyPr lIns="68580" tIns="0" rIns="68580" bIns="0"/>
                    <a:lstStyle/>
                    <a:p>
                      <a:pPr algn="ctr"/>
                      <a:r>
                        <a:rPr lang="ru-RU" sz="2000" b="1" kern="100" dirty="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1.</a:t>
                      </a:r>
                      <a:endParaRPr lang="ru-RU" sz="2000" b="1" kern="100" dirty="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  <a:alpha val="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 lIns="68580" tIns="0" rIns="68580" bIns="0"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Tx/>
                        <a:buNone/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Cambria" pitchFamily="18" charset="0" panose="02040503050406030204"/>
                        </a:rPr>
                        <a:t>Беседы с абитуриентами о направлениях и профилях подготовки, о возможностях становления и развития в профессиональной сфере деятельности, проведение профориентационных мероприятий  в образовательных организациях.</a:t>
                      </a: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  <a:alpha val="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769308">
                <a:tc>
                  <a:txBody>
                    <a:bodyPr lIns="68580" tIns="0" rIns="68580" bIns="0"/>
                    <a:lstStyle/>
                    <a:p>
                      <a:pPr algn="ctr"/>
                      <a:r>
                        <a:rPr lang="ru-RU" sz="2000" b="1" kern="10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2.</a:t>
                      </a:r>
                      <a:endParaRPr lang="ru-RU" sz="2000" b="1" kern="10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  <a:alpha val="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 lIns="68580" tIns="0" rIns="68580" bIns="0"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Tx/>
                        <a:buNone/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Cambria" pitchFamily="18" charset="0" panose="02040503050406030204"/>
                        </a:rPr>
                        <a:t>Профориентационная работа на родительских собраниях в общеобразовательных организациях г. Москвы Московской области</a:t>
                      </a:r>
                      <a:r>
                        <a:rPr lang="ru-RU" sz="2000" b="1" kern="100" dirty="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. </a:t>
                      </a:r>
                      <a:endParaRPr lang="ru-RU" sz="2000" b="1" kern="100" dirty="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  <a:alpha val="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769308">
                <a:tc>
                  <a:txBody>
                    <a:bodyPr lIns="68580" tIns="0" rIns="68580" bIns="0"/>
                    <a:lstStyle/>
                    <a:p>
                      <a:pPr algn="ctr"/>
                      <a:r>
                        <a:rPr lang="ru-RU" sz="2000" b="1" kern="10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3.</a:t>
                      </a:r>
                      <a:endParaRPr lang="ru-RU" sz="2000" b="1" kern="10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  <a:alpha val="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 lIns="68580" tIns="0" rIns="68580" bIns="0"/>
                    <a:lstStyle/>
                    <a:p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Cambria" pitchFamily="18" charset="0" panose="02040503050406030204"/>
                        </a:rPr>
                        <a:t>Участие в проведении рекламной кампании </a:t>
                      </a:r>
                      <a:r>
                        <a:rPr lang="ru-RU" sz="2000" b="1" dirty="0" err="1">
                          <a:solidFill>
                            <a:schemeClr val="tx1"/>
                          </a:solidFill>
                          <a:latin typeface="Cambria" pitchFamily="18" charset="0" panose="02040503050406030204"/>
                        </a:rPr>
                        <a:t>ГУЗа</a:t>
                      </a:r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Cambria" pitchFamily="18" charset="0" panose="02040503050406030204"/>
                        </a:rPr>
                        <a:t> (создание профориентационных и имиджевых роликов, позволяющих позиционировать направления подготовки факультета, размещение информации на официальном сайте, оформление информационных стендов, рекламных щитов и полиграфической продукции о направлениях и профилях факультета)</a:t>
                      </a:r>
                      <a:r>
                        <a:rPr lang="ru-RU" sz="2000" b="1" kern="100" dirty="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.</a:t>
                      </a:r>
                      <a:endParaRPr lang="ru-RU" sz="2000" b="1" kern="100" dirty="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  <a:alpha val="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769308">
                <a:tc>
                  <a:txBody>
                    <a:bodyPr lIns="68580" tIns="0" rIns="68580" bIns="0"/>
                    <a:lstStyle/>
                    <a:p>
                      <a:pPr algn="ctr"/>
                      <a:r>
                        <a:rPr lang="ru-RU" sz="2000" b="1" kern="10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4.</a:t>
                      </a:r>
                      <a:endParaRPr lang="ru-RU" sz="2000" b="1" kern="10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  <a:alpha val="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 lIns="68580" tIns="0" rIns="68580" bIns="0"/>
                    <a:lstStyle/>
                    <a:p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Cambria" pitchFamily="18" charset="0" panose="02040503050406030204"/>
                        </a:rPr>
                        <a:t>Проведение экскурсий в </a:t>
                      </a:r>
                      <a:r>
                        <a:rPr lang="ru-RU" sz="2000" b="1" dirty="0" err="1">
                          <a:solidFill>
                            <a:schemeClr val="tx1"/>
                          </a:solidFill>
                          <a:latin typeface="Cambria" pitchFamily="18" charset="0" panose="02040503050406030204"/>
                        </a:rPr>
                        <a:t>ГУЗе</a:t>
                      </a:r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Cambria" pitchFamily="18" charset="0" panose="02040503050406030204"/>
                        </a:rPr>
                        <a:t> с целью привлечения потенциальных абитуриентов</a:t>
                      </a:r>
                      <a:r>
                        <a:rPr lang="ru-RU" sz="2000" b="1" kern="100" dirty="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.</a:t>
                      </a:r>
                      <a:endParaRPr lang="ru-RU" sz="2000" b="1" kern="100" dirty="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  <a:alpha val="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480673">
                <a:tc>
                  <a:txBody>
                    <a:bodyPr lIns="68580" tIns="0" rIns="68580" bIns="0"/>
                    <a:lstStyle/>
                    <a:p>
                      <a:pPr algn="ctr"/>
                      <a:r>
                        <a:rPr lang="ru-RU" sz="2000" b="1" kern="10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5.</a:t>
                      </a:r>
                      <a:endParaRPr lang="ru-RU" sz="2000" b="1" kern="10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  <a:alpha val="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 lIns="68580" tIns="0" rIns="68580" bIns="0"/>
                    <a:lstStyle/>
                    <a:p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Cambria" pitchFamily="18" charset="0" panose="02040503050406030204"/>
                        </a:rPr>
                        <a:t>Посещение ярмарок образования и выставок в Москве и Московской области</a:t>
                      </a:r>
                      <a:r>
                        <a:rPr lang="ru-RU" sz="2000" b="1" kern="100" dirty="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.</a:t>
                      </a:r>
                      <a:endParaRPr lang="ru-RU" sz="2000" b="1" kern="100" dirty="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  <a:alpha val="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469496">
                <a:tc>
                  <a:txBody>
                    <a:bodyPr lIns="68580" tIns="0" rIns="68580" bIns="0"/>
                    <a:lstStyle/>
                    <a:p>
                      <a:pPr algn="ctr"/>
                      <a:r>
                        <a:rPr lang="ru-RU" sz="2000" b="1" kern="100" dirty="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  <a:ea typeface="Calibri" pitchFamily="34" charset="0" panose="020F0502020204030204"/>
                          <a:cs typeface="Times New Roman" pitchFamily="18" charset="0" panose="02020603050405020304"/>
                        </a:rPr>
                        <a:t>6.</a:t>
                      </a: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  <a:alpha val="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 lIns="68580" tIns="0" rIns="68580" bIns="0"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Tx/>
                        <a:buNone/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Cambria" pitchFamily="18" charset="0" panose="02040503050406030204"/>
                        </a:rPr>
                        <a:t>Организация дней открытых дверей с предоставлением сведений об условиях и требованиях приема на обучение, возможностях освоения различных профессий, сроках подготовки и др</a:t>
                      </a:r>
                      <a:r>
                        <a:rPr lang="ru-RU" sz="2000" b="1" kern="100" dirty="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  <a:ea typeface="Calibri" pitchFamily="34" charset="0" panose="020F0502020204030204"/>
                          <a:cs typeface="Times New Roman" pitchFamily="18" charset="0" panose="02020603050405020304"/>
                        </a:rPr>
                        <a:t>.</a:t>
                      </a: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  <a:alpha val="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68082" y="120316"/>
            <a:ext cx="1163141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effectLst/>
                <a:latin typeface="Cambria" pitchFamily="18" charset="0" panose="02040503050406030204"/>
              </a:rPr>
              <a:t>3.5. Концепция профориентационной работы</a:t>
            </a:r>
          </a:p>
          <a:p>
            <a:r>
              <a:rPr lang="ru-RU" sz="2400" b="1" dirty="0">
                <a:solidFill>
                  <a:srgbClr val="002060"/>
                </a:solidFill>
                <a:latin typeface="Cambria" pitchFamily="18" charset="0" panose="02040503050406030204"/>
              </a:rPr>
              <a:t>Формы профориентационной работы с потенциальными абитуриентами </a:t>
            </a:r>
            <a:r>
              <a:rPr lang="ru-RU" sz="2800" b="1" dirty="0">
                <a:solidFill>
                  <a:srgbClr val="002060"/>
                </a:solidFill>
                <a:latin typeface="Cambria" pitchFamily="18" charset="0" panose="02040503050406030204"/>
              </a:rPr>
              <a:t>:</a:t>
            </a:r>
          </a:p>
          <a:p>
            <a:endParaRPr lang="ru-RU" sz="2800" b="1" dirty="0">
              <a:solidFill>
                <a:srgbClr val="002060"/>
              </a:solidFill>
              <a:latin typeface="Cambria" pitchFamily="18" charset="0" panose="02040503050406030204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1"/>
          <a:srcRect t="2548" b="2548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11585" y="1458185"/>
          <a:ext cx="11078970" cy="52664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70933"/>
                <a:gridCol w="10308037"/>
              </a:tblGrid>
              <a:tr h="487353">
                <a:tc>
                  <a:txBody>
                    <a:bodyPr lIns="68580" tIns="0" rIns="68580" bIns="0"/>
                    <a:lstStyle/>
                    <a:p>
                      <a:r>
                        <a:rPr lang="ru-RU" sz="2400" b="1" kern="100" dirty="0">
                          <a:solidFill>
                            <a:srgbClr val="002060"/>
                          </a:solidFill>
                          <a:effectLst/>
                          <a:latin typeface="Cambria" pitchFamily="18" charset="0" panose="02040503050406030204"/>
                        </a:rPr>
                        <a:t>1.</a:t>
                      </a:r>
                      <a:endParaRPr lang="ru-RU" sz="2400" b="1" kern="100" dirty="0">
                        <a:solidFill>
                          <a:srgbClr val="002060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6">
                            <a:lumMod val="5000"/>
                            <a:lumOff val="95000"/>
                            <a:alpha val="0"/>
                          </a:schemeClr>
                        </a:gs>
                        <a:gs pos="74000">
                          <a:schemeClr val="accent6">
                            <a:lumMod val="45000"/>
                            <a:lumOff val="55000"/>
                          </a:schemeClr>
                        </a:gs>
                        <a:gs pos="83000">
                          <a:schemeClr val="accent6">
                            <a:lumMod val="45000"/>
                            <a:lumOff val="55000"/>
                          </a:schemeClr>
                        </a:gs>
                        <a:gs pos="100000">
                          <a:schemeClr val="accent6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 lIns="68580" tIns="0" rIns="68580" bIns="0"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Tx/>
                        <a:buNone/>
                      </a:pPr>
                      <a:r>
                        <a:rPr lang="ru-RU" sz="2400" b="1" dirty="0">
                          <a:solidFill>
                            <a:srgbClr val="002060"/>
                          </a:solidFill>
                          <a:latin typeface="Cambria" pitchFamily="18" charset="0" panose="02040503050406030204"/>
                        </a:rPr>
                        <a:t>расширение перечня баз практики за счет ведущих работодателей</a:t>
                      </a:r>
                      <a:r>
                        <a:rPr lang="ru-RU" sz="2400" b="1" kern="1200" dirty="0">
                          <a:solidFill>
                            <a:srgbClr val="002060"/>
                          </a:solidFill>
                          <a:effectLst/>
                          <a:latin typeface="Cambria" pitchFamily="18" charset="0" panose="02040503050406030204"/>
                          <a:ea typeface="+mn-ea"/>
                          <a:cs typeface="+mn-cs"/>
                        </a:rPr>
                        <a:t>;</a:t>
                      </a:r>
                      <a:endParaRPr lang="ru-RU" sz="2400" b="1" dirty="0">
                        <a:solidFill>
                          <a:srgbClr val="002060"/>
                        </a:solidFill>
                        <a:effectLst/>
                        <a:latin typeface="Cambria" pitchFamily="18" charset="0" panose="020405030504060302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6">
                            <a:lumMod val="5000"/>
                            <a:lumOff val="95000"/>
                            <a:alpha val="0"/>
                          </a:schemeClr>
                        </a:gs>
                        <a:gs pos="74000">
                          <a:schemeClr val="accent6">
                            <a:lumMod val="45000"/>
                            <a:lumOff val="55000"/>
                          </a:schemeClr>
                        </a:gs>
                        <a:gs pos="83000">
                          <a:schemeClr val="accent6">
                            <a:lumMod val="45000"/>
                            <a:lumOff val="55000"/>
                          </a:schemeClr>
                        </a:gs>
                        <a:gs pos="100000">
                          <a:schemeClr val="accent6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465221">
                <a:tc>
                  <a:txBody>
                    <a:bodyPr lIns="68580" tIns="0" rIns="68580" bIns="0"/>
                    <a:lstStyle/>
                    <a:p>
                      <a:r>
                        <a:rPr lang="ru-RU" sz="2400" b="1" kern="100" dirty="0">
                          <a:solidFill>
                            <a:srgbClr val="002060"/>
                          </a:solidFill>
                          <a:effectLst/>
                          <a:latin typeface="Cambria" pitchFamily="18" charset="0" panose="02040503050406030204"/>
                        </a:rPr>
                        <a:t>2.</a:t>
                      </a:r>
                      <a:endParaRPr lang="ru-RU" sz="2400" b="1" kern="100" dirty="0">
                        <a:solidFill>
                          <a:srgbClr val="002060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6">
                            <a:lumMod val="5000"/>
                            <a:lumOff val="95000"/>
                            <a:alpha val="0"/>
                          </a:schemeClr>
                        </a:gs>
                        <a:gs pos="74000">
                          <a:schemeClr val="accent6">
                            <a:lumMod val="45000"/>
                            <a:lumOff val="55000"/>
                          </a:schemeClr>
                        </a:gs>
                        <a:gs pos="83000">
                          <a:schemeClr val="accent6">
                            <a:lumMod val="45000"/>
                            <a:lumOff val="55000"/>
                          </a:schemeClr>
                        </a:gs>
                        <a:gs pos="100000">
                          <a:schemeClr val="accent6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 lIns="68580" tIns="0" rIns="68580" bIns="0"/>
                    <a:lstStyle/>
                    <a:p>
                      <a:r>
                        <a:rPr lang="ru-RU" sz="2400" b="1" dirty="0">
                          <a:solidFill>
                            <a:srgbClr val="002060"/>
                          </a:solidFill>
                          <a:latin typeface="Cambria" pitchFamily="18" charset="0" panose="02040503050406030204"/>
                        </a:rPr>
                        <a:t>организация мастер-классов по направлению и профилю подготовки</a:t>
                      </a:r>
                      <a:r>
                        <a:rPr lang="ru-RU" sz="2400" b="1" kern="1200" dirty="0">
                          <a:solidFill>
                            <a:srgbClr val="002060"/>
                          </a:solidFill>
                          <a:effectLst/>
                          <a:latin typeface="Cambria" pitchFamily="18" charset="0" panose="02040503050406030204"/>
                          <a:ea typeface="+mn-ea"/>
                          <a:cs typeface="+mn-cs"/>
                        </a:rPr>
                        <a:t>;</a:t>
                      </a:r>
                      <a:r>
                        <a:rPr lang="ru-RU" sz="2400" b="1" dirty="0">
                          <a:solidFill>
                            <a:srgbClr val="002060"/>
                          </a:solidFill>
                          <a:effectLst/>
                          <a:latin typeface="Cambria" pitchFamily="18" charset="0" panose="02040503050406030204"/>
                        </a:rPr>
                        <a:t> </a:t>
                      </a:r>
                      <a:endParaRPr lang="ru-RU" sz="2400" b="1" kern="100" dirty="0">
                        <a:solidFill>
                          <a:srgbClr val="002060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6">
                            <a:lumMod val="5000"/>
                            <a:lumOff val="95000"/>
                            <a:alpha val="0"/>
                          </a:schemeClr>
                        </a:gs>
                        <a:gs pos="74000">
                          <a:schemeClr val="accent6">
                            <a:lumMod val="45000"/>
                            <a:lumOff val="55000"/>
                          </a:schemeClr>
                        </a:gs>
                        <a:gs pos="83000">
                          <a:schemeClr val="accent6">
                            <a:lumMod val="45000"/>
                            <a:lumOff val="55000"/>
                          </a:schemeClr>
                        </a:gs>
                        <a:gs pos="100000">
                          <a:schemeClr val="accent6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495901">
                <a:tc>
                  <a:txBody>
                    <a:bodyPr lIns="68580" tIns="0" rIns="68580" bIns="0"/>
                    <a:lstStyle/>
                    <a:p>
                      <a:r>
                        <a:rPr lang="ru-RU" sz="2400" b="1" kern="100">
                          <a:solidFill>
                            <a:srgbClr val="002060"/>
                          </a:solidFill>
                          <a:effectLst/>
                          <a:latin typeface="Cambria" pitchFamily="18" charset="0" panose="02040503050406030204"/>
                        </a:rPr>
                        <a:t>3.</a:t>
                      </a:r>
                      <a:endParaRPr lang="ru-RU" sz="2400" b="1" kern="100">
                        <a:solidFill>
                          <a:srgbClr val="002060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6">
                            <a:lumMod val="5000"/>
                            <a:lumOff val="95000"/>
                            <a:alpha val="0"/>
                          </a:schemeClr>
                        </a:gs>
                        <a:gs pos="74000">
                          <a:schemeClr val="accent6">
                            <a:lumMod val="45000"/>
                            <a:lumOff val="55000"/>
                          </a:schemeClr>
                        </a:gs>
                        <a:gs pos="83000">
                          <a:schemeClr val="accent6">
                            <a:lumMod val="45000"/>
                            <a:lumOff val="55000"/>
                          </a:schemeClr>
                        </a:gs>
                        <a:gs pos="100000">
                          <a:schemeClr val="accent6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 lIns="68580" tIns="0" rIns="68580" bIns="0"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Tx/>
                        <a:buNone/>
                      </a:pPr>
                      <a:r>
                        <a:rPr lang="ru-RU" sz="2400" b="1" dirty="0">
                          <a:solidFill>
                            <a:srgbClr val="002060"/>
                          </a:solidFill>
                          <a:latin typeface="Cambria" pitchFamily="18" charset="0" panose="02040503050406030204"/>
                        </a:rPr>
                        <a:t>привлечение работодателей и ведущих практиков к проведению тематических лекций и семинарских занятий</a:t>
                      </a:r>
                      <a:r>
                        <a:rPr lang="ru-RU" sz="2400" b="1" kern="1200" dirty="0">
                          <a:solidFill>
                            <a:srgbClr val="002060"/>
                          </a:solidFill>
                          <a:effectLst/>
                          <a:latin typeface="Cambria" pitchFamily="18" charset="0" panose="02040503050406030204"/>
                          <a:ea typeface="+mn-ea"/>
                          <a:cs typeface="+mn-cs"/>
                        </a:rPr>
                        <a:t>;</a:t>
                      </a: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6">
                            <a:lumMod val="5000"/>
                            <a:lumOff val="95000"/>
                            <a:alpha val="0"/>
                          </a:schemeClr>
                        </a:gs>
                        <a:gs pos="74000">
                          <a:schemeClr val="accent6">
                            <a:lumMod val="45000"/>
                            <a:lumOff val="55000"/>
                          </a:schemeClr>
                        </a:gs>
                        <a:gs pos="83000">
                          <a:schemeClr val="accent6">
                            <a:lumMod val="45000"/>
                            <a:lumOff val="55000"/>
                          </a:schemeClr>
                        </a:gs>
                        <a:gs pos="100000">
                          <a:schemeClr val="accent6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743640">
                <a:tc>
                  <a:txBody>
                    <a:bodyPr lIns="68580" tIns="0" rIns="68580" bIns="0"/>
                    <a:lstStyle/>
                    <a:p>
                      <a:r>
                        <a:rPr lang="ru-RU" sz="2400" b="1" kern="100">
                          <a:solidFill>
                            <a:srgbClr val="002060"/>
                          </a:solidFill>
                          <a:effectLst/>
                          <a:latin typeface="Cambria" pitchFamily="18" charset="0" panose="02040503050406030204"/>
                        </a:rPr>
                        <a:t>4.</a:t>
                      </a:r>
                      <a:endParaRPr lang="ru-RU" sz="2400" b="1" kern="100">
                        <a:solidFill>
                          <a:srgbClr val="002060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6">
                            <a:lumMod val="5000"/>
                            <a:lumOff val="95000"/>
                            <a:alpha val="0"/>
                          </a:schemeClr>
                        </a:gs>
                        <a:gs pos="74000">
                          <a:schemeClr val="accent6">
                            <a:lumMod val="45000"/>
                            <a:lumOff val="55000"/>
                          </a:schemeClr>
                        </a:gs>
                        <a:gs pos="83000">
                          <a:schemeClr val="accent6">
                            <a:lumMod val="45000"/>
                            <a:lumOff val="55000"/>
                          </a:schemeClr>
                        </a:gs>
                        <a:gs pos="100000">
                          <a:schemeClr val="accent6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 lIns="68580" tIns="0" rIns="68580" bIns="0"/>
                    <a:lstStyle/>
                    <a:p>
                      <a:r>
                        <a:rPr lang="ru-RU" sz="2400" b="1" dirty="0">
                          <a:solidFill>
                            <a:srgbClr val="002060"/>
                          </a:solidFill>
                          <a:latin typeface="Cambria" pitchFamily="18" charset="0" panose="02040503050406030204"/>
                        </a:rPr>
                        <a:t>посещение с обучающимися потенциальных мест их будущего трудоустройства</a:t>
                      </a:r>
                      <a:r>
                        <a:rPr lang="ru-RU" sz="24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mbria" pitchFamily="18" charset="0" panose="02040503050406030204"/>
                          <a:ea typeface="+mn-ea"/>
                          <a:cs typeface="+mn-cs"/>
                        </a:rPr>
                        <a:t>;</a:t>
                      </a:r>
                      <a:endParaRPr lang="ru-RU" sz="2400" b="1" kern="100" dirty="0">
                        <a:solidFill>
                          <a:srgbClr val="002060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6">
                            <a:lumMod val="5000"/>
                            <a:lumOff val="95000"/>
                            <a:alpha val="0"/>
                          </a:schemeClr>
                        </a:gs>
                        <a:gs pos="74000">
                          <a:schemeClr val="accent6">
                            <a:lumMod val="45000"/>
                            <a:lumOff val="55000"/>
                          </a:schemeClr>
                        </a:gs>
                        <a:gs pos="83000">
                          <a:schemeClr val="accent6">
                            <a:lumMod val="45000"/>
                            <a:lumOff val="55000"/>
                          </a:schemeClr>
                        </a:gs>
                        <a:gs pos="100000">
                          <a:schemeClr val="accent6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614999">
                <a:tc>
                  <a:txBody>
                    <a:bodyPr lIns="68580" tIns="0" rIns="68580" bIns="0"/>
                    <a:lstStyle/>
                    <a:p>
                      <a:r>
                        <a:rPr lang="ru-RU" sz="2400" b="1" kern="100">
                          <a:solidFill>
                            <a:srgbClr val="002060"/>
                          </a:solidFill>
                          <a:effectLst/>
                          <a:latin typeface="Cambria" pitchFamily="18" charset="0" panose="02040503050406030204"/>
                        </a:rPr>
                        <a:t>5.</a:t>
                      </a:r>
                      <a:endParaRPr lang="ru-RU" sz="2400" b="1" kern="100">
                        <a:solidFill>
                          <a:srgbClr val="002060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6">
                            <a:lumMod val="5000"/>
                            <a:lumOff val="95000"/>
                            <a:alpha val="0"/>
                          </a:schemeClr>
                        </a:gs>
                        <a:gs pos="74000">
                          <a:schemeClr val="accent6">
                            <a:lumMod val="45000"/>
                            <a:lumOff val="55000"/>
                          </a:schemeClr>
                        </a:gs>
                        <a:gs pos="83000">
                          <a:schemeClr val="accent6">
                            <a:lumMod val="45000"/>
                            <a:lumOff val="55000"/>
                          </a:schemeClr>
                        </a:gs>
                        <a:gs pos="100000">
                          <a:schemeClr val="accent6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 lIns="68580" tIns="0" rIns="68580" bIns="0"/>
                    <a:lstStyle/>
                    <a:p>
                      <a:r>
                        <a:rPr lang="ru-RU" sz="2400" b="1" dirty="0">
                          <a:solidFill>
                            <a:srgbClr val="002060"/>
                          </a:solidFill>
                          <a:latin typeface="Cambria" pitchFamily="18" charset="0" panose="02040503050406030204"/>
                        </a:rPr>
                        <a:t>организация научно-практических конференций различного уровня</a:t>
                      </a:r>
                      <a:r>
                        <a:rPr lang="ru-RU" sz="2400" b="1" kern="1200" dirty="0">
                          <a:solidFill>
                            <a:srgbClr val="002060"/>
                          </a:solidFill>
                          <a:effectLst/>
                          <a:latin typeface="Cambria" pitchFamily="18" charset="0" panose="02040503050406030204"/>
                          <a:ea typeface="+mn-ea"/>
                          <a:cs typeface="+mn-cs"/>
                        </a:rPr>
                        <a:t>; </a:t>
                      </a:r>
                      <a:endParaRPr lang="ru-RU" sz="2400" b="1" kern="100" dirty="0">
                        <a:solidFill>
                          <a:srgbClr val="002060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6">
                            <a:lumMod val="5000"/>
                            <a:lumOff val="95000"/>
                            <a:alpha val="0"/>
                          </a:schemeClr>
                        </a:gs>
                        <a:gs pos="74000">
                          <a:schemeClr val="accent6">
                            <a:lumMod val="45000"/>
                            <a:lumOff val="55000"/>
                          </a:schemeClr>
                        </a:gs>
                        <a:gs pos="83000">
                          <a:schemeClr val="accent6">
                            <a:lumMod val="45000"/>
                            <a:lumOff val="55000"/>
                          </a:schemeClr>
                        </a:gs>
                        <a:gs pos="100000">
                          <a:schemeClr val="accent6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371820">
                <a:tc>
                  <a:txBody>
                    <a:bodyPr lIns="68580" tIns="0" rIns="68580" bIns="0"/>
                    <a:lstStyle/>
                    <a:p>
                      <a:r>
                        <a:rPr lang="ru-RU" sz="2400" b="1" kern="100">
                          <a:solidFill>
                            <a:srgbClr val="002060"/>
                          </a:solidFill>
                          <a:effectLst/>
                          <a:latin typeface="Cambria" pitchFamily="18" charset="0" panose="02040503050406030204"/>
                        </a:rPr>
                        <a:t>6.</a:t>
                      </a:r>
                      <a:endParaRPr lang="ru-RU" sz="2400" b="1" kern="100">
                        <a:solidFill>
                          <a:srgbClr val="002060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6">
                            <a:lumMod val="5000"/>
                            <a:lumOff val="95000"/>
                            <a:alpha val="0"/>
                          </a:schemeClr>
                        </a:gs>
                        <a:gs pos="74000">
                          <a:schemeClr val="accent6">
                            <a:lumMod val="45000"/>
                            <a:lumOff val="55000"/>
                          </a:schemeClr>
                        </a:gs>
                        <a:gs pos="83000">
                          <a:schemeClr val="accent6">
                            <a:lumMod val="45000"/>
                            <a:lumOff val="55000"/>
                          </a:schemeClr>
                        </a:gs>
                        <a:gs pos="100000">
                          <a:schemeClr val="accent6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 lIns="68580" tIns="0" rIns="68580" bIns="0"/>
                    <a:lstStyle/>
                    <a:p>
                      <a:r>
                        <a:rPr lang="ru-RU" sz="2400" b="1" dirty="0">
                          <a:solidFill>
                            <a:srgbClr val="002060"/>
                          </a:solidFill>
                          <a:latin typeface="Cambria" pitchFamily="18" charset="0" panose="02040503050406030204"/>
                        </a:rPr>
                        <a:t>привлечение обучающихся к карьерным мероприятиям в регионе;</a:t>
                      </a:r>
                      <a:endParaRPr lang="ru-RU" sz="2400" b="1" kern="100" dirty="0">
                        <a:solidFill>
                          <a:srgbClr val="002060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6">
                            <a:lumMod val="5000"/>
                            <a:lumOff val="95000"/>
                            <a:alpha val="0"/>
                          </a:schemeClr>
                        </a:gs>
                        <a:gs pos="74000">
                          <a:schemeClr val="accent6">
                            <a:lumMod val="45000"/>
                            <a:lumOff val="55000"/>
                          </a:schemeClr>
                        </a:gs>
                        <a:gs pos="83000">
                          <a:schemeClr val="accent6">
                            <a:lumMod val="45000"/>
                            <a:lumOff val="55000"/>
                          </a:schemeClr>
                        </a:gs>
                        <a:gs pos="100000">
                          <a:schemeClr val="accent6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371820">
                <a:tc>
                  <a:txBody>
                    <a:bodyPr lIns="68580" tIns="0" rIns="68580" bIns="0"/>
                    <a:lstStyle/>
                    <a:p>
                      <a:r>
                        <a:rPr lang="ru-RU" sz="2400" b="1" kern="100" dirty="0">
                          <a:solidFill>
                            <a:srgbClr val="002060"/>
                          </a:solidFill>
                          <a:effectLst/>
                          <a:latin typeface="Cambria" pitchFamily="18" charset="0" panose="02040503050406030204"/>
                          <a:ea typeface="Calibri" pitchFamily="34" charset="0" panose="020F0502020204030204"/>
                          <a:cs typeface="Times New Roman" pitchFamily="18" charset="0" panose="02020603050405020304"/>
                        </a:rPr>
                        <a:t>7.</a:t>
                      </a: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6">
                            <a:lumMod val="5000"/>
                            <a:lumOff val="95000"/>
                            <a:alpha val="0"/>
                          </a:schemeClr>
                        </a:gs>
                        <a:gs pos="74000">
                          <a:schemeClr val="accent6">
                            <a:lumMod val="45000"/>
                            <a:lumOff val="55000"/>
                          </a:schemeClr>
                        </a:gs>
                        <a:gs pos="83000">
                          <a:schemeClr val="accent6">
                            <a:lumMod val="45000"/>
                            <a:lumOff val="55000"/>
                          </a:schemeClr>
                        </a:gs>
                        <a:gs pos="100000">
                          <a:schemeClr val="accent6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 lIns="68580" tIns="0" rIns="68580" bIns="0"/>
                    <a:lstStyle/>
                    <a:p>
                      <a:r>
                        <a:rPr lang="ru-RU" sz="2400" b="1" dirty="0">
                          <a:solidFill>
                            <a:srgbClr val="002060"/>
                          </a:solidFill>
                          <a:latin typeface="Cambria" pitchFamily="18" charset="0" panose="02040503050406030204"/>
                        </a:rPr>
                        <a:t>привлечение обучающихся к Программе кураторства; </a:t>
                      </a:r>
                      <a:endParaRPr lang="ru-RU" sz="2400" b="1" kern="100" dirty="0">
                        <a:solidFill>
                          <a:srgbClr val="002060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6">
                            <a:lumMod val="5000"/>
                            <a:lumOff val="95000"/>
                            <a:alpha val="0"/>
                          </a:schemeClr>
                        </a:gs>
                        <a:gs pos="74000">
                          <a:schemeClr val="accent6">
                            <a:lumMod val="45000"/>
                            <a:lumOff val="55000"/>
                          </a:schemeClr>
                        </a:gs>
                        <a:gs pos="83000">
                          <a:schemeClr val="accent6">
                            <a:lumMod val="45000"/>
                            <a:lumOff val="55000"/>
                          </a:schemeClr>
                        </a:gs>
                        <a:gs pos="100000">
                          <a:schemeClr val="accent6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371820">
                <a:tc>
                  <a:txBody>
                    <a:bodyPr lIns="68580" tIns="0" rIns="68580" bIns="0"/>
                    <a:lstStyle/>
                    <a:p>
                      <a:r>
                        <a:rPr lang="ru-RU" sz="2400" b="1" kern="100" dirty="0">
                          <a:solidFill>
                            <a:srgbClr val="002060"/>
                          </a:solidFill>
                          <a:effectLst/>
                          <a:latin typeface="Cambria" pitchFamily="18" charset="0" panose="02040503050406030204"/>
                          <a:ea typeface="Calibri" pitchFamily="34" charset="0" panose="020F0502020204030204"/>
                          <a:cs typeface="Times New Roman" pitchFamily="18" charset="0" panose="02020603050405020304"/>
                        </a:rPr>
                        <a:t>8.</a:t>
                      </a: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6">
                            <a:lumMod val="5000"/>
                            <a:lumOff val="95000"/>
                            <a:alpha val="0"/>
                          </a:schemeClr>
                        </a:gs>
                        <a:gs pos="74000">
                          <a:schemeClr val="accent6">
                            <a:lumMod val="45000"/>
                            <a:lumOff val="55000"/>
                          </a:schemeClr>
                        </a:gs>
                        <a:gs pos="83000">
                          <a:schemeClr val="accent6">
                            <a:lumMod val="45000"/>
                            <a:lumOff val="55000"/>
                          </a:schemeClr>
                        </a:gs>
                        <a:gs pos="100000">
                          <a:schemeClr val="accent6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 lIns="68580" tIns="0" rIns="68580" bIns="0"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Tx/>
                        <a:buNone/>
                      </a:pPr>
                      <a:r>
                        <a:rPr lang="ru-RU" sz="2400" b="1" dirty="0">
                          <a:solidFill>
                            <a:srgbClr val="002060"/>
                          </a:solidFill>
                          <a:latin typeface="Cambria" pitchFamily="18" charset="0" panose="02040503050406030204"/>
                        </a:rPr>
                        <a:t>участие обучающихся в днях карьеры, ярмарках вакансий и иных мероприятий, содействующих трудоустройству как факультетского, так и общеуниверситетского масштаба.</a:t>
                      </a: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6">
                            <a:lumMod val="5000"/>
                            <a:lumOff val="95000"/>
                            <a:alpha val="0"/>
                          </a:schemeClr>
                        </a:gs>
                        <a:gs pos="74000">
                          <a:schemeClr val="accent6">
                            <a:lumMod val="45000"/>
                            <a:lumOff val="55000"/>
                          </a:schemeClr>
                        </a:gs>
                        <a:gs pos="83000">
                          <a:schemeClr val="accent6">
                            <a:lumMod val="45000"/>
                            <a:lumOff val="55000"/>
                          </a:schemeClr>
                        </a:gs>
                        <a:gs pos="100000">
                          <a:schemeClr val="accent6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678887" y="133342"/>
            <a:ext cx="9901528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  <a:effectLst/>
                <a:latin typeface="Cambria" pitchFamily="18" charset="0" panose="02040503050406030204"/>
              </a:rPr>
              <a:t>3.5. Концепция профориентационной работы</a:t>
            </a:r>
          </a:p>
          <a:p>
            <a:endParaRPr lang="ru-RU" sz="2800" b="1" dirty="0">
              <a:solidFill>
                <a:srgbClr val="002060"/>
              </a:solidFill>
              <a:latin typeface="Cambria" pitchFamily="18" charset="0" panose="02040503050406030204"/>
            </a:endParaRPr>
          </a:p>
          <a:p>
            <a:r>
              <a:rPr lang="ru-RU" sz="2800" b="1" dirty="0">
                <a:solidFill>
                  <a:srgbClr val="002060"/>
                </a:solidFill>
                <a:latin typeface="Cambria" pitchFamily="18" charset="0" panose="02040503050406030204"/>
              </a:rPr>
              <a:t>Формы профориентационной работы с обучающимися:</a:t>
            </a:r>
          </a:p>
          <a:p>
            <a:endParaRPr lang="ru-RU" sz="2800" b="1" dirty="0">
              <a:solidFill>
                <a:srgbClr val="002060"/>
              </a:solidFill>
              <a:latin typeface="Cambria" pitchFamily="18" charset="0" panose="02040503050406030204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1"/>
          <a:srcRect t="2548" b="2548"/>
          <a:stretch/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1"/>
          <a:srcRect t="2548" b="2548"/>
          <a:stretch/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997544" y="515952"/>
            <a:ext cx="6196912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610"/>
              </a:spcBef>
            </a:pPr>
            <a:r>
              <a:rPr lang="ru-RU" sz="2800" b="1" dirty="0">
                <a:solidFill>
                  <a:srgbClr val="002060"/>
                </a:solidFill>
                <a:latin typeface="Cambria" pitchFamily="18" charset="0" panose="02040503050406030204"/>
                <a:cs typeface="Times New Roman" pitchFamily="18" charset="0" panose="02020603050405020304"/>
              </a:rPr>
              <a:t>1. ОБЩАЯ</a:t>
            </a:r>
            <a:r>
              <a:rPr lang="ru-RU" sz="2800" b="1" spc="-25" dirty="0">
                <a:solidFill>
                  <a:srgbClr val="002060"/>
                </a:solidFill>
                <a:latin typeface="Cambria" pitchFamily="18" charset="0" panose="02040503050406030204"/>
                <a:cs typeface="Times New Roman" pitchFamily="18" charset="0" panose="02020603050405020304"/>
              </a:rPr>
              <a:t> </a:t>
            </a:r>
            <a:r>
              <a:rPr lang="ru-RU" sz="2800" b="1" spc="-10" dirty="0">
                <a:solidFill>
                  <a:srgbClr val="002060"/>
                </a:solidFill>
                <a:latin typeface="Cambria" pitchFamily="18" charset="0" panose="02040503050406030204"/>
                <a:cs typeface="Times New Roman" pitchFamily="18" charset="0" panose="02020603050405020304"/>
              </a:rPr>
              <a:t>ХАРАКТЕРИСТИКА</a:t>
            </a:r>
            <a:r>
              <a:rPr lang="ru-RU" sz="2800" b="1" spc="-40" dirty="0">
                <a:solidFill>
                  <a:srgbClr val="002060"/>
                </a:solidFill>
                <a:latin typeface="Cambria" pitchFamily="18" charset="0" panose="02040503050406030204"/>
                <a:cs typeface="Times New Roman" pitchFamily="18" charset="0" panose="02020603050405020304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Cambria" pitchFamily="18" charset="0" panose="02040503050406030204"/>
                <a:cs typeface="Times New Roman" pitchFamily="18" charset="0" panose="02020603050405020304"/>
              </a:rPr>
              <a:t>ФАКУЛЬТЕТА</a:t>
            </a:r>
            <a:r>
              <a:rPr lang="ru-RU" sz="2800" b="1" spc="-30" dirty="0">
                <a:solidFill>
                  <a:srgbClr val="002060"/>
                </a:solidFill>
                <a:latin typeface="Cambria" pitchFamily="18" charset="0" panose="02040503050406030204"/>
                <a:cs typeface="Times New Roman" pitchFamily="18" charset="0" panose="02020603050405020304"/>
              </a:rPr>
              <a:t> П</a:t>
            </a:r>
            <a:r>
              <a:rPr lang="ru-RU" sz="2800" b="1" dirty="0">
                <a:solidFill>
                  <a:srgbClr val="002060"/>
                </a:solidFill>
                <a:latin typeface="Cambria" pitchFamily="18" charset="0" panose="02040503050406030204"/>
                <a:cs typeface="Times New Roman" pitchFamily="18" charset="0" panose="02020603050405020304"/>
              </a:rPr>
              <a:t>О СОСТОЯНИЮ НА 29 ОКТЯБРЯ 2025 Г.</a:t>
            </a:r>
            <a:endParaRPr lang="ru-RU" sz="2800" dirty="0">
              <a:solidFill>
                <a:srgbClr val="002060"/>
              </a:solidFill>
              <a:latin typeface="Cambria" pitchFamily="18" charset="0" panose="02040503050406030204"/>
              <a:cs typeface="Times New Roman" pitchFamily="18" charset="0" panose="02020603050405020304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72115" y="2242160"/>
          <a:ext cx="11229040" cy="36292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3335"/>
                <a:gridCol w="8778653"/>
                <a:gridCol w="1777052"/>
              </a:tblGrid>
              <a:tr h="806500">
                <a:tc>
                  <a:txBody>
                    <a:bodyPr lIns="68580" tIns="0" rIns="68580" bIns="0"/>
                    <a:lstStyle/>
                    <a:p>
                      <a:r>
                        <a:rPr lang="ru-RU" sz="2400" b="1" kern="100" dirty="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1.</a:t>
                      </a:r>
                      <a:endParaRPr lang="ru-RU" sz="2400" b="1" kern="100" dirty="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  <a:alpha val="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 lIns="68580" tIns="0" rIns="68580" bIns="0"/>
                    <a:lstStyle/>
                    <a:p>
                      <a:r>
                        <a:rPr lang="ru-RU" sz="2400" b="1" kern="100" dirty="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Количество образовательных программ, реализуемых на факультете, в том числе количество профилей</a:t>
                      </a:r>
                      <a:endParaRPr lang="ru-RU" sz="2400" b="1" kern="100" dirty="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  <a:alpha val="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 lIns="68580" tIns="0" rIns="68580" bIns="0"/>
                    <a:lstStyle/>
                    <a:p>
                      <a:pPr algn="ctr"/>
                      <a:r>
                        <a:rPr lang="ru-RU" sz="2400" b="1" kern="100" dirty="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2/6</a:t>
                      </a:r>
                      <a:endParaRPr lang="ru-RU" sz="2400" b="1" kern="100" dirty="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  <a:alpha val="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806500">
                <a:tc>
                  <a:txBody>
                    <a:bodyPr lIns="68580" tIns="0" rIns="68580" bIns="0"/>
                    <a:lstStyle/>
                    <a:p>
                      <a:r>
                        <a:rPr lang="ru-RU" sz="2400" b="1" kern="10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2.</a:t>
                      </a:r>
                      <a:endParaRPr lang="ru-RU" sz="2400" b="1" kern="10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  <a:alpha val="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 lIns="68580" tIns="0" rIns="68580" bIns="0"/>
                    <a:lstStyle/>
                    <a:p>
                      <a:r>
                        <a:rPr lang="ru-RU" sz="2400" b="1" kern="10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Количество кафедр в структуре факультета, в т.ч. выпускающих</a:t>
                      </a:r>
                      <a:endParaRPr lang="ru-RU" sz="2400" b="1" kern="10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  <a:alpha val="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 lIns="68580" tIns="0" rIns="68580" bIns="0"/>
                    <a:lstStyle/>
                    <a:p>
                      <a:pPr algn="ctr"/>
                      <a:r>
                        <a:rPr lang="ru-RU" sz="2400" b="1" kern="100" dirty="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 4/3</a:t>
                      </a:r>
                      <a:endParaRPr lang="ru-RU" sz="2400" b="1" kern="100" dirty="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  <a:alpha val="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016251">
                <a:tc>
                  <a:txBody>
                    <a:bodyPr lIns="68580" tIns="0" rIns="68580" bIns="0"/>
                    <a:lstStyle/>
                    <a:p>
                      <a:r>
                        <a:rPr lang="ru-RU" sz="2400" b="1" kern="10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3.</a:t>
                      </a:r>
                      <a:endParaRPr lang="ru-RU" sz="2400" b="1" kern="10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  <a:alpha val="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 lIns="68580" tIns="0" rIns="68580" bIns="0"/>
                    <a:lstStyle/>
                    <a:p>
                      <a:r>
                        <a:rPr lang="ru-RU" sz="2400" b="1" kern="100" dirty="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Остепененность профессорско-преподавательского состава кафедр факультета, численность/%, из них:</a:t>
                      </a:r>
                    </a:p>
                    <a:p>
                      <a:endParaRPr lang="ru-RU" sz="2400" b="1" kern="100" dirty="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</a:endParaRPr>
                    </a:p>
                    <a:p>
                      <a:r>
                        <a:rPr lang="ru-RU" sz="2400" b="1" kern="100" dirty="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Докторов наук</a:t>
                      </a:r>
                    </a:p>
                    <a:p>
                      <a:r>
                        <a:rPr lang="ru-RU" sz="2400" b="1" kern="100" dirty="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Кандидатов наук</a:t>
                      </a:r>
                      <a:endParaRPr lang="ru-RU" sz="2400" b="1" kern="100" dirty="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  <a:alpha val="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 lIns="68580" tIns="0" rIns="68580" bIns="0"/>
                    <a:lstStyle/>
                    <a:p>
                      <a:r>
                        <a:rPr lang="ru-RU" sz="2400" b="1" kern="100" dirty="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 </a:t>
                      </a:r>
                    </a:p>
                    <a:p>
                      <a:pPr algn="ctr"/>
                      <a:r>
                        <a:rPr lang="ru-RU" sz="2400" b="1" kern="100" dirty="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  <a:ea typeface="Calibri" pitchFamily="34" charset="0" panose="020F0502020204030204"/>
                          <a:cs typeface="Times New Roman" pitchFamily="18" charset="0" panose="02020603050405020304"/>
                        </a:rPr>
                        <a:t>41/80,5%</a:t>
                      </a:r>
                    </a:p>
                    <a:p>
                      <a:pPr algn="ctr"/>
                      <a:endParaRPr lang="ru-RU" sz="2400" b="1" kern="100" dirty="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  <a:p>
                      <a:pPr algn="ctr"/>
                      <a:r>
                        <a:rPr lang="ru-RU" sz="2400" b="1" kern="100" dirty="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  <a:ea typeface="Calibri" pitchFamily="34" charset="0" panose="020F0502020204030204"/>
                          <a:cs typeface="Times New Roman" pitchFamily="18" charset="0" panose="02020603050405020304"/>
                        </a:rPr>
                        <a:t>6</a:t>
                      </a:r>
                    </a:p>
                    <a:p>
                      <a:pPr algn="ctr"/>
                      <a:r>
                        <a:rPr lang="ru-RU" sz="2400" b="1" kern="100" dirty="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  <a:ea typeface="Calibri" pitchFamily="34" charset="0" panose="020F0502020204030204"/>
                          <a:cs typeface="Times New Roman" pitchFamily="18" charset="0" panose="02020603050405020304"/>
                        </a:rPr>
                        <a:t>27</a:t>
                      </a: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  <a:alpha val="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</a:tbl>
          </a:graphicData>
        </a:graphic>
      </p:graphicFrame>
      <p:sp>
        <p:nvSpPr>
          <p:cNvPr id="9" name="Стрелка вправо 8"/>
          <p:cNvSpPr/>
          <p:nvPr/>
        </p:nvSpPr>
        <p:spPr>
          <a:xfrm>
            <a:off x="9724117" y="6373368"/>
            <a:ext cx="605481" cy="484632"/>
          </a:xfrm>
          <a:prstGeom prst="rightArrow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w="76200" h="762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42146" y="206225"/>
            <a:ext cx="887128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effectLst/>
                <a:latin typeface="Cambria" pitchFamily="18" charset="0" panose="02040503050406030204"/>
              </a:rPr>
              <a:t>3.6. Программы дополнительного образования и профессиональной переподготовки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459831" y="1407695"/>
            <a:ext cx="9705475" cy="202130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  <a:alpha val="16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76200" h="762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b="1" dirty="0">
                <a:solidFill>
                  <a:srgbClr val="002060"/>
                </a:solidFill>
                <a:latin typeface="Cambria" pitchFamily="18" charset="0" panose="02040503050406030204"/>
              </a:rPr>
              <a:t>Стратегическое направление развития ДПО – работа с профильными для ГУЗ организациями </a:t>
            </a:r>
            <a:r>
              <a:rPr lang="ru-RU" sz="2400" dirty="0">
                <a:solidFill>
                  <a:srgbClr val="002060"/>
                </a:solidFill>
                <a:latin typeface="Cambria" pitchFamily="18" charset="0" panose="02040503050406030204"/>
              </a:rPr>
              <a:t>по разработке программ переподготовки/повышения квалификации в области правового сопровождения процессов на основе запросов и потребностей сотрудников таких организаций, требований Минсельхоз и пр.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78569" y="3676363"/>
            <a:ext cx="1068404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Cambria" pitchFamily="18" charset="0" panose="02040503050406030204"/>
              </a:rPr>
              <a:t>Задачи, стоящие перед факультетом в области ДПО: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61474" y="4446946"/>
            <a:ext cx="4732421" cy="2204829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16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</a:gradFill>
          <a:scene3d>
            <a:camera prst="orthographicFront"/>
            <a:lightRig rig="threePt" dir="t"/>
          </a:scene3d>
          <a:sp3d>
            <a:bevelT w="76200" h="762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rgbClr val="002060"/>
                </a:solidFill>
                <a:latin typeface="Cambria" pitchFamily="18" charset="0" panose="02040503050406030204"/>
              </a:rPr>
              <a:t>продолжение реализации дополнительных профессиональных программ и программ профессиональной переподготовки, реализуемых в ГУЗ</a:t>
            </a:r>
            <a:endParaRPr lang="ru-RU" sz="2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777789" y="4498026"/>
            <a:ext cx="4732421" cy="2204829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16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</a:gradFill>
          <a:scene3d>
            <a:camera prst="orthographicFront"/>
            <a:lightRig rig="threePt" dir="t"/>
          </a:scene3d>
          <a:sp3d>
            <a:bevelT w="76200" h="762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rgbClr val="002060"/>
                </a:solidFill>
                <a:latin typeface="Cambria" pitchFamily="18" charset="0" panose="02040503050406030204"/>
              </a:rPr>
              <a:t>разработка новых наиболее востребованных программ ДПО на рынке образовательных услуг  в соответствии с запросами общества и государства</a:t>
            </a:r>
            <a:endParaRPr lang="ru-RU" sz="2400" dirty="0"/>
          </a:p>
        </p:txBody>
      </p:sp>
      <p:pic>
        <p:nvPicPr>
          <p:cNvPr id="11" name="Рисунок 3"/>
          <p:cNvPicPr>
            <a:picLocks noChangeAspect="1"/>
          </p:cNvPicPr>
          <p:nvPr/>
        </p:nvPicPr>
        <p:blipFill>
          <a:blip r:embed="rId1"/>
          <a:srcRect t="2548" b="2548"/>
          <a:stretch/>
        </p:blipFill>
        <p:spPr>
          <a:xfrm>
            <a:off x="0" y="7657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1"/>
          <a:srcRect t="2548" b="2548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12956" y="422100"/>
            <a:ext cx="9901528" cy="5162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  <a:effectLst/>
                <a:latin typeface="Cambria" pitchFamily="18" charset="0" panose="02040503050406030204"/>
              </a:rPr>
              <a:t>3.7. Концепция развития юридической клиники</a:t>
            </a:r>
            <a:endParaRPr lang="ru-RU" sz="2800" b="1" dirty="0">
              <a:solidFill>
                <a:srgbClr val="002060"/>
              </a:solidFill>
              <a:latin typeface="Cambria" pitchFamily="18" charset="0" panose="0204050305040603020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9595" y="1279061"/>
            <a:ext cx="11232745" cy="58509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002060"/>
                </a:solidFill>
                <a:latin typeface="Cambria" pitchFamily="18" charset="0" panose="02040503050406030204"/>
                <a:ea typeface="Cambria" pitchFamily="18" charset="0" panose="02040503050406030204"/>
              </a:rPr>
              <a:t>	Юридическая клиника (Центр правовой помощи «PRO BONO») ГУЗ является структурным подразделением Юридического факультета ФГБОУ ВО «Государственный университет по землеустройству» и создана с целью правового просвещения населения и формирования у обучающихся по юридической специальности практических навыков и умений в сфере оказания юридической помощи.</a:t>
            </a:r>
          </a:p>
          <a:p>
            <a:pPr algn="just"/>
            <a:r>
              <a:rPr lang="ru-RU" b="1" dirty="0">
                <a:solidFill>
                  <a:srgbClr val="002060"/>
                </a:solidFill>
                <a:latin typeface="Cambria" pitchFamily="18" charset="0" panose="02040503050406030204"/>
                <a:ea typeface="Cambria" pitchFamily="18" charset="0" panose="02040503050406030204"/>
              </a:rPr>
              <a:t>	Задачи Юридической клиники</a:t>
            </a:r>
            <a:r>
              <a:rPr lang="ru-RU" dirty="0">
                <a:solidFill>
                  <a:srgbClr val="002060"/>
                </a:solidFill>
                <a:latin typeface="Cambria" pitchFamily="18" charset="0" panose="02040503050406030204"/>
                <a:ea typeface="Cambria" pitchFamily="18" charset="0" panose="02040503050406030204"/>
              </a:rPr>
              <a:t>: </a:t>
            </a:r>
          </a:p>
          <a:p>
            <a:pPr algn="just"/>
            <a:r>
              <a:rPr lang="ru-RU" dirty="0">
                <a:solidFill>
                  <a:srgbClr val="002060"/>
                </a:solidFill>
                <a:latin typeface="Cambria" pitchFamily="18" charset="0" panose="02040503050406030204"/>
                <a:ea typeface="Cambria" pitchFamily="18" charset="0" panose="02040503050406030204"/>
              </a:rPr>
              <a:t>	- социализация обучающихся путем их привлечения к разрешению проблемных ситуаций, имеющих правовой характер; </a:t>
            </a:r>
          </a:p>
          <a:p>
            <a:pPr algn="just"/>
            <a:r>
              <a:rPr lang="ru-RU" dirty="0">
                <a:solidFill>
                  <a:srgbClr val="002060"/>
                </a:solidFill>
                <a:latin typeface="Cambria" pitchFamily="18" charset="0" panose="02040503050406030204"/>
                <a:ea typeface="Cambria" pitchFamily="18" charset="0" panose="02040503050406030204"/>
              </a:rPr>
              <a:t>	- организация работы с обращениями граждан в целях оказания бесплатной юридической помощи (консультирования); </a:t>
            </a:r>
          </a:p>
          <a:p>
            <a:pPr algn="just"/>
            <a:r>
              <a:rPr lang="ru-RU" dirty="0">
                <a:solidFill>
                  <a:srgbClr val="002060"/>
                </a:solidFill>
                <a:latin typeface="Cambria" pitchFamily="18" charset="0" panose="02040503050406030204"/>
                <a:ea typeface="Cambria" pitchFamily="18" charset="0" panose="02040503050406030204"/>
              </a:rPr>
              <a:t>	- предоставление обучающимся  возможности получения профессиональных навыков и умений путем решения практических задач, участия в коммуникативных тренингах, общения с юристами-практиками, присутствия на судебных заседаниях; </a:t>
            </a:r>
          </a:p>
          <a:p>
            <a:pPr algn="just"/>
            <a:r>
              <a:rPr lang="ru-RU" dirty="0">
                <a:solidFill>
                  <a:srgbClr val="002060"/>
                </a:solidFill>
                <a:latin typeface="Cambria" pitchFamily="18" charset="0" panose="02040503050406030204"/>
                <a:ea typeface="Cambria" pitchFamily="18" charset="0" panose="02040503050406030204"/>
              </a:rPr>
              <a:t>	- совершенствование форм и методов профессионального обучения; </a:t>
            </a:r>
          </a:p>
          <a:p>
            <a:pPr algn="just"/>
            <a:r>
              <a:rPr lang="ru-RU" dirty="0">
                <a:solidFill>
                  <a:srgbClr val="002060"/>
                </a:solidFill>
                <a:latin typeface="Cambria" pitchFamily="18" charset="0" panose="02040503050406030204"/>
                <a:ea typeface="Cambria" pitchFamily="18" charset="0" panose="02040503050406030204"/>
              </a:rPr>
              <a:t>	- сотрудничество с органами государственной власти, местного самоуправления, судебными и правоохранительными органами, общественными и некоммерческими организациями; </a:t>
            </a:r>
          </a:p>
          <a:p>
            <a:pPr algn="just"/>
            <a:r>
              <a:rPr lang="ru-RU" dirty="0">
                <a:solidFill>
                  <a:srgbClr val="002060"/>
                </a:solidFill>
                <a:latin typeface="Cambria" pitchFamily="18" charset="0" panose="02040503050406030204"/>
                <a:ea typeface="Cambria" pitchFamily="18" charset="0" panose="02040503050406030204"/>
              </a:rPr>
              <a:t>	- оказание адресной юридической помощи социально незащищенным категориям населения на безвозмездной основе и др.;  </a:t>
            </a:r>
          </a:p>
          <a:p>
            <a:pPr algn="just"/>
            <a:r>
              <a:rPr lang="ru-RU" dirty="0">
                <a:solidFill>
                  <a:srgbClr val="002060"/>
                </a:solidFill>
                <a:latin typeface="Cambria" pitchFamily="18" charset="0" panose="02040503050406030204"/>
                <a:ea typeface="Cambria" pitchFamily="18" charset="0" panose="02040503050406030204"/>
              </a:rPr>
              <a:t>	</a:t>
            </a:r>
            <a:r>
              <a:rPr lang="ru-RU" b="1" dirty="0">
                <a:solidFill>
                  <a:srgbClr val="002060"/>
                </a:solidFill>
                <a:latin typeface="Cambria" pitchFamily="18" charset="0" panose="02040503050406030204"/>
                <a:ea typeface="Cambria" pitchFamily="18" charset="0" panose="02040503050406030204"/>
              </a:rPr>
              <a:t>Основной задачей Юридической клиники ГУЗ является оказание помощи участникам СВО и членам их семей.</a:t>
            </a:r>
          </a:p>
          <a:p>
            <a:pPr algn="just"/>
            <a:endParaRPr lang="ru-RU" b="1" dirty="0">
              <a:solidFill>
                <a:srgbClr val="002060"/>
              </a:solidFill>
              <a:latin typeface="Cambria" pitchFamily="18" charset="0" panose="02040503050406030204"/>
              <a:ea typeface="Cambria" pitchFamily="18" charset="0" panose="02040503050406030204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1"/>
          <a:srcRect t="2548" b="2548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12956" y="422100"/>
            <a:ext cx="9901528" cy="5162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  <a:effectLst/>
                <a:latin typeface="Cambria" pitchFamily="18" charset="0" panose="02040503050406030204"/>
              </a:rPr>
              <a:t>3.7. Концепция развития юридической клиники</a:t>
            </a:r>
            <a:endParaRPr lang="ru-RU" sz="2800" b="1" dirty="0">
              <a:solidFill>
                <a:srgbClr val="002060"/>
              </a:solidFill>
              <a:latin typeface="Cambria" pitchFamily="18" charset="0" panose="0204050305040603020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739" y="1224004"/>
            <a:ext cx="11065282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ru-RU" dirty="0">
              <a:solidFill>
                <a:srgbClr val="002060"/>
              </a:solidFill>
              <a:latin typeface="Cambria" pitchFamily="18" charset="0" panose="02040503050406030204"/>
              <a:ea typeface="Cambria" pitchFamily="18" charset="0" panose="02040503050406030204"/>
            </a:endParaRPr>
          </a:p>
          <a:p>
            <a:pPr marL="0" indent="0" algn="just">
              <a:buFont typeface="Arial" pitchFamily="34" charset="0" panose="020B0604020202020204"/>
              <a:buNone/>
            </a:pPr>
            <a:r>
              <a:rPr lang="ru-RU" dirty="0">
                <a:solidFill>
                  <a:srgbClr val="002060"/>
                </a:solidFill>
                <a:latin typeface="Cambria" pitchFamily="18" charset="0" panose="02040503050406030204"/>
                <a:ea typeface="Cambria" pitchFamily="18" charset="0" panose="02040503050406030204"/>
              </a:rPr>
              <a:t> 	</a:t>
            </a:r>
            <a:r>
              <a:rPr lang="ru-RU" sz="2400" dirty="0">
                <a:solidFill>
                  <a:srgbClr val="002060"/>
                </a:solidFill>
                <a:latin typeface="Cambria" pitchFamily="18" charset="0" panose="02040503050406030204"/>
                <a:ea typeface="Cambria" pitchFamily="18" charset="0" panose="02040503050406030204"/>
              </a:rPr>
              <a:t>Создание студенческого движения </a:t>
            </a:r>
            <a:r>
              <a:rPr lang="ru-RU" sz="2400" b="1" dirty="0">
                <a:solidFill>
                  <a:srgbClr val="002060"/>
                </a:solidFill>
                <a:latin typeface="Cambria" pitchFamily="18" charset="0" panose="02040503050406030204"/>
                <a:ea typeface="Cambria" pitchFamily="18" charset="0" panose="02040503050406030204"/>
              </a:rPr>
              <a:t>«Правовые волонтеры»; </a:t>
            </a:r>
            <a:endParaRPr lang="ru-RU" sz="2400" dirty="0">
              <a:solidFill>
                <a:srgbClr val="002060"/>
              </a:solidFill>
              <a:latin typeface="Cambria" pitchFamily="18" charset="0" panose="02040503050406030204"/>
              <a:ea typeface="Cambria" pitchFamily="18" charset="0" panose="02040503050406030204"/>
            </a:endParaRPr>
          </a:p>
          <a:p>
            <a:pPr algn="just"/>
            <a:r>
              <a:rPr lang="ru-RU" sz="2400" dirty="0">
                <a:solidFill>
                  <a:srgbClr val="002060"/>
                </a:solidFill>
                <a:latin typeface="Cambria" pitchFamily="18" charset="0" panose="02040503050406030204"/>
                <a:ea typeface="Cambria" pitchFamily="18" charset="0" panose="02040503050406030204"/>
              </a:rPr>
              <a:t>	</a:t>
            </a:r>
          </a:p>
          <a:p>
            <a:pPr algn="just"/>
            <a:r>
              <a:rPr lang="ru-RU" sz="2400" dirty="0">
                <a:solidFill>
                  <a:srgbClr val="002060"/>
                </a:solidFill>
                <a:latin typeface="Cambria" pitchFamily="18" charset="0" panose="02040503050406030204"/>
                <a:ea typeface="Cambria" pitchFamily="18" charset="0" panose="02040503050406030204"/>
              </a:rPr>
              <a:t>	Участие в проекте </a:t>
            </a:r>
            <a:r>
              <a:rPr lang="ru-RU" sz="2400" b="1" dirty="0">
                <a:solidFill>
                  <a:srgbClr val="002060"/>
                </a:solidFill>
                <a:latin typeface="Cambria" pitchFamily="18" charset="0" panose="02040503050406030204"/>
                <a:ea typeface="Cambria" pitchFamily="18" charset="0" panose="02040503050406030204"/>
              </a:rPr>
              <a:t>«</a:t>
            </a:r>
            <a:r>
              <a:rPr lang="en-US" sz="2400" b="1" dirty="0">
                <a:solidFill>
                  <a:srgbClr val="002060"/>
                </a:solidFill>
                <a:latin typeface="Cambria" pitchFamily="18" charset="0" panose="02040503050406030204"/>
                <a:ea typeface="Cambria" pitchFamily="18" charset="0" panose="02040503050406030204"/>
              </a:rPr>
              <a:t>#</a:t>
            </a:r>
            <a:r>
              <a:rPr lang="ru-RU" sz="2400" b="1" dirty="0">
                <a:solidFill>
                  <a:srgbClr val="002060"/>
                </a:solidFill>
                <a:latin typeface="Cambria" pitchFamily="18" charset="0" panose="02040503050406030204"/>
                <a:ea typeface="Cambria" pitchFamily="18" charset="0" panose="02040503050406030204"/>
              </a:rPr>
              <a:t>МЫВМЕСТЕ» </a:t>
            </a:r>
            <a:r>
              <a:rPr lang="ru-RU" sz="2400" dirty="0">
                <a:solidFill>
                  <a:srgbClr val="002060"/>
                </a:solidFill>
                <a:latin typeface="Cambria" pitchFamily="18" charset="0" panose="02040503050406030204"/>
                <a:ea typeface="Cambria" pitchFamily="18" charset="0" panose="02040503050406030204"/>
              </a:rPr>
              <a:t>в рамках </a:t>
            </a:r>
            <a:r>
              <a:rPr lang="ru-RU" sz="2400" b="1" dirty="0">
                <a:solidFill>
                  <a:srgbClr val="002060"/>
                </a:solidFill>
                <a:latin typeface="Cambria" pitchFamily="18" charset="0" panose="02040503050406030204"/>
                <a:ea typeface="Cambria" pitchFamily="18" charset="0" panose="02040503050406030204"/>
              </a:rPr>
              <a:t>Общероссийской акции взаимопомощи #МЫВМЕСТЕ</a:t>
            </a:r>
            <a:r>
              <a:rPr lang="ru-RU" sz="2400" dirty="0">
                <a:solidFill>
                  <a:srgbClr val="002060"/>
                </a:solidFill>
                <a:latin typeface="Cambria" pitchFamily="18" charset="0" panose="02040503050406030204"/>
                <a:ea typeface="Cambria" pitchFamily="18" charset="0" panose="02040503050406030204"/>
              </a:rPr>
              <a:t>.</a:t>
            </a:r>
          </a:p>
          <a:p>
            <a:pPr algn="just"/>
            <a:r>
              <a:rPr lang="ru-RU" sz="2400" dirty="0">
                <a:solidFill>
                  <a:srgbClr val="002060"/>
                </a:solidFill>
                <a:latin typeface="Cambria" pitchFamily="18" charset="0" panose="02040503050406030204"/>
                <a:ea typeface="Cambria" pitchFamily="18" charset="0" panose="02040503050406030204"/>
              </a:rPr>
              <a:t>	</a:t>
            </a:r>
          </a:p>
          <a:p>
            <a:pPr algn="just"/>
            <a:r>
              <a:rPr lang="ru-RU" sz="2400" dirty="0">
                <a:solidFill>
                  <a:srgbClr val="002060"/>
                </a:solidFill>
                <a:latin typeface="Cambria" pitchFamily="18" charset="0" panose="02040503050406030204"/>
                <a:ea typeface="Cambria" pitchFamily="18" charset="0" panose="02040503050406030204"/>
              </a:rPr>
              <a:t>	Заключение соглашений об информационном взаимодействии с общественными организациями и государственными органами по оказанию бесплатной юридической помощи.</a:t>
            </a:r>
          </a:p>
          <a:p>
            <a:pPr algn="just"/>
            <a:r>
              <a:rPr lang="ru-RU" sz="2400" dirty="0">
                <a:solidFill>
                  <a:srgbClr val="002060"/>
                </a:solidFill>
                <a:latin typeface="Cambria" pitchFamily="18" charset="0" panose="02040503050406030204"/>
                <a:ea typeface="Cambria" pitchFamily="18" charset="0" panose="02040503050406030204"/>
              </a:rPr>
              <a:t>	</a:t>
            </a:r>
          </a:p>
          <a:p>
            <a:pPr algn="just"/>
            <a:r>
              <a:rPr lang="ru-RU" sz="2400" dirty="0">
                <a:solidFill>
                  <a:srgbClr val="002060"/>
                </a:solidFill>
                <a:latin typeface="Cambria" pitchFamily="18" charset="0" panose="02040503050406030204"/>
                <a:ea typeface="Cambria" pitchFamily="18" charset="0" panose="02040503050406030204"/>
              </a:rPr>
              <a:t>	Заключение договоров с </a:t>
            </a:r>
            <a:r>
              <a:rPr lang="ru-RU" sz="2400" b="1" dirty="0">
                <a:solidFill>
                  <a:srgbClr val="002060"/>
                </a:solidFill>
                <a:latin typeface="Cambria" pitchFamily="18" charset="0" panose="02040503050406030204"/>
                <a:ea typeface="Cambria" pitchFamily="18" charset="0" panose="02040503050406030204"/>
              </a:rPr>
              <a:t>Союзом ветеранов СВО, Фонд помощи ветеранам и участникам боевых действий «ВРЕМЯ ВЫБРАЛО НАС».</a:t>
            </a:r>
            <a:r>
              <a:rPr lang="ru-RU" sz="2400" dirty="0">
                <a:solidFill>
                  <a:srgbClr val="002060"/>
                </a:solidFill>
                <a:latin typeface="Cambria" pitchFamily="18" charset="0" panose="02040503050406030204"/>
                <a:ea typeface="Cambria" pitchFamily="18" charset="0" panose="02040503050406030204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Cambria" pitchFamily="18" charset="0" panose="02040503050406030204"/>
                <a:ea typeface="Cambria" pitchFamily="18" charset="0" panose="02040503050406030204"/>
              </a:rPr>
              <a:t> </a:t>
            </a:r>
            <a:endParaRPr lang="ru-RU" sz="2400" dirty="0">
              <a:solidFill>
                <a:srgbClr val="002060"/>
              </a:solidFill>
              <a:latin typeface="Cambria" pitchFamily="18" charset="0" panose="02040503050406030204"/>
              <a:ea typeface="Cambria" pitchFamily="18" charset="0" panose="02040503050406030204"/>
            </a:endParaRPr>
          </a:p>
          <a:p>
            <a:pPr algn="just"/>
            <a:endParaRPr lang="ru-RU" sz="2400" dirty="0">
              <a:solidFill>
                <a:srgbClr val="002060"/>
              </a:solidFill>
              <a:latin typeface="Cambria" pitchFamily="18" charset="0" panose="02040503050406030204"/>
              <a:ea typeface="Cambria" pitchFamily="18" charset="0" panose="02040503050406030204"/>
            </a:endParaRPr>
          </a:p>
        </p:txBody>
      </p:sp>
      <p:grpSp>
        <p:nvGrpSpPr>
          <p:cNvPr id="7" name="Group 53"/>
          <p:cNvGrpSpPr/>
          <p:nvPr/>
        </p:nvGrpSpPr>
        <p:grpSpPr bwMode="auto">
          <a:xfrm>
            <a:off x="783176" y="1579911"/>
            <a:ext cx="403654" cy="337867"/>
            <a:chOff x="2078" y="1680"/>
            <a:chExt cx="1615" cy="1615"/>
          </a:xfrm>
          <a:noFill/>
        </p:grpSpPr>
        <p:sp>
          <p:nvSpPr>
            <p:cNvPr id="8" name="Oval 54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" name="Oval 55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" name="Oval 56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11" name="Oval 57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12" name="Oval 58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13" name="Oval 59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76200" h="76200"/>
            </a:sp3d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</p:grpSp>
      <p:grpSp>
        <p:nvGrpSpPr>
          <p:cNvPr id="14" name="Group 53"/>
          <p:cNvGrpSpPr/>
          <p:nvPr/>
        </p:nvGrpSpPr>
        <p:grpSpPr bwMode="auto">
          <a:xfrm>
            <a:off x="760181" y="2207785"/>
            <a:ext cx="403654" cy="337867"/>
            <a:chOff x="2078" y="1680"/>
            <a:chExt cx="1615" cy="1615"/>
          </a:xfrm>
          <a:noFill/>
        </p:grpSpPr>
        <p:sp>
          <p:nvSpPr>
            <p:cNvPr id="15" name="Oval 54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" name="Oval 55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" name="Oval 56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18" name="Oval 57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19" name="Oval 58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20" name="Oval 59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76200" h="76200"/>
            </a:sp3d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</p:grpSp>
      <p:grpSp>
        <p:nvGrpSpPr>
          <p:cNvPr id="21" name="Group 53"/>
          <p:cNvGrpSpPr/>
          <p:nvPr/>
        </p:nvGrpSpPr>
        <p:grpSpPr bwMode="auto">
          <a:xfrm>
            <a:off x="718441" y="3429000"/>
            <a:ext cx="403654" cy="337867"/>
            <a:chOff x="2078" y="1680"/>
            <a:chExt cx="1615" cy="1615"/>
          </a:xfrm>
          <a:noFill/>
        </p:grpSpPr>
        <p:sp>
          <p:nvSpPr>
            <p:cNvPr id="22" name="Oval 54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" name="Oval 55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" name="Oval 56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25" name="Oval 57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26" name="Oval 58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27" name="Oval 59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76200" h="76200"/>
            </a:sp3d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</p:grpSp>
      <p:grpSp>
        <p:nvGrpSpPr>
          <p:cNvPr id="28" name="Group 53"/>
          <p:cNvGrpSpPr/>
          <p:nvPr/>
        </p:nvGrpSpPr>
        <p:grpSpPr bwMode="auto">
          <a:xfrm>
            <a:off x="718441" y="4839344"/>
            <a:ext cx="403654" cy="337867"/>
            <a:chOff x="2078" y="1680"/>
            <a:chExt cx="1615" cy="1615"/>
          </a:xfrm>
          <a:noFill/>
        </p:grpSpPr>
        <p:sp>
          <p:nvSpPr>
            <p:cNvPr id="29" name="Oval 54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" name="Oval 55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" name="Oval 56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32" name="Oval 57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33" name="Oval 58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34" name="Oval 59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76200" h="76200"/>
            </a:sp3d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1"/>
          <a:srcRect t="2548" b="2548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47911" y="422100"/>
            <a:ext cx="1076657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  <a:effectLst/>
                <a:latin typeface="Cambria" pitchFamily="18" charset="0" panose="02040503050406030204"/>
              </a:rPr>
              <a:t>3.</a:t>
            </a:r>
            <a:r>
              <a:rPr lang="en-US" sz="2800" b="1" dirty="0">
                <a:solidFill>
                  <a:srgbClr val="002060"/>
                </a:solidFill>
                <a:effectLst/>
                <a:latin typeface="Cambria" pitchFamily="18" charset="0" panose="02040503050406030204"/>
              </a:rPr>
              <a:t>8</a:t>
            </a:r>
            <a:r>
              <a:rPr lang="ru-RU" sz="2800" b="1" dirty="0">
                <a:solidFill>
                  <a:srgbClr val="002060"/>
                </a:solidFill>
                <a:effectLst/>
                <a:latin typeface="Cambria" pitchFamily="18" charset="0" panose="02040503050406030204"/>
              </a:rPr>
              <a:t>. Концепция развития </a:t>
            </a:r>
            <a:r>
              <a:rPr lang="ru-RU" sz="2800" b="1" dirty="0">
                <a:solidFill>
                  <a:srgbClr val="002060"/>
                </a:solidFill>
                <a:latin typeface="Cambria" pitchFamily="18" charset="0" panose="02040503050406030204"/>
              </a:rPr>
              <a:t>международного сотрудничества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739" y="1224004"/>
            <a:ext cx="11065282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ru-RU" dirty="0">
              <a:solidFill>
                <a:srgbClr val="002060"/>
              </a:solidFill>
              <a:latin typeface="Cambria" pitchFamily="18" charset="0" panose="02040503050406030204"/>
              <a:ea typeface="Cambria" pitchFamily="18" charset="0" panose="02040503050406030204"/>
            </a:endParaRPr>
          </a:p>
          <a:p>
            <a:pPr marL="0" indent="0" algn="just">
              <a:buFont typeface="Arial" pitchFamily="34" charset="0" panose="020B0604020202020204"/>
              <a:buNone/>
            </a:pPr>
            <a:r>
              <a:rPr lang="ru-RU" dirty="0">
                <a:solidFill>
                  <a:srgbClr val="002060"/>
                </a:solidFill>
                <a:latin typeface="Cambria" pitchFamily="18" charset="0" panose="02040503050406030204"/>
                <a:ea typeface="Cambria" pitchFamily="18" charset="0" panose="02040503050406030204"/>
              </a:rPr>
              <a:t> 	</a:t>
            </a:r>
            <a:r>
              <a:rPr lang="ru-RU" sz="2400" dirty="0">
                <a:solidFill>
                  <a:srgbClr val="002060"/>
                </a:solidFill>
                <a:latin typeface="Cambria" pitchFamily="18" charset="0" panose="02040503050406030204"/>
                <a:ea typeface="Cambria" pitchFamily="18" charset="0" panose="02040503050406030204"/>
              </a:rPr>
              <a:t>участие в проектах как реализуемых в Университете (Лига белорусских, бразильских и российских университетов), так и набирающих обороты в нашей стране</a:t>
            </a:r>
          </a:p>
          <a:p>
            <a:pPr marL="0" indent="0" algn="just">
              <a:buFont typeface="Arial" pitchFamily="34" charset="0" panose="020B0604020202020204"/>
              <a:buNone/>
            </a:pPr>
            <a:endParaRPr lang="ru-RU" sz="2400" dirty="0">
              <a:solidFill>
                <a:srgbClr val="002060"/>
              </a:solidFill>
              <a:latin typeface="Cambria" pitchFamily="18" charset="0" panose="02040503050406030204"/>
              <a:ea typeface="Cambria" pitchFamily="18" charset="0" panose="02040503050406030204"/>
            </a:endParaRPr>
          </a:p>
          <a:p>
            <a:pPr algn="just"/>
            <a:r>
              <a:rPr lang="ru-RU" sz="2400" dirty="0">
                <a:solidFill>
                  <a:srgbClr val="002060"/>
                </a:solidFill>
                <a:latin typeface="Cambria" pitchFamily="18" charset="0" panose="02040503050406030204"/>
                <a:ea typeface="Cambria" pitchFamily="18" charset="0" panose="02040503050406030204"/>
              </a:rPr>
              <a:t>	заключение договоров с университетами стран – участниц    Евразийского экономического союза (ЕАЭС) и реализация программ </a:t>
            </a:r>
          </a:p>
          <a:p>
            <a:pPr algn="just"/>
            <a:r>
              <a:rPr lang="ru-RU" sz="2400" dirty="0">
                <a:solidFill>
                  <a:srgbClr val="002060"/>
                </a:solidFill>
                <a:latin typeface="Cambria" pitchFamily="18" charset="0" panose="02040503050406030204"/>
                <a:ea typeface="Cambria" pitchFamily="18" charset="0" panose="02040503050406030204"/>
              </a:rPr>
              <a:t>с дополнительной квалификацией в соответствующих областях законодательства</a:t>
            </a:r>
          </a:p>
          <a:p>
            <a:pPr algn="just"/>
            <a:r>
              <a:rPr lang="ru-RU" sz="2400" dirty="0">
                <a:solidFill>
                  <a:srgbClr val="002060"/>
                </a:solidFill>
                <a:latin typeface="Cambria" pitchFamily="18" charset="0" panose="02040503050406030204"/>
                <a:ea typeface="Cambria" pitchFamily="18" charset="0" panose="02040503050406030204"/>
              </a:rPr>
              <a:t>	</a:t>
            </a:r>
          </a:p>
          <a:p>
            <a:pPr algn="just"/>
            <a:r>
              <a:rPr lang="ru-RU" sz="2400" dirty="0">
                <a:solidFill>
                  <a:srgbClr val="002060"/>
                </a:solidFill>
                <a:latin typeface="Cambria" pitchFamily="18" charset="0" panose="02040503050406030204"/>
                <a:ea typeface="Cambria" pitchFamily="18" charset="0" panose="02040503050406030204"/>
              </a:rPr>
              <a:t>	Реализация программы «Приглашенный профессор» при </a:t>
            </a:r>
            <a:r>
              <a:rPr lang="ru-RU" sz="2400">
                <a:solidFill>
                  <a:srgbClr val="002060"/>
                </a:solidFill>
                <a:latin typeface="Cambria" pitchFamily="18" charset="0" panose="02040503050406030204"/>
                <a:ea typeface="Cambria" pitchFamily="18" charset="0" panose="02040503050406030204"/>
              </a:rPr>
              <a:t>поддержке Ректората </a:t>
            </a:r>
            <a:r>
              <a:rPr lang="ru-RU" sz="2400" dirty="0">
                <a:solidFill>
                  <a:srgbClr val="002060"/>
                </a:solidFill>
                <a:latin typeface="Cambria" pitchFamily="18" charset="0" panose="02040503050406030204"/>
                <a:ea typeface="Cambria" pitchFamily="18" charset="0" panose="02040503050406030204"/>
              </a:rPr>
              <a:t>ГУЗ </a:t>
            </a:r>
          </a:p>
          <a:p>
            <a:pPr algn="just"/>
            <a:endParaRPr lang="ru-RU" sz="2400" dirty="0">
              <a:solidFill>
                <a:srgbClr val="002060"/>
              </a:solidFill>
              <a:latin typeface="Cambria" pitchFamily="18" charset="0" panose="02040503050406030204"/>
              <a:ea typeface="Cambria" pitchFamily="18" charset="0" panose="02040503050406030204"/>
            </a:endParaRPr>
          </a:p>
        </p:txBody>
      </p:sp>
      <p:grpSp>
        <p:nvGrpSpPr>
          <p:cNvPr id="7" name="Group 53"/>
          <p:cNvGrpSpPr/>
          <p:nvPr/>
        </p:nvGrpSpPr>
        <p:grpSpPr bwMode="auto">
          <a:xfrm>
            <a:off x="783176" y="1579911"/>
            <a:ext cx="403654" cy="337867"/>
            <a:chOff x="2078" y="1680"/>
            <a:chExt cx="1615" cy="1615"/>
          </a:xfrm>
          <a:noFill/>
        </p:grpSpPr>
        <p:sp>
          <p:nvSpPr>
            <p:cNvPr id="8" name="Oval 54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" name="Oval 55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" name="Oval 56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11" name="Oval 57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12" name="Oval 58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13" name="Oval 59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76200" h="76200"/>
            </a:sp3d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</p:grpSp>
      <p:grpSp>
        <p:nvGrpSpPr>
          <p:cNvPr id="21" name="Group 53"/>
          <p:cNvGrpSpPr/>
          <p:nvPr/>
        </p:nvGrpSpPr>
        <p:grpSpPr bwMode="auto">
          <a:xfrm>
            <a:off x="759932" y="3022389"/>
            <a:ext cx="403654" cy="337867"/>
            <a:chOff x="2078" y="1680"/>
            <a:chExt cx="1615" cy="1615"/>
          </a:xfrm>
          <a:noFill/>
        </p:grpSpPr>
        <p:sp>
          <p:nvSpPr>
            <p:cNvPr id="22" name="Oval 54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" name="Oval 55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" name="Oval 56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25" name="Oval 57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26" name="Oval 58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27" name="Oval 59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76200" h="76200"/>
            </a:sp3d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</p:grpSp>
      <p:grpSp>
        <p:nvGrpSpPr>
          <p:cNvPr id="28" name="Group 53"/>
          <p:cNvGrpSpPr/>
          <p:nvPr/>
        </p:nvGrpSpPr>
        <p:grpSpPr bwMode="auto">
          <a:xfrm>
            <a:off x="750421" y="4501477"/>
            <a:ext cx="403654" cy="337867"/>
            <a:chOff x="2078" y="1680"/>
            <a:chExt cx="1615" cy="1615"/>
          </a:xfrm>
          <a:noFill/>
        </p:grpSpPr>
        <p:sp>
          <p:nvSpPr>
            <p:cNvPr id="29" name="Oval 54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" name="Oval 55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" name="Oval 56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32" name="Oval 57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33" name="Oval 58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pFill/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34" name="Oval 59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76200" h="76200"/>
            </a:sp3d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6C4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4198871" y="361792"/>
            <a:ext cx="3794255" cy="242912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545974" y="3810298"/>
            <a:ext cx="51000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Cambria" pitchFamily="18" charset="0" panose="02040503050406030204"/>
              </a:rPr>
              <a:t>БЛАГОДАРЮ ЗА ВНИМАНИЕ!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10568716" y="4226371"/>
            <a:ext cx="1623284" cy="237799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1"/>
          <a:srcRect t="2548" b="2548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object 9"/>
          <p:cNvSpPr txBox="1"/>
          <p:nvPr/>
        </p:nvSpPr>
        <p:spPr>
          <a:xfrm>
            <a:off x="2390273" y="367344"/>
            <a:ext cx="6978316" cy="130612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ru-RU" sz="2800" b="1" dirty="0">
                <a:solidFill>
                  <a:srgbClr val="002060"/>
                </a:solidFill>
                <a:latin typeface="Cambria" pitchFamily="18" charset="0" panose="02040503050406030204"/>
                <a:cs typeface="Arial" pitchFamily="34" charset="0" panose="020B0604020202020204"/>
              </a:rPr>
              <a:t>Контингент обучающихся</a:t>
            </a:r>
            <a:r>
              <a:rPr sz="2800" b="1" spc="-35" dirty="0">
                <a:solidFill>
                  <a:srgbClr val="002060"/>
                </a:solidFill>
                <a:latin typeface="Cambria" pitchFamily="18" charset="0" panose="02040503050406030204"/>
                <a:cs typeface="Arial" pitchFamily="34" charset="0" panose="020B0604020202020204"/>
              </a:rPr>
              <a:t> </a:t>
            </a:r>
            <a:r>
              <a:rPr lang="ru-RU" sz="2800" b="1" spc="-35" dirty="0">
                <a:solidFill>
                  <a:srgbClr val="002060"/>
                </a:solidFill>
                <a:latin typeface="Cambria" pitchFamily="18" charset="0" panose="02040503050406030204"/>
                <a:cs typeface="Arial" pitchFamily="34" charset="0" panose="020B0604020202020204"/>
              </a:rPr>
              <a:t>на </a:t>
            </a:r>
            <a:r>
              <a:rPr lang="ru-RU" sz="2800" b="1" dirty="0">
                <a:solidFill>
                  <a:srgbClr val="002060"/>
                </a:solidFill>
                <a:latin typeface="Cambria" pitchFamily="18" charset="0" panose="02040503050406030204"/>
                <a:cs typeface="Arial" pitchFamily="34" charset="0" panose="020B0604020202020204"/>
              </a:rPr>
              <a:t> юридическом</a:t>
            </a:r>
            <a:r>
              <a:rPr sz="2800" b="1" spc="-35" dirty="0">
                <a:solidFill>
                  <a:srgbClr val="002060"/>
                </a:solidFill>
                <a:latin typeface="Cambria" pitchFamily="18" charset="0" panose="02040503050406030204"/>
                <a:cs typeface="Arial" pitchFamily="34" charset="0" panose="020B0604020202020204"/>
              </a:rPr>
              <a:t> </a:t>
            </a:r>
            <a:r>
              <a:rPr lang="ru-RU" sz="2800" b="1" spc="-35" dirty="0">
                <a:solidFill>
                  <a:srgbClr val="002060"/>
                </a:solidFill>
                <a:latin typeface="Cambria" pitchFamily="18" charset="0" panose="02040503050406030204"/>
                <a:cs typeface="Arial" pitchFamily="34" charset="0" panose="020B0604020202020204"/>
              </a:rPr>
              <a:t>факультете</a:t>
            </a:r>
            <a:r>
              <a:rPr sz="2800" b="1" spc="-20" dirty="0">
                <a:solidFill>
                  <a:srgbClr val="002060"/>
                </a:solidFill>
                <a:latin typeface="Cambria" pitchFamily="18" charset="0" panose="02040503050406030204"/>
                <a:cs typeface="Arial" pitchFamily="34" charset="0" panose="020B0604020202020204"/>
              </a:rPr>
              <a:t> </a:t>
            </a:r>
            <a:r>
              <a:rPr lang="ru-RU" sz="2800" b="1" spc="-20" dirty="0">
                <a:solidFill>
                  <a:srgbClr val="002060"/>
                </a:solidFill>
                <a:latin typeface="Cambria" pitchFamily="18" charset="0" panose="02040503050406030204"/>
                <a:cs typeface="Arial" pitchFamily="34" charset="0" panose="020B0604020202020204"/>
              </a:rPr>
              <a:t>по</a:t>
            </a:r>
            <a:r>
              <a:rPr sz="2800" b="1" spc="-45" dirty="0">
                <a:solidFill>
                  <a:srgbClr val="002060"/>
                </a:solidFill>
                <a:latin typeface="Cambria" pitchFamily="18" charset="0" panose="02040503050406030204"/>
                <a:cs typeface="Arial" pitchFamily="34" charset="0" panose="020B0604020202020204"/>
              </a:rPr>
              <a:t> </a:t>
            </a:r>
            <a:r>
              <a:rPr lang="ru-RU" sz="2800" b="1" spc="-45" dirty="0">
                <a:solidFill>
                  <a:srgbClr val="002060"/>
                </a:solidFill>
                <a:latin typeface="Cambria" pitchFamily="18" charset="0" panose="02040503050406030204"/>
                <a:cs typeface="Arial" pitchFamily="34" charset="0" panose="020B0604020202020204"/>
              </a:rPr>
              <a:t>состоянию на</a:t>
            </a:r>
            <a:r>
              <a:rPr sz="2800" b="1" spc="-30" dirty="0">
                <a:solidFill>
                  <a:srgbClr val="002060"/>
                </a:solidFill>
                <a:latin typeface="Cambria" pitchFamily="18" charset="0" panose="02040503050406030204"/>
                <a:cs typeface="Arial" pitchFamily="34" charset="0" panose="020B0604020202020204"/>
              </a:rPr>
              <a:t> </a:t>
            </a:r>
            <a:r>
              <a:rPr sz="2800" b="1" dirty="0">
                <a:solidFill>
                  <a:srgbClr val="002060"/>
                </a:solidFill>
                <a:latin typeface="Cambria" pitchFamily="18" charset="0" panose="02040503050406030204"/>
                <a:cs typeface="Arial" pitchFamily="34" charset="0" panose="020B0604020202020204"/>
              </a:rPr>
              <a:t>01.</a:t>
            </a:r>
            <a:r>
              <a:rPr lang="ru-RU" sz="2800" b="1" dirty="0">
                <a:solidFill>
                  <a:srgbClr val="002060"/>
                </a:solidFill>
                <a:latin typeface="Cambria" pitchFamily="18" charset="0" panose="02040503050406030204"/>
                <a:cs typeface="Arial" pitchFamily="34" charset="0" panose="020B0604020202020204"/>
              </a:rPr>
              <a:t>10</a:t>
            </a:r>
            <a:r>
              <a:rPr sz="2800" b="1" dirty="0">
                <a:solidFill>
                  <a:srgbClr val="002060"/>
                </a:solidFill>
                <a:latin typeface="Cambria" pitchFamily="18" charset="0" panose="02040503050406030204"/>
                <a:cs typeface="Arial" pitchFamily="34" charset="0" panose="020B0604020202020204"/>
              </a:rPr>
              <a:t>.202</a:t>
            </a:r>
            <a:r>
              <a:rPr lang="ru-RU" sz="2800" b="1" dirty="0">
                <a:solidFill>
                  <a:srgbClr val="002060"/>
                </a:solidFill>
                <a:latin typeface="Cambria" pitchFamily="18" charset="0" panose="02040503050406030204"/>
                <a:cs typeface="Arial" pitchFamily="34" charset="0" panose="020B0604020202020204"/>
              </a:rPr>
              <a:t>5</a:t>
            </a:r>
            <a:r>
              <a:rPr sz="2800" b="1" spc="-55" dirty="0">
                <a:solidFill>
                  <a:srgbClr val="002060"/>
                </a:solidFill>
                <a:latin typeface="Cambria" pitchFamily="18" charset="0" panose="02040503050406030204"/>
                <a:cs typeface="Arial" pitchFamily="34" charset="0" panose="020B0604020202020204"/>
              </a:rPr>
              <a:t> </a:t>
            </a:r>
            <a:r>
              <a:rPr sz="2800" b="1" spc="-20" dirty="0" err="1">
                <a:solidFill>
                  <a:srgbClr val="002060"/>
                </a:solidFill>
                <a:latin typeface="Cambria" pitchFamily="18" charset="0" panose="02040503050406030204"/>
                <a:cs typeface="Arial" pitchFamily="34" charset="0" panose="020B0604020202020204"/>
              </a:rPr>
              <a:t>г</a:t>
            </a:r>
            <a:r>
              <a:rPr lang="ru-RU" sz="2800" b="1" spc="-20" dirty="0">
                <a:solidFill>
                  <a:srgbClr val="002060"/>
                </a:solidFill>
                <a:latin typeface="Cambria" pitchFamily="18" charset="0" panose="02040503050406030204"/>
                <a:cs typeface="Arial" pitchFamily="34" charset="0" panose="020B0604020202020204"/>
              </a:rPr>
              <a:t>.</a:t>
            </a:r>
            <a:endParaRPr sz="2800" b="1" dirty="0">
              <a:solidFill>
                <a:srgbClr val="002060"/>
              </a:solidFill>
              <a:latin typeface="Cambria" pitchFamily="18" charset="0" panose="02040503050406030204"/>
              <a:cs typeface="Arial" pitchFamily="34" charset="0" panose="020B0604020202020204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641684" y="2428914"/>
          <a:ext cx="10796339" cy="29260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87599"/>
                <a:gridCol w="6999208"/>
                <a:gridCol w="2609532"/>
              </a:tblGrid>
              <a:tr h="0">
                <a:tc>
                  <a:txBody>
                    <a:bodyPr lIns="68580" tIns="0" rIns="68580" bIns="0"/>
                    <a:lstStyle/>
                    <a:p>
                      <a:pPr algn="ctr"/>
                      <a:r>
                        <a:rPr lang="ru-RU" sz="2400" kern="100" dirty="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№ п/п</a:t>
                      </a:r>
                      <a:endParaRPr lang="ru-RU" sz="2400" kern="100" dirty="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20000"/>
                            <a:lumOff val="80000"/>
                            <a:shade val="30000"/>
                            <a:satMod val="115000"/>
                            <a:alpha val="0"/>
                          </a:schemeClr>
                        </a:gs>
                        <a:gs pos="50000">
                          <a:schemeClr val="accent1">
                            <a:lumMod val="20000"/>
                            <a:lumOff val="8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  <a:shade val="100000"/>
                            <a:satMod val="115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 lIns="68580" tIns="0" rIns="68580" bIns="0"/>
                    <a:lstStyle/>
                    <a:p>
                      <a:pPr algn="ctr"/>
                      <a:r>
                        <a:rPr lang="ru-RU" sz="2400" kern="100" dirty="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Наименование образовательной программы</a:t>
                      </a:r>
                      <a:endParaRPr lang="ru-RU" sz="2400" kern="100" dirty="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20000"/>
                            <a:lumOff val="80000"/>
                            <a:shade val="30000"/>
                            <a:satMod val="115000"/>
                            <a:alpha val="0"/>
                          </a:schemeClr>
                        </a:gs>
                        <a:gs pos="50000">
                          <a:schemeClr val="accent1">
                            <a:lumMod val="20000"/>
                            <a:lumOff val="8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  <a:shade val="100000"/>
                            <a:satMod val="115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 lIns="68580" tIns="0" rIns="68580" bIns="0"/>
                    <a:lstStyle/>
                    <a:p>
                      <a:pPr algn="ctr"/>
                      <a:r>
                        <a:rPr lang="ru-RU" sz="2400" kern="100" dirty="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Контингент обучающихся</a:t>
                      </a:r>
                      <a:endParaRPr lang="ru-RU" sz="2400" kern="100" dirty="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20000"/>
                            <a:lumOff val="80000"/>
                            <a:shade val="30000"/>
                            <a:satMod val="115000"/>
                            <a:alpha val="0"/>
                          </a:schemeClr>
                        </a:gs>
                        <a:gs pos="50000">
                          <a:schemeClr val="accent1">
                            <a:lumMod val="20000"/>
                            <a:lumOff val="8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  <a:shade val="100000"/>
                            <a:satMod val="115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0">
                <a:tc>
                  <a:txBody>
                    <a:bodyPr lIns="68580" tIns="0" rIns="68580" bIns="0"/>
                    <a:lstStyle/>
                    <a:p>
                      <a:pPr algn="ctr"/>
                      <a:r>
                        <a:rPr lang="ru-RU" sz="2400" kern="10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1.</a:t>
                      </a:r>
                      <a:endParaRPr lang="ru-RU" sz="2400" kern="10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20000"/>
                            <a:lumOff val="80000"/>
                            <a:shade val="30000"/>
                            <a:satMod val="115000"/>
                            <a:alpha val="0"/>
                          </a:schemeClr>
                        </a:gs>
                        <a:gs pos="50000">
                          <a:schemeClr val="accent1">
                            <a:lumMod val="20000"/>
                            <a:lumOff val="8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  <a:shade val="100000"/>
                            <a:satMod val="115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 lIns="68580" tIns="0" rIns="68580" bIns="0"/>
                    <a:lstStyle/>
                    <a:p>
                      <a:pPr algn="ctr"/>
                      <a:r>
                        <a:rPr lang="ru-RU" sz="2400" b="1" kern="100" dirty="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40.03.01 Юриспруденция</a:t>
                      </a:r>
                    </a:p>
                    <a:p>
                      <a:pPr algn="ctr"/>
                      <a:endParaRPr lang="ru-RU" sz="2400" b="1" kern="100" dirty="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20000"/>
                            <a:lumOff val="80000"/>
                            <a:shade val="30000"/>
                            <a:satMod val="115000"/>
                            <a:alpha val="0"/>
                          </a:schemeClr>
                        </a:gs>
                        <a:gs pos="50000">
                          <a:schemeClr val="accent1">
                            <a:lumMod val="20000"/>
                            <a:lumOff val="8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  <a:shade val="100000"/>
                            <a:satMod val="115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 lIns="68580" tIns="0" rIns="68580" bIns="0"/>
                    <a:lstStyle/>
                    <a:p>
                      <a:pPr algn="ctr"/>
                      <a:r>
                        <a:rPr lang="ru-RU" sz="2400" b="1" kern="100" dirty="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365</a:t>
                      </a:r>
                      <a:endParaRPr lang="ru-RU" sz="2400" b="1" kern="100" dirty="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20000"/>
                            <a:lumOff val="80000"/>
                            <a:shade val="30000"/>
                            <a:satMod val="115000"/>
                            <a:alpha val="0"/>
                          </a:schemeClr>
                        </a:gs>
                        <a:gs pos="50000">
                          <a:schemeClr val="accent1">
                            <a:lumMod val="20000"/>
                            <a:lumOff val="8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  <a:shade val="100000"/>
                            <a:satMod val="115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0">
                <a:tc>
                  <a:txBody>
                    <a:bodyPr lIns="68580" tIns="0" rIns="68580" bIns="0"/>
                    <a:lstStyle/>
                    <a:p>
                      <a:pPr algn="ctr"/>
                      <a:r>
                        <a:rPr lang="ru-RU" sz="2400" kern="10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2.</a:t>
                      </a:r>
                      <a:endParaRPr lang="ru-RU" sz="2400" kern="10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20000"/>
                            <a:lumOff val="80000"/>
                            <a:shade val="30000"/>
                            <a:satMod val="115000"/>
                            <a:alpha val="0"/>
                          </a:schemeClr>
                        </a:gs>
                        <a:gs pos="50000">
                          <a:schemeClr val="accent1">
                            <a:lumMod val="20000"/>
                            <a:lumOff val="8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  <a:shade val="100000"/>
                            <a:satMod val="115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 lIns="68580" tIns="0" rIns="68580" bIns="0"/>
                    <a:lstStyle/>
                    <a:p>
                      <a:pPr algn="ctr"/>
                      <a:r>
                        <a:rPr lang="ru-RU" sz="2400" b="1" kern="100" dirty="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40.04.01 Юриспруденция</a:t>
                      </a:r>
                    </a:p>
                    <a:p>
                      <a:pPr algn="ctr"/>
                      <a:endParaRPr lang="ru-RU" sz="2400" b="1" kern="100" dirty="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20000"/>
                            <a:lumOff val="80000"/>
                            <a:shade val="30000"/>
                            <a:satMod val="115000"/>
                            <a:alpha val="0"/>
                          </a:schemeClr>
                        </a:gs>
                        <a:gs pos="50000">
                          <a:schemeClr val="accent1">
                            <a:lumMod val="20000"/>
                            <a:lumOff val="8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  <a:shade val="100000"/>
                            <a:satMod val="115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 lIns="68580" tIns="0" rIns="68580" bIns="0"/>
                    <a:lstStyle/>
                    <a:p>
                      <a:pPr algn="ctr"/>
                      <a:r>
                        <a:rPr lang="ru-RU" sz="2400" b="1" kern="100" dirty="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141 </a:t>
                      </a:r>
                      <a:endParaRPr lang="ru-RU" sz="2400" b="1" kern="100" dirty="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20000"/>
                            <a:lumOff val="80000"/>
                            <a:shade val="30000"/>
                            <a:satMod val="115000"/>
                            <a:alpha val="0"/>
                          </a:schemeClr>
                        </a:gs>
                        <a:gs pos="50000">
                          <a:schemeClr val="accent1">
                            <a:lumMod val="20000"/>
                            <a:lumOff val="8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  <a:shade val="100000"/>
                            <a:satMod val="115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0">
                <a:tc>
                  <a:txBody>
                    <a:bodyPr lIns="68580" tIns="0" rIns="68580" bIns="0"/>
                    <a:lstStyle/>
                    <a:p>
                      <a:pPr algn="ctr"/>
                      <a:r>
                        <a:rPr lang="ru-RU" sz="2400" kern="10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3.</a:t>
                      </a:r>
                      <a:endParaRPr lang="ru-RU" sz="2400" kern="10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20000"/>
                            <a:lumOff val="80000"/>
                            <a:shade val="30000"/>
                            <a:satMod val="115000"/>
                            <a:alpha val="0"/>
                          </a:schemeClr>
                        </a:gs>
                        <a:gs pos="50000">
                          <a:schemeClr val="accent1">
                            <a:lumMod val="20000"/>
                            <a:lumOff val="8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  <a:shade val="100000"/>
                            <a:satMod val="115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 lIns="68580" tIns="0" rIns="68580" bIns="0"/>
                    <a:lstStyle/>
                    <a:p>
                      <a:pPr algn="ctr"/>
                      <a:r>
                        <a:rPr lang="ru-RU" sz="2400" b="1" kern="100" dirty="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5.1.2 Публично-правовые (государственно-правовые) науки </a:t>
                      </a:r>
                      <a:endParaRPr lang="ru-RU" sz="2400" b="1" kern="100" dirty="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20000"/>
                            <a:lumOff val="80000"/>
                            <a:shade val="30000"/>
                            <a:satMod val="115000"/>
                            <a:alpha val="0"/>
                          </a:schemeClr>
                        </a:gs>
                        <a:gs pos="50000">
                          <a:schemeClr val="accent1">
                            <a:lumMod val="20000"/>
                            <a:lumOff val="8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  <a:shade val="100000"/>
                            <a:satMod val="115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 lIns="68580" tIns="0" rIns="68580" bIns="0"/>
                    <a:lstStyle/>
                    <a:p>
                      <a:pPr algn="ctr"/>
                      <a:r>
                        <a:rPr lang="ru-RU" sz="2400" b="1" kern="100" dirty="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 </a:t>
                      </a:r>
                    </a:p>
                    <a:p>
                      <a:pPr algn="ctr"/>
                      <a:r>
                        <a:rPr lang="ru-RU" sz="2400" b="1" kern="100" dirty="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13</a:t>
                      </a:r>
                      <a:endParaRPr lang="ru-RU" sz="2400" b="1" kern="100" dirty="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lumMod val="20000"/>
                            <a:lumOff val="80000"/>
                            <a:shade val="30000"/>
                            <a:satMod val="115000"/>
                            <a:alpha val="0"/>
                          </a:schemeClr>
                        </a:gs>
                        <a:gs pos="50000">
                          <a:schemeClr val="accent1">
                            <a:lumMod val="20000"/>
                            <a:lumOff val="8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  <a:shade val="100000"/>
                            <a:satMod val="115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2" name="Рисунок 251"/>
          <p:cNvPicPr>
            <a:picLocks noChangeAspect="1"/>
          </p:cNvPicPr>
          <p:nvPr/>
        </p:nvPicPr>
        <p:blipFill>
          <a:blip r:embed="rId1"/>
          <a:srcRect t="2548" b="2548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bject 9"/>
          <p:cNvSpPr txBox="1"/>
          <p:nvPr/>
        </p:nvSpPr>
        <p:spPr>
          <a:xfrm>
            <a:off x="491613" y="367344"/>
            <a:ext cx="11198942" cy="11958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ru-RU" sz="2800" b="1" dirty="0">
                <a:solidFill>
                  <a:srgbClr val="002060"/>
                </a:solidFill>
                <a:latin typeface="Cambria" pitchFamily="18" charset="0" panose="02040503050406030204"/>
                <a:cs typeface="Arial" pitchFamily="34" charset="0" panose="020B0604020202020204"/>
              </a:rPr>
              <a:t>Ключевые проблемы юридического образования </a:t>
            </a:r>
          </a:p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ru-RU" sz="2400" b="1" dirty="0">
                <a:solidFill>
                  <a:srgbClr val="002060"/>
                </a:solidFill>
                <a:latin typeface="Cambria" pitchFamily="18" charset="0" panose="02040503050406030204"/>
                <a:cs typeface="Arial" pitchFamily="34" charset="0" panose="020B0604020202020204"/>
              </a:rPr>
              <a:t>(по итогам сессии ПМЮФ-2025 «Будущее юридического образования: адаптация к новым вызовам и возможностям»)</a:t>
            </a:r>
            <a:endParaRPr sz="2400" b="1" dirty="0">
              <a:solidFill>
                <a:srgbClr val="002060"/>
              </a:solidFill>
              <a:latin typeface="Cambria" pitchFamily="18" charset="0" panose="02040503050406030204"/>
              <a:cs typeface="Arial" pitchFamily="34" charset="0" panose="020B0604020202020204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611585" y="1758542"/>
          <a:ext cx="11078970" cy="4786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70933"/>
                <a:gridCol w="10308037"/>
              </a:tblGrid>
              <a:tr h="1115460">
                <a:tc>
                  <a:txBody>
                    <a:bodyPr lIns="68580" tIns="0" rIns="68580" bIns="0"/>
                    <a:lstStyle/>
                    <a:p>
                      <a:r>
                        <a:rPr lang="ru-RU" sz="2400" b="1" kern="100" dirty="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1.</a:t>
                      </a:r>
                      <a:endParaRPr lang="ru-RU" sz="2400" b="1" kern="100" dirty="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6">
                            <a:lumMod val="5000"/>
                            <a:lumOff val="95000"/>
                            <a:alpha val="0"/>
                          </a:schemeClr>
                        </a:gs>
                        <a:gs pos="74000">
                          <a:schemeClr val="accent6">
                            <a:lumMod val="45000"/>
                            <a:lumOff val="55000"/>
                          </a:schemeClr>
                        </a:gs>
                        <a:gs pos="83000">
                          <a:schemeClr val="accent6">
                            <a:lumMod val="45000"/>
                            <a:lumOff val="55000"/>
                          </a:schemeClr>
                        </a:gs>
                        <a:gs pos="100000">
                          <a:schemeClr val="accent6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 lIns="68580" tIns="0" rIns="68580" bIns="0"/>
                    <a:lstStyle/>
                    <a:p>
                      <a:r>
                        <a:rPr lang="ru-RU" sz="2400" b="1" kern="1200" dirty="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  <a:ea typeface="+mn-ea"/>
                          <a:cs typeface="+mn-cs"/>
                        </a:rPr>
                        <a:t>Большое количество образовательных учреждений различного уровня качества образования, реализующих программы по юриспруденции— контрольные цифры приема зависят от нерелевантных критериев;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6">
                            <a:lumMod val="5000"/>
                            <a:lumOff val="95000"/>
                            <a:alpha val="0"/>
                          </a:schemeClr>
                        </a:gs>
                        <a:gs pos="74000">
                          <a:schemeClr val="accent6">
                            <a:lumMod val="45000"/>
                            <a:lumOff val="55000"/>
                          </a:schemeClr>
                        </a:gs>
                        <a:gs pos="83000">
                          <a:schemeClr val="accent6">
                            <a:lumMod val="45000"/>
                            <a:lumOff val="55000"/>
                          </a:schemeClr>
                        </a:gs>
                        <a:gs pos="100000">
                          <a:schemeClr val="accent6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743640">
                <a:tc>
                  <a:txBody>
                    <a:bodyPr lIns="68580" tIns="0" rIns="68580" bIns="0"/>
                    <a:lstStyle/>
                    <a:p>
                      <a:r>
                        <a:rPr lang="ru-RU" sz="2400" b="1" kern="100" dirty="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2.</a:t>
                      </a:r>
                      <a:endParaRPr lang="ru-RU" sz="2400" b="1" kern="100" dirty="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6">
                            <a:lumMod val="5000"/>
                            <a:lumOff val="95000"/>
                            <a:alpha val="0"/>
                          </a:schemeClr>
                        </a:gs>
                        <a:gs pos="74000">
                          <a:schemeClr val="accent6">
                            <a:lumMod val="45000"/>
                            <a:lumOff val="55000"/>
                          </a:schemeClr>
                        </a:gs>
                        <a:gs pos="83000">
                          <a:schemeClr val="accent6">
                            <a:lumMod val="45000"/>
                            <a:lumOff val="55000"/>
                          </a:schemeClr>
                        </a:gs>
                        <a:gs pos="100000">
                          <a:schemeClr val="accent6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 lIns="68580" tIns="0" rIns="68580" bIns="0"/>
                    <a:lstStyle/>
                    <a:p>
                      <a:r>
                        <a:rPr lang="ru-RU" sz="2400" b="1" kern="1200" dirty="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  <a:ea typeface="+mn-ea"/>
                          <a:cs typeface="+mn-cs"/>
                        </a:rPr>
                        <a:t>Формирование учебного плана по принципу необходимости обеспечения нагрузкой отдельных кафедр и преподавателей в ущерб непосредственно юридической подготовке студентов;</a:t>
                      </a: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 </a:t>
                      </a:r>
                      <a:endParaRPr lang="ru-RU" sz="2400" b="1" kern="100" dirty="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6">
                            <a:lumMod val="5000"/>
                            <a:lumOff val="95000"/>
                            <a:alpha val="0"/>
                          </a:schemeClr>
                        </a:gs>
                        <a:gs pos="74000">
                          <a:schemeClr val="accent6">
                            <a:lumMod val="45000"/>
                            <a:lumOff val="55000"/>
                          </a:schemeClr>
                        </a:gs>
                        <a:gs pos="83000">
                          <a:schemeClr val="accent6">
                            <a:lumMod val="45000"/>
                            <a:lumOff val="55000"/>
                          </a:schemeClr>
                        </a:gs>
                        <a:gs pos="100000">
                          <a:schemeClr val="accent6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495901">
                <a:tc>
                  <a:txBody>
                    <a:bodyPr lIns="68580" tIns="0" rIns="68580" bIns="0"/>
                    <a:lstStyle/>
                    <a:p>
                      <a:r>
                        <a:rPr lang="ru-RU" sz="2400" b="1" kern="10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3.</a:t>
                      </a:r>
                      <a:endParaRPr lang="ru-RU" sz="2400" b="1" kern="10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6">
                            <a:lumMod val="5000"/>
                            <a:lumOff val="95000"/>
                            <a:alpha val="0"/>
                          </a:schemeClr>
                        </a:gs>
                        <a:gs pos="74000">
                          <a:schemeClr val="accent6">
                            <a:lumMod val="45000"/>
                            <a:lumOff val="55000"/>
                          </a:schemeClr>
                        </a:gs>
                        <a:gs pos="83000">
                          <a:schemeClr val="accent6">
                            <a:lumMod val="45000"/>
                            <a:lumOff val="55000"/>
                          </a:schemeClr>
                        </a:gs>
                        <a:gs pos="100000">
                          <a:schemeClr val="accent6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 lIns="68580" tIns="0" rIns="68580" bIns="0"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Tx/>
                        <a:buNone/>
                      </a:pPr>
                      <a:r>
                        <a:rPr lang="ru-RU" sz="2400" b="1" kern="1200" dirty="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  <a:ea typeface="+mn-ea"/>
                          <a:cs typeface="+mn-cs"/>
                        </a:rPr>
                        <a:t>Отсутствие практико-ориентированности образования;</a:t>
                      </a: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6">
                            <a:lumMod val="5000"/>
                            <a:lumOff val="95000"/>
                            <a:alpha val="0"/>
                          </a:schemeClr>
                        </a:gs>
                        <a:gs pos="74000">
                          <a:schemeClr val="accent6">
                            <a:lumMod val="45000"/>
                            <a:lumOff val="55000"/>
                          </a:schemeClr>
                        </a:gs>
                        <a:gs pos="83000">
                          <a:schemeClr val="accent6">
                            <a:lumMod val="45000"/>
                            <a:lumOff val="55000"/>
                          </a:schemeClr>
                        </a:gs>
                        <a:gs pos="100000">
                          <a:schemeClr val="accent6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743640">
                <a:tc>
                  <a:txBody>
                    <a:bodyPr lIns="68580" tIns="0" rIns="68580" bIns="0"/>
                    <a:lstStyle/>
                    <a:p>
                      <a:r>
                        <a:rPr lang="ru-RU" sz="2400" b="1" kern="10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4.</a:t>
                      </a:r>
                      <a:endParaRPr lang="ru-RU" sz="2400" b="1" kern="10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6">
                            <a:lumMod val="5000"/>
                            <a:lumOff val="95000"/>
                            <a:alpha val="0"/>
                          </a:schemeClr>
                        </a:gs>
                        <a:gs pos="74000">
                          <a:schemeClr val="accent6">
                            <a:lumMod val="45000"/>
                            <a:lumOff val="55000"/>
                          </a:schemeClr>
                        </a:gs>
                        <a:gs pos="83000">
                          <a:schemeClr val="accent6">
                            <a:lumMod val="45000"/>
                            <a:lumOff val="55000"/>
                          </a:schemeClr>
                        </a:gs>
                        <a:gs pos="100000">
                          <a:schemeClr val="accent6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 lIns="68580" tIns="0" rIns="68580" bIns="0"/>
                    <a:lstStyle/>
                    <a:p>
                      <a:r>
                        <a:rPr lang="ru-RU" sz="2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  <a:ea typeface="+mn-ea"/>
                          <a:cs typeface="+mn-cs"/>
                        </a:rPr>
                        <a:t>Трудоустройство юристов не отражается в официальных данных Министерства труда;</a:t>
                      </a:r>
                      <a:endParaRPr lang="ru-RU" sz="2400" b="1" kern="100" dirty="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6">
                            <a:lumMod val="5000"/>
                            <a:lumOff val="95000"/>
                            <a:alpha val="0"/>
                          </a:schemeClr>
                        </a:gs>
                        <a:gs pos="74000">
                          <a:schemeClr val="accent6">
                            <a:lumMod val="45000"/>
                            <a:lumOff val="55000"/>
                          </a:schemeClr>
                        </a:gs>
                        <a:gs pos="83000">
                          <a:schemeClr val="accent6">
                            <a:lumMod val="45000"/>
                            <a:lumOff val="55000"/>
                          </a:schemeClr>
                        </a:gs>
                        <a:gs pos="100000">
                          <a:schemeClr val="accent6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614999">
                <a:tc>
                  <a:txBody>
                    <a:bodyPr lIns="68580" tIns="0" rIns="68580" bIns="0"/>
                    <a:lstStyle/>
                    <a:p>
                      <a:r>
                        <a:rPr lang="ru-RU" sz="2400" b="1" kern="10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5.</a:t>
                      </a:r>
                      <a:endParaRPr lang="ru-RU" sz="2400" b="1" kern="10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6">
                            <a:lumMod val="5000"/>
                            <a:lumOff val="95000"/>
                            <a:alpha val="0"/>
                          </a:schemeClr>
                        </a:gs>
                        <a:gs pos="74000">
                          <a:schemeClr val="accent6">
                            <a:lumMod val="45000"/>
                            <a:lumOff val="55000"/>
                          </a:schemeClr>
                        </a:gs>
                        <a:gs pos="83000">
                          <a:schemeClr val="accent6">
                            <a:lumMod val="45000"/>
                            <a:lumOff val="55000"/>
                          </a:schemeClr>
                        </a:gs>
                        <a:gs pos="100000">
                          <a:schemeClr val="accent6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 lIns="68580" tIns="0" rIns="68580" bIns="0"/>
                    <a:lstStyle/>
                    <a:p>
                      <a:r>
                        <a:rPr lang="ru-RU" sz="2400" b="1" kern="1200" dirty="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  <a:ea typeface="+mn-ea"/>
                          <a:cs typeface="+mn-cs"/>
                        </a:rPr>
                        <a:t>Отсутствие навыков юридического письма у выпускников; </a:t>
                      </a:r>
                      <a:endParaRPr lang="ru-RU" sz="2400" b="1" kern="100" dirty="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6">
                            <a:lumMod val="5000"/>
                            <a:lumOff val="95000"/>
                            <a:alpha val="0"/>
                          </a:schemeClr>
                        </a:gs>
                        <a:gs pos="74000">
                          <a:schemeClr val="accent6">
                            <a:lumMod val="45000"/>
                            <a:lumOff val="55000"/>
                          </a:schemeClr>
                        </a:gs>
                        <a:gs pos="83000">
                          <a:schemeClr val="accent6">
                            <a:lumMod val="45000"/>
                            <a:lumOff val="55000"/>
                          </a:schemeClr>
                        </a:gs>
                        <a:gs pos="100000">
                          <a:schemeClr val="accent6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371820">
                <a:tc>
                  <a:txBody>
                    <a:bodyPr lIns="68580" tIns="0" rIns="68580" bIns="0"/>
                    <a:lstStyle/>
                    <a:p>
                      <a:r>
                        <a:rPr lang="ru-RU" sz="2400" b="1" kern="10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6.</a:t>
                      </a:r>
                      <a:endParaRPr lang="ru-RU" sz="2400" b="1" kern="10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6">
                            <a:lumMod val="5000"/>
                            <a:lumOff val="95000"/>
                            <a:alpha val="0"/>
                          </a:schemeClr>
                        </a:gs>
                        <a:gs pos="74000">
                          <a:schemeClr val="accent6">
                            <a:lumMod val="45000"/>
                            <a:lumOff val="55000"/>
                          </a:schemeClr>
                        </a:gs>
                        <a:gs pos="83000">
                          <a:schemeClr val="accent6">
                            <a:lumMod val="45000"/>
                            <a:lumOff val="55000"/>
                          </a:schemeClr>
                        </a:gs>
                        <a:gs pos="100000">
                          <a:schemeClr val="accent6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 lIns="68580" tIns="0" rIns="68580" bIns="0"/>
                    <a:lstStyle/>
                    <a:p>
                      <a:r>
                        <a:rPr lang="ru-RU" sz="2400" b="1" kern="100" dirty="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 </a:t>
                      </a:r>
                      <a:r>
                        <a:rPr lang="ru-RU" sz="2400" b="1" kern="1200" dirty="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  <a:ea typeface="+mn-ea"/>
                          <a:cs typeface="+mn-cs"/>
                        </a:rPr>
                        <a:t>«Демографическая яма» в ближайшем будущем.</a:t>
                      </a: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 </a:t>
                      </a:r>
                      <a:endParaRPr lang="ru-RU" sz="2400" b="1" kern="100" dirty="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6">
                            <a:lumMod val="5000"/>
                            <a:lumOff val="95000"/>
                            <a:alpha val="0"/>
                          </a:schemeClr>
                        </a:gs>
                        <a:gs pos="74000">
                          <a:schemeClr val="accent6">
                            <a:lumMod val="45000"/>
                            <a:lumOff val="55000"/>
                          </a:schemeClr>
                        </a:gs>
                        <a:gs pos="83000">
                          <a:schemeClr val="accent6">
                            <a:lumMod val="45000"/>
                            <a:lumOff val="55000"/>
                          </a:schemeClr>
                        </a:gs>
                        <a:gs pos="100000">
                          <a:schemeClr val="accent6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142931" y="595838"/>
            <a:ext cx="5472993" cy="591925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76200" h="762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Cambria" pitchFamily="18" charset="0" panose="02040503050406030204"/>
              </a:rPr>
              <a:t>Совет факультета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233103" y="1645827"/>
            <a:ext cx="3292643" cy="914400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76200" h="762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Cambria" pitchFamily="18" charset="0" panose="02040503050406030204"/>
              </a:rPr>
              <a:t>Декан факультета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5879425" y="1187763"/>
            <a:ext cx="0" cy="458064"/>
          </a:xfrm>
          <a:prstGeom prst="line">
            <a:avLst/>
          </a:prstGeom>
          <a:ln w="57150"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76200" h="762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H="1">
            <a:off x="7525746" y="2103027"/>
            <a:ext cx="768016" cy="0"/>
          </a:xfrm>
          <a:prstGeom prst="line">
            <a:avLst/>
          </a:prstGeom>
          <a:ln w="57150"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76200" h="762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Скругленный прямоугольник 7"/>
          <p:cNvSpPr/>
          <p:nvPr/>
        </p:nvSpPr>
        <p:spPr>
          <a:xfrm>
            <a:off x="8293763" y="1602317"/>
            <a:ext cx="2524626" cy="1227215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76200" h="762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Cambria" pitchFamily="18" charset="0" panose="02040503050406030204"/>
              </a:rPr>
              <a:t>Заместитель декана по воспитательной</a:t>
            </a:r>
          </a:p>
          <a:p>
            <a:pPr algn="ctr"/>
            <a:r>
              <a:rPr lang="ru-RU" sz="2000" b="1" dirty="0">
                <a:solidFill>
                  <a:schemeClr val="tx1"/>
                </a:solidFill>
                <a:latin typeface="Cambria" pitchFamily="18" charset="0" panose="02040503050406030204"/>
              </a:rPr>
              <a:t>работе 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00091" y="1602317"/>
            <a:ext cx="2666999" cy="1227215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76200" h="762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Cambria" pitchFamily="18" charset="0" panose="02040503050406030204"/>
              </a:rPr>
              <a:t>Заместитель декана по учебной</a:t>
            </a:r>
          </a:p>
          <a:p>
            <a:pPr algn="ctr"/>
            <a:r>
              <a:rPr lang="ru-RU" sz="2000" b="1" dirty="0">
                <a:solidFill>
                  <a:schemeClr val="tx1"/>
                </a:solidFill>
                <a:latin typeface="Cambria" pitchFamily="18" charset="0" panose="02040503050406030204"/>
              </a:rPr>
              <a:t>работе 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H="1">
            <a:off x="3465087" y="2114453"/>
            <a:ext cx="768016" cy="0"/>
          </a:xfrm>
          <a:prstGeom prst="line">
            <a:avLst/>
          </a:prstGeom>
          <a:ln w="57150"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76200" h="762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Скругленный прямоугольник 10"/>
          <p:cNvSpPr/>
          <p:nvPr/>
        </p:nvSpPr>
        <p:spPr>
          <a:xfrm>
            <a:off x="4859747" y="2985343"/>
            <a:ext cx="2039354" cy="914400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76200" h="762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Cambria" pitchFamily="18" charset="0" panose="02040503050406030204"/>
              </a:rPr>
              <a:t>Кафедры факультета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5879424" y="2560227"/>
            <a:ext cx="0" cy="425116"/>
          </a:xfrm>
          <a:prstGeom prst="line">
            <a:avLst/>
          </a:prstGeom>
          <a:ln w="57150"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76200" h="762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5879424" y="3899743"/>
            <a:ext cx="0" cy="425116"/>
          </a:xfrm>
          <a:prstGeom prst="line">
            <a:avLst/>
          </a:prstGeom>
          <a:ln w="57150"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76200" h="762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Скругленный прямоугольник 13"/>
          <p:cNvSpPr/>
          <p:nvPr/>
        </p:nvSpPr>
        <p:spPr>
          <a:xfrm>
            <a:off x="835997" y="4778303"/>
            <a:ext cx="2178719" cy="914400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76200" h="762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Cambria" pitchFamily="18" charset="0" panose="02040503050406030204"/>
              </a:rPr>
              <a:t>Кафедра частного права</a:t>
            </a: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H="1">
            <a:off x="2390268" y="4324859"/>
            <a:ext cx="6817896" cy="0"/>
          </a:xfrm>
          <a:prstGeom prst="line">
            <a:avLst/>
          </a:prstGeom>
          <a:ln w="57150"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76200" h="762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Скругленный прямоугольник 15"/>
          <p:cNvSpPr/>
          <p:nvPr/>
        </p:nvSpPr>
        <p:spPr>
          <a:xfrm>
            <a:off x="9514966" y="4802770"/>
            <a:ext cx="2178719" cy="914400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76200" h="762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Cambria" pitchFamily="18" charset="0" panose="02040503050406030204"/>
              </a:rPr>
              <a:t>Кафедра земельного и эколог. права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171499" y="5460176"/>
            <a:ext cx="3727602" cy="914400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76200" h="762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Cambria" pitchFamily="18" charset="0" panose="02040503050406030204"/>
              </a:rPr>
              <a:t>Кафедра теории права и сравнительного правоведения 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7063532" y="4794950"/>
            <a:ext cx="2178719" cy="897754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76200" h="762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Cambria" pitchFamily="18" charset="0" panose="02040503050406030204"/>
              </a:rPr>
              <a:t>Кафедра публичного права</a:t>
            </a: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flipV="1">
            <a:off x="2085964" y="4324859"/>
            <a:ext cx="304304" cy="453444"/>
          </a:xfrm>
          <a:prstGeom prst="line">
            <a:avLst/>
          </a:prstGeom>
          <a:ln w="57150"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76200" h="762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V="1">
            <a:off x="4859747" y="4324859"/>
            <a:ext cx="0" cy="1135317"/>
          </a:xfrm>
          <a:prstGeom prst="line">
            <a:avLst/>
          </a:prstGeom>
          <a:ln w="57150"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76200" h="762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 flipV="1">
            <a:off x="8143863" y="4324858"/>
            <a:ext cx="9029" cy="470092"/>
          </a:xfrm>
          <a:prstGeom prst="line">
            <a:avLst/>
          </a:prstGeom>
          <a:ln w="57150"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76200" h="762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H="1" flipV="1">
            <a:off x="9194620" y="4324857"/>
            <a:ext cx="842208" cy="453446"/>
          </a:xfrm>
          <a:prstGeom prst="line">
            <a:avLst/>
          </a:prstGeom>
          <a:ln w="57150"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76200" h="762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V="1">
            <a:off x="2927677" y="2527487"/>
            <a:ext cx="1362573" cy="657179"/>
          </a:xfrm>
          <a:prstGeom prst="line">
            <a:avLst/>
          </a:prstGeom>
          <a:ln w="57150"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76200" h="762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Скругленный прямоугольник 23"/>
          <p:cNvSpPr/>
          <p:nvPr/>
        </p:nvSpPr>
        <p:spPr>
          <a:xfrm>
            <a:off x="877105" y="3149218"/>
            <a:ext cx="2096501" cy="914400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76200" h="762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Cambria" pitchFamily="18" charset="0" panose="02040503050406030204"/>
              </a:rPr>
              <a:t>Юридическая клиника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8507825" y="3115328"/>
            <a:ext cx="2096501" cy="914400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76200" h="762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Cambria" pitchFamily="18" charset="0" panose="02040503050406030204"/>
              </a:rPr>
              <a:t>Студенческий совет</a:t>
            </a: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flipH="1" flipV="1">
            <a:off x="7489401" y="2536462"/>
            <a:ext cx="1018424" cy="648204"/>
          </a:xfrm>
          <a:prstGeom prst="line">
            <a:avLst/>
          </a:prstGeom>
          <a:ln w="57150"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76200" h="762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8159697" y="5692703"/>
            <a:ext cx="0" cy="170814"/>
          </a:xfrm>
          <a:prstGeom prst="line">
            <a:avLst/>
          </a:prstGeom>
          <a:ln w="57150"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76200" h="762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Скругленный прямоугольник 27"/>
          <p:cNvSpPr/>
          <p:nvPr/>
        </p:nvSpPr>
        <p:spPr>
          <a:xfrm>
            <a:off x="7054504" y="5863517"/>
            <a:ext cx="2460462" cy="897754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76200" h="762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Cambria" pitchFamily="18" charset="0" panose="02040503050406030204"/>
              </a:rPr>
              <a:t>Криминалистическая лаборатория</a:t>
            </a:r>
          </a:p>
        </p:txBody>
      </p:sp>
      <p:pic>
        <p:nvPicPr>
          <p:cNvPr id="29" name="Рисунок 28"/>
          <p:cNvPicPr>
            <a:picLocks noChangeAspect="1"/>
          </p:cNvPicPr>
          <p:nvPr/>
        </p:nvPicPr>
        <p:blipFill>
          <a:blip r:embed="rId1"/>
          <a:srcRect t="2548" b="2548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2" name="Рисунок 251"/>
          <p:cNvPicPr>
            <a:picLocks noChangeAspect="1"/>
          </p:cNvPicPr>
          <p:nvPr/>
        </p:nvPicPr>
        <p:blipFill>
          <a:blip r:embed="rId1"/>
          <a:srcRect t="2548" b="2548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32586" y="272533"/>
            <a:ext cx="9936859" cy="10310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610"/>
              </a:spcBef>
            </a:pPr>
            <a:r>
              <a:rPr lang="ru-RU" sz="2800" b="1" dirty="0">
                <a:solidFill>
                  <a:srgbClr val="002060"/>
                </a:solidFill>
                <a:latin typeface="Cambria" pitchFamily="18" charset="0" panose="02040503050406030204"/>
                <a:cs typeface="Arial" pitchFamily="34" charset="0" panose="020B0604020202020204"/>
              </a:rPr>
              <a:t>2. МИССИЯ, ЦЕЛИ И ЗАДАЧИ</a:t>
            </a:r>
            <a:r>
              <a:rPr lang="ru-RU" sz="2800" b="1" spc="-35" dirty="0">
                <a:solidFill>
                  <a:srgbClr val="002060"/>
                </a:solidFill>
                <a:latin typeface="Cambria" pitchFamily="18" charset="0" panose="02040503050406030204"/>
                <a:cs typeface="Arial" pitchFamily="34" charset="0" panose="020B0604020202020204"/>
              </a:rPr>
              <a:t> </a:t>
            </a:r>
            <a:r>
              <a:rPr lang="ru-RU" sz="2800" b="1" spc="-10" dirty="0">
                <a:solidFill>
                  <a:srgbClr val="002060"/>
                </a:solidFill>
                <a:latin typeface="Cambria" pitchFamily="18" charset="0" panose="02040503050406030204"/>
                <a:cs typeface="Arial" pitchFamily="34" charset="0" panose="020B0604020202020204"/>
              </a:rPr>
              <a:t>РАЗВИТИЯ </a:t>
            </a:r>
          </a:p>
          <a:p>
            <a:pPr algn="ctr">
              <a:lnSpc>
                <a:spcPct val="100000"/>
              </a:lnSpc>
              <a:spcBef>
                <a:spcPts val="610"/>
              </a:spcBef>
            </a:pPr>
            <a:r>
              <a:rPr lang="ru-RU" sz="2800" b="1" spc="-10" dirty="0">
                <a:solidFill>
                  <a:srgbClr val="002060"/>
                </a:solidFill>
                <a:latin typeface="Cambria" pitchFamily="18" charset="0" panose="02040503050406030204"/>
                <a:cs typeface="Arial" pitchFamily="34" charset="0" panose="020B0604020202020204"/>
              </a:rPr>
              <a:t>ЮРИДИЧЕСКОГО ФАКУЛЬТЕТА</a:t>
            </a:r>
            <a:endParaRPr lang="ru-RU" sz="2800" dirty="0">
              <a:solidFill>
                <a:srgbClr val="002060"/>
              </a:solidFill>
              <a:latin typeface="Cambria" pitchFamily="18" charset="0" panose="02040503050406030204"/>
              <a:cs typeface="Times New Roman" pitchFamily="18" charset="0" panose="02020603050405020304"/>
            </a:endParaRPr>
          </a:p>
        </p:txBody>
      </p:sp>
      <p:sp>
        <p:nvSpPr>
          <p:cNvPr id="6" name="Заголовок 1"/>
          <p:cNvSpPr txBox="1"/>
          <p:nvPr/>
        </p:nvSpPr>
        <p:spPr>
          <a:xfrm>
            <a:off x="1022555" y="1155734"/>
            <a:ext cx="3716516" cy="78122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>
                <a:solidFill>
                  <a:srgbClr val="002060"/>
                </a:solidFill>
                <a:latin typeface="Cambria" pitchFamily="18" charset="0" panose="02040503050406030204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Cambria" pitchFamily="18" charset="0" panose="02040503050406030204"/>
              </a:rPr>
              <a:t>Миссия факультета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84888" y="2154567"/>
            <a:ext cx="10269925" cy="4565095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2400" b="1" dirty="0">
              <a:solidFill>
                <a:srgbClr val="002060"/>
              </a:solidFill>
              <a:latin typeface="Cambria" pitchFamily="18" charset="0" panose="02040503050406030204"/>
            </a:endParaRPr>
          </a:p>
          <a:p>
            <a:r>
              <a:rPr lang="ru-RU" sz="2800" b="1" dirty="0">
                <a:solidFill>
                  <a:srgbClr val="002060"/>
                </a:solidFill>
                <a:latin typeface="Cambria" pitchFamily="18" charset="0" panose="02040503050406030204"/>
              </a:rPr>
              <a:t>Обеспечение комплексной подготовки инициативных, творческих, конкурентоспособных и востребованных работодателями юристов высшей квалификации, способных работать в условиях цифровой трансформации экономики России. Воспитание гражданственности и патриотизма молодого поколения.</a:t>
            </a:r>
          </a:p>
          <a:p>
            <a:pPr algn="ctr"/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7016379" y="2154567"/>
            <a:ext cx="529110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1113">
              <a:spcAft>
                <a:spcPts val="70"/>
              </a:spcAft>
            </a:pPr>
            <a:endParaRPr lang="ru-RU" sz="2400" b="1" dirty="0">
              <a:solidFill>
                <a:srgbClr val="002060"/>
              </a:solidFill>
              <a:effectLst/>
              <a:latin typeface="Cambria" pitchFamily="18" charset="0" panose="02040503050406030204"/>
              <a:ea typeface="Times New Roman" pitchFamily="18" charset="0" panose="02020603050405020304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2" name="Рисунок 251"/>
          <p:cNvPicPr>
            <a:picLocks noChangeAspect="1"/>
          </p:cNvPicPr>
          <p:nvPr/>
        </p:nvPicPr>
        <p:blipFill>
          <a:blip r:embed="rId1"/>
          <a:srcRect t="2548" b="2548"/>
          <a:stretch/>
        </p:blipFill>
        <p:spPr>
          <a:xfrm>
            <a:off x="0" y="-8073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32586" y="272533"/>
            <a:ext cx="9936859" cy="17235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610"/>
              </a:spcBef>
            </a:pPr>
            <a:r>
              <a:rPr lang="ru-RU" sz="2400" b="1" dirty="0">
                <a:solidFill>
                  <a:srgbClr val="002060"/>
                </a:solidFill>
                <a:latin typeface="Cambria" pitchFamily="18" charset="0" panose="02040503050406030204"/>
                <a:cs typeface="Arial" pitchFamily="34" charset="0" panose="020B0604020202020204"/>
              </a:rPr>
              <a:t>МИССИЯ, ЦЕЛИ И ЗАДАЧИ</a:t>
            </a:r>
            <a:r>
              <a:rPr lang="ru-RU" sz="2400" b="1" spc="-35" dirty="0">
                <a:solidFill>
                  <a:srgbClr val="002060"/>
                </a:solidFill>
                <a:latin typeface="Cambria" pitchFamily="18" charset="0" panose="02040503050406030204"/>
                <a:cs typeface="Arial" pitchFamily="34" charset="0" panose="020B0604020202020204"/>
              </a:rPr>
              <a:t> </a:t>
            </a:r>
            <a:r>
              <a:rPr lang="ru-RU" sz="2400" b="1" spc="-10" dirty="0">
                <a:solidFill>
                  <a:srgbClr val="002060"/>
                </a:solidFill>
                <a:latin typeface="Cambria" pitchFamily="18" charset="0" panose="02040503050406030204"/>
                <a:cs typeface="Arial" pitchFamily="34" charset="0" panose="020B0604020202020204"/>
              </a:rPr>
              <a:t>РАЗВИТИЯ ЮРИДИЧЕСКОГО ФАКУЛЬТЕТА</a:t>
            </a:r>
            <a:endParaRPr lang="en-US" sz="2400" b="1" spc="-10" dirty="0">
              <a:solidFill>
                <a:srgbClr val="002060"/>
              </a:solidFill>
              <a:latin typeface="Cambria" pitchFamily="18" charset="0" panose="02040503050406030204"/>
              <a:cs typeface="Arial" pitchFamily="34" charset="0" panose="020B0604020202020204"/>
            </a:endParaRPr>
          </a:p>
          <a:p>
            <a:pPr algn="ctr">
              <a:spcBef>
                <a:spcPts val="610"/>
              </a:spcBef>
            </a:pPr>
            <a:r>
              <a:rPr lang="ru-RU" sz="2400" b="1" dirty="0">
                <a:solidFill>
                  <a:srgbClr val="002060"/>
                </a:solidFill>
                <a:latin typeface="Cambria" pitchFamily="18" charset="0" panose="02040503050406030204"/>
              </a:rPr>
              <a:t>Стратегическими целями программы развития являются:</a:t>
            </a:r>
          </a:p>
          <a:p>
            <a:pPr algn="ctr">
              <a:lnSpc>
                <a:spcPct val="100000"/>
              </a:lnSpc>
              <a:spcBef>
                <a:spcPts val="610"/>
              </a:spcBef>
            </a:pPr>
            <a:endParaRPr lang="ru-RU" sz="2400" dirty="0">
              <a:solidFill>
                <a:srgbClr val="002060"/>
              </a:solidFill>
              <a:latin typeface="Cambria" pitchFamily="18" charset="0" panose="02040503050406030204"/>
              <a:cs typeface="Times New Roman" pitchFamily="18" charset="0" panose="02020603050405020304"/>
            </a:endParaRPr>
          </a:p>
        </p:txBody>
      </p:sp>
      <p:sp>
        <p:nvSpPr>
          <p:cNvPr id="6" name="Заголовок 1"/>
          <p:cNvSpPr txBox="1"/>
          <p:nvPr/>
        </p:nvSpPr>
        <p:spPr>
          <a:xfrm>
            <a:off x="988540" y="1155734"/>
            <a:ext cx="3750531" cy="4406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>
                <a:solidFill>
                  <a:srgbClr val="002060"/>
                </a:solidFill>
                <a:latin typeface="Cambria" pitchFamily="18" charset="0" panose="02040503050406030204"/>
              </a:rPr>
              <a:t> </a:t>
            </a:r>
          </a:p>
        </p:txBody>
      </p:sp>
      <p:graphicFrame>
        <p:nvGraphicFramePr>
          <p:cNvPr id="3" name="Схема 2"/>
          <p:cNvGraphicFramePr/>
          <p:nvPr/>
        </p:nvGraphicFramePr>
        <p:xfrm>
          <a:off x="345029" y="1911491"/>
          <a:ext cx="11501942" cy="4575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1"/>
          <a:srcRect t="2548" b="2548"/>
          <a:stretch/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48294" y="0"/>
            <a:ext cx="7389420" cy="4808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647700" algn="ctr">
              <a:lnSpc>
                <a:spcPct val="115000"/>
              </a:lnSpc>
            </a:pPr>
            <a:r>
              <a:rPr lang="ru-RU" sz="2400" b="1" dirty="0">
                <a:solidFill>
                  <a:srgbClr val="002060"/>
                </a:solidFill>
                <a:effectLst/>
                <a:latin typeface="Cambria" pitchFamily="18" charset="0" panose="02040503050406030204"/>
                <a:ea typeface="Times New Roman" pitchFamily="18" charset="0" panose="02020603050405020304"/>
              </a:rPr>
              <a:t>Задачи развития юридического факультета</a:t>
            </a:r>
            <a:endParaRPr lang="ru-RU" sz="2400" dirty="0">
              <a:solidFill>
                <a:srgbClr val="002060"/>
              </a:solidFill>
              <a:effectLst/>
              <a:latin typeface="Cambria" pitchFamily="18" charset="0" panose="02040503050406030204"/>
              <a:ea typeface="Times New Roman" pitchFamily="18" charset="0" panose="02020603050405020304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48294" y="611616"/>
          <a:ext cx="10540548" cy="61156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54846"/>
                <a:gridCol w="9585702"/>
              </a:tblGrid>
              <a:tr h="1153960">
                <a:tc>
                  <a:txBody>
                    <a:bodyPr lIns="68580" tIns="0" rIns="68580" bIns="0"/>
                    <a:lstStyle/>
                    <a:p>
                      <a:pPr algn="ctr"/>
                      <a:r>
                        <a:rPr lang="ru-RU" sz="2000" b="1" kern="100" dirty="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1.</a:t>
                      </a:r>
                      <a:endParaRPr lang="ru-RU" sz="2000" b="1" kern="100" dirty="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  <a:alpha val="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 lIns="68580" tIns="0" rIns="68580" bIns="0"/>
                    <a:lstStyle/>
                    <a:p>
                      <a:r>
                        <a:rPr lang="ru-RU" sz="2000" b="1" kern="100" dirty="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Совершенствование организационно-педагогических условий, модернизация форм учебного процесса и использование современных технологий обучения, обеспечивающих профессиональную мотивацию и подготовку компетентного юриста. </a:t>
                      </a:r>
                      <a:endParaRPr lang="ru-RU" sz="2000" b="1" kern="100" dirty="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  <a:alpha val="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769308">
                <a:tc>
                  <a:txBody>
                    <a:bodyPr lIns="68580" tIns="0" rIns="68580" bIns="0"/>
                    <a:lstStyle/>
                    <a:p>
                      <a:pPr algn="ctr"/>
                      <a:r>
                        <a:rPr lang="ru-RU" sz="2000" b="1" kern="10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2.</a:t>
                      </a:r>
                      <a:endParaRPr lang="ru-RU" sz="2000" b="1" kern="10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  <a:alpha val="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 lIns="68580" tIns="0" rIns="68580" bIns="0"/>
                    <a:lstStyle/>
                    <a:p>
                      <a:r>
                        <a:rPr lang="ru-RU" sz="2000" b="1" kern="10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Интеграция научно-исследовательской работы студентов и магистрантов в структуру научной работы Юридического факультета ГУЗ. </a:t>
                      </a:r>
                      <a:endParaRPr lang="ru-RU" sz="2000" b="1" kern="10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  <a:alpha val="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769308">
                <a:tc>
                  <a:txBody>
                    <a:bodyPr lIns="68580" tIns="0" rIns="68580" bIns="0"/>
                    <a:lstStyle/>
                    <a:p>
                      <a:pPr algn="ctr"/>
                      <a:r>
                        <a:rPr lang="ru-RU" sz="2000" b="1" kern="10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3.</a:t>
                      </a:r>
                      <a:endParaRPr lang="ru-RU" sz="2000" b="1" kern="10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  <a:alpha val="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 lIns="68580" tIns="0" rIns="68580" bIns="0"/>
                    <a:lstStyle/>
                    <a:p>
                      <a:r>
                        <a:rPr lang="ru-RU" sz="2000" b="1" kern="100" dirty="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Развитие кадрового потенциала образовательных программ путем использования различных направлений (видов и форм) повышения квалификации.</a:t>
                      </a:r>
                      <a:endParaRPr lang="ru-RU" sz="2000" b="1" kern="100" dirty="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  <a:alpha val="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769308">
                <a:tc>
                  <a:txBody>
                    <a:bodyPr lIns="68580" tIns="0" rIns="68580" bIns="0"/>
                    <a:lstStyle/>
                    <a:p>
                      <a:pPr algn="ctr"/>
                      <a:r>
                        <a:rPr lang="ru-RU" sz="2000" b="1" kern="10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4.</a:t>
                      </a:r>
                      <a:endParaRPr lang="ru-RU" sz="2000" b="1" kern="10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  <a:alpha val="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 lIns="68580" tIns="0" rIns="68580" bIns="0"/>
                    <a:lstStyle/>
                    <a:p>
                      <a:r>
                        <a:rPr lang="ru-RU" sz="2000" b="1" kern="10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Создание условий для наиболее эффективного формирования у обучающихся универсальных, общепрофессиональных и профессиональных компетенций, определяющих степень их подготовки.</a:t>
                      </a:r>
                      <a:endParaRPr lang="ru-RU" sz="2000" b="1" kern="10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  <a:alpha val="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769308">
                <a:tc>
                  <a:txBody>
                    <a:bodyPr lIns="68580" tIns="0" rIns="68580" bIns="0"/>
                    <a:lstStyle/>
                    <a:p>
                      <a:pPr algn="ctr"/>
                      <a:r>
                        <a:rPr lang="ru-RU" sz="2000" b="1" kern="10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5.</a:t>
                      </a:r>
                      <a:endParaRPr lang="ru-RU" sz="2000" b="1" kern="10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  <a:alpha val="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 lIns="68580" tIns="0" rIns="68580" bIns="0"/>
                    <a:lstStyle/>
                    <a:p>
                      <a:r>
                        <a:rPr lang="ru-RU" sz="2000" b="1" kern="10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Развитие практико-ориентированной составляющей образовательного процесса с учетом задач научно-исследовательской работы в рамках образовательных программ.</a:t>
                      </a:r>
                      <a:endParaRPr lang="ru-RU" sz="2000" b="1" kern="10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  <a:alpha val="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469496">
                <a:tc>
                  <a:txBody>
                    <a:bodyPr lIns="68580" tIns="0" rIns="68580" bIns="0"/>
                    <a:lstStyle/>
                    <a:p>
                      <a:pPr algn="ctr"/>
                      <a:r>
                        <a:rPr lang="ru-RU" sz="2000" b="1" kern="100" dirty="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  <a:ea typeface="Calibri" pitchFamily="34" charset="0" panose="020F0502020204030204"/>
                          <a:cs typeface="Times New Roman" pitchFamily="18" charset="0" panose="02020603050405020304"/>
                        </a:rPr>
                        <a:t>6.</a:t>
                      </a: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  <a:alpha val="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 lIns="68580" tIns="0" rIns="68580" bIns="0"/>
                    <a:lstStyle/>
                    <a:p>
                      <a:r>
                        <a:rPr lang="ru-RU" sz="2000" b="1" kern="100" dirty="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  <a:ea typeface="Calibri" pitchFamily="34" charset="0" panose="020F0502020204030204"/>
                          <a:cs typeface="Times New Roman" pitchFamily="18" charset="0" panose="02020603050405020304"/>
                        </a:rPr>
                        <a:t>Увеличение контингента обучающихся.</a:t>
                      </a: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  <a:alpha val="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769308">
                <a:tc>
                  <a:txBody>
                    <a:bodyPr lIns="68580" tIns="0" rIns="68580" bIns="0"/>
                    <a:lstStyle/>
                    <a:p>
                      <a:pPr algn="ctr"/>
                      <a:r>
                        <a:rPr lang="ru-RU" sz="2000" b="1" kern="100" dirty="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7.</a:t>
                      </a:r>
                      <a:endParaRPr lang="ru-RU" sz="2000" b="1" kern="100" dirty="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  <a:alpha val="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 lIns="68580" tIns="0" rIns="68580" bIns="0"/>
                    <a:lstStyle/>
                    <a:p>
                      <a:r>
                        <a:rPr lang="ru-RU" sz="2000" b="1" kern="100" dirty="0">
                          <a:solidFill>
                            <a:schemeClr val="tx1"/>
                          </a:solidFill>
                          <a:effectLst/>
                          <a:latin typeface="Cambria" pitchFamily="18" charset="0" panose="02040503050406030204"/>
                        </a:rPr>
                        <a:t>Расширение пространства социального партнерства в области качества образования, развитие различных форм взаимодействия с работодателями и другими внешними субъектами, заинтересованными в сотрудничестве.</a:t>
                      </a:r>
                      <a:endParaRPr lang="ru-RU" sz="2000" b="1" kern="100" dirty="0">
                        <a:solidFill>
                          <a:schemeClr val="tx1"/>
                        </a:solidFill>
                        <a:effectLst/>
                        <a:latin typeface="Cambria" pitchFamily="18" charset="0" panose="02040503050406030204"/>
                        <a:ea typeface="Calibri" pitchFamily="34" charset="0" panose="020F0502020204030204"/>
                        <a:cs typeface="Times New Roman" pitchFamily="18" charset="0" panose="02020603050405020304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  <a:alpha val="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1"/>
          <a:srcRect t="2548" b="2548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2286000" y="488730"/>
            <a:ext cx="7236372" cy="91440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  <a:alpha val="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76200" h="762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Cambria" pitchFamily="18" charset="0" panose="02040503050406030204"/>
              </a:rPr>
              <a:t>ПРИНЦИПЫ СТРАТЕГИИ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286000" y="1759974"/>
            <a:ext cx="5312978" cy="1206570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  <a:alpha val="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76200" h="762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Cambria" pitchFamily="18" charset="0" panose="02040503050406030204"/>
              </a:rPr>
              <a:t>«Образование через базовую науку»</a:t>
            </a:r>
          </a:p>
          <a:p>
            <a:pPr algn="ctr"/>
            <a:r>
              <a:rPr lang="ru-RU" sz="2000" b="1" dirty="0">
                <a:solidFill>
                  <a:schemeClr val="tx1"/>
                </a:solidFill>
                <a:latin typeface="Cambria" pitchFamily="18" charset="0" panose="02040503050406030204"/>
              </a:rPr>
              <a:t>с учетом необходимости формирования компетенций в области цифровизации права  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285999" y="3231931"/>
            <a:ext cx="5312979" cy="1807780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  <a:alpha val="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76200" h="762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Cambria" pitchFamily="18" charset="0" panose="02040503050406030204"/>
              </a:rPr>
              <a:t>«Единство теории и практики» – органическое сочетание фундаментальных научных дисциплин, направленных на развитие интеллекта, и практических навыков</a:t>
            </a:r>
            <a:r>
              <a:rPr lang="ru-RU" sz="2000" b="1" dirty="0">
                <a:solidFill>
                  <a:schemeClr val="tx1"/>
                </a:solidFill>
                <a:effectLst/>
                <a:latin typeface="Cambria" pitchFamily="18" charset="0" panose="02040503050406030204"/>
              </a:rPr>
              <a:t> </a:t>
            </a:r>
            <a:endParaRPr lang="ru-RU" sz="2000" b="1" dirty="0">
              <a:solidFill>
                <a:schemeClr val="tx1"/>
              </a:solidFill>
              <a:latin typeface="Cambria" pitchFamily="18" charset="0" panose="02040503050406030204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285998" y="5305098"/>
            <a:ext cx="5312979" cy="1016876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  <a:alpha val="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76200" h="762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Cambria" pitchFamily="18" charset="0" panose="02040503050406030204"/>
              </a:rPr>
              <a:t> «</a:t>
            </a:r>
            <a:r>
              <a:rPr lang="ru-RU" sz="2000" b="1" dirty="0" err="1">
                <a:solidFill>
                  <a:schemeClr val="tx1"/>
                </a:solidFill>
                <a:latin typeface="Cambria" pitchFamily="18" charset="0" panose="02040503050406030204"/>
              </a:rPr>
              <a:t>Междисциплинарность</a:t>
            </a:r>
            <a:r>
              <a:rPr lang="ru-RU" sz="2000" b="1" dirty="0">
                <a:solidFill>
                  <a:schemeClr val="tx1"/>
                </a:solidFill>
                <a:latin typeface="Cambria" pitchFamily="18" charset="0" panose="02040503050406030204"/>
              </a:rPr>
              <a:t>» – интеграция различных гуманитарных дисциплин</a:t>
            </a:r>
            <a:r>
              <a:rPr lang="ru-RU" sz="2000" b="1" dirty="0">
                <a:solidFill>
                  <a:schemeClr val="tx1"/>
                </a:solidFill>
                <a:effectLst/>
                <a:latin typeface="Cambria" pitchFamily="18" charset="0" panose="02040503050406030204"/>
              </a:rPr>
              <a:t> </a:t>
            </a:r>
            <a:endParaRPr lang="ru-RU" sz="2000" b="1" dirty="0">
              <a:solidFill>
                <a:schemeClr val="tx1"/>
              </a:solidFill>
              <a:latin typeface="Cambria" pitchFamily="18" charset="0" panose="02040503050406030204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8781393" y="1403130"/>
            <a:ext cx="0" cy="4319753"/>
          </a:xfrm>
          <a:prstGeom prst="line">
            <a:avLst/>
          </a:prstGeom>
          <a:ln w="57150">
            <a:solidFill>
              <a:schemeClr val="accent1">
                <a:lumMod val="40000"/>
                <a:lumOff val="60000"/>
              </a:schemeClr>
            </a:solidFill>
            <a:headEnd type="diamond" w="med" len="med"/>
            <a:tailEnd type="diamond" w="med" len="med"/>
          </a:ln>
          <a:scene3d>
            <a:camera prst="orthographicFront"/>
            <a:lightRig rig="threePt" dir="t"/>
          </a:scene3d>
          <a:sp3d>
            <a:bevelT w="76200" h="762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7598977" y="2522483"/>
            <a:ext cx="1182416" cy="0"/>
          </a:xfrm>
          <a:prstGeom prst="line">
            <a:avLst/>
          </a:prstGeom>
          <a:ln w="57150">
            <a:solidFill>
              <a:schemeClr val="accent1">
                <a:lumMod val="40000"/>
                <a:lumOff val="60000"/>
              </a:schemeClr>
            </a:solidFill>
            <a:headEnd type="diamond" w="med" len="med"/>
            <a:tailEnd type="diamond" w="med" len="med"/>
          </a:ln>
          <a:scene3d>
            <a:camera prst="orthographicFront"/>
            <a:lightRig rig="threePt" dir="t"/>
          </a:scene3d>
          <a:sp3d>
            <a:bevelT w="76200" h="762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7598977" y="4093779"/>
            <a:ext cx="1182416" cy="0"/>
          </a:xfrm>
          <a:prstGeom prst="line">
            <a:avLst/>
          </a:prstGeom>
          <a:ln w="57150">
            <a:solidFill>
              <a:schemeClr val="accent1">
                <a:lumMod val="40000"/>
                <a:lumOff val="60000"/>
              </a:schemeClr>
            </a:solidFill>
            <a:headEnd type="diamond" w="med" len="med"/>
            <a:tailEnd type="diamond" w="med" len="med"/>
          </a:ln>
          <a:scene3d>
            <a:camera prst="orthographicFront"/>
            <a:lightRig rig="threePt" dir="t"/>
          </a:scene3d>
          <a:sp3d>
            <a:bevelT w="76200" h="762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7598977" y="5749159"/>
            <a:ext cx="1182416" cy="0"/>
          </a:xfrm>
          <a:prstGeom prst="line">
            <a:avLst/>
          </a:prstGeom>
          <a:ln w="57150">
            <a:solidFill>
              <a:schemeClr val="accent1">
                <a:lumMod val="40000"/>
                <a:lumOff val="60000"/>
              </a:schemeClr>
            </a:solidFill>
            <a:headEnd type="diamond" w="med" len="med"/>
            <a:tailEnd type="diamond" w="med" len="med"/>
          </a:ln>
          <a:scene3d>
            <a:camera prst="orthographicFront"/>
            <a:lightRig rig="threePt" dir="t"/>
          </a:scene3d>
          <a:sp3d>
            <a:bevelT w="76200" h="762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1741</TotalTime>
  <Words>1814</Words>
  <Application>Microsoft Office PowerPoint</Application>
  <PresentationFormat>Широкоэкранный</PresentationFormat>
  <Paragraphs>291</Paragraphs>
  <Slides>24</Slides>
  <Notes>21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0" baseType="lpstr">
      <vt:lpstr>Arial</vt:lpstr>
      <vt:lpstr>Calibri</vt:lpstr>
      <vt:lpstr>Calibri Light</vt:lpstr>
      <vt:lpstr>Cambria</vt:lpstr>
      <vt:lpstr>Times New Roman</vt:lpstr>
      <vt:lpstr>Тема Office</vt:lpstr>
      <vt:lpstr>МИНИСТЕРСТВО СЕЛЬСКОГО ХОЗЯЙСТВА РОССИЙСКОЙ ФЕДЕРАЦИИ   Федеральное государственное бюджетное образовательное учреждение высшего образования "Государственный университет по землеустройству"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Нелидова Александра Александровна</dc:creator>
  <cp:lastModifiedBy>Станислав</cp:lastModifiedBy>
  <cp:revision>61</cp:revision>
  <dcterms:created xsi:type="dcterms:W3CDTF">2025-02-05T14:01:58Z</dcterms:created>
  <dcterms:modified xsi:type="dcterms:W3CDTF">2025-10-29T10:14:44Z</dcterms:modified>
</cp:coreProperties>
</file>