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4" r:id="rId2"/>
    <p:sldId id="258" r:id="rId3"/>
    <p:sldId id="259" r:id="rId4"/>
    <p:sldId id="260" r:id="rId5"/>
    <p:sldId id="262" r:id="rId6"/>
    <p:sldId id="264" r:id="rId7"/>
    <p:sldId id="261" r:id="rId8"/>
    <p:sldId id="263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2252"/>
    <a:srgbClr val="ECECEC"/>
    <a:srgbClr val="CD01FF"/>
    <a:srgbClr val="00FFFF"/>
    <a:srgbClr val="9744F6"/>
    <a:srgbClr val="0BF0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>
        <p:scale>
          <a:sx n="106" d="100"/>
          <a:sy n="106" d="100"/>
        </p:scale>
        <p:origin x="-763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3827-5837-422C-8B47-B96318A954B1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9AA0C-B137-451F-B52B-CEB48EEAEB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14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17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9166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3917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71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615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084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2171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695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38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461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7582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7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24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302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63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542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91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201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14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05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46078-8CE7-4285-99F9-660AD5B42FBD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F6D98-F2C2-4AA9-BCCB-11CD8E551A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06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2002581"/>
            <a:ext cx="9143999" cy="2389958"/>
          </a:xfrm>
        </p:spPr>
        <p:txBody>
          <a:bodyPr anchor="t">
            <a:normAutofit/>
          </a:bodyPr>
          <a:lstStyle/>
          <a:p>
            <a:r>
              <a:rPr lang="ru-RU" sz="4000" b="1" dirty="0">
                <a:solidFill>
                  <a:srgbClr val="282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ТРАНСФОРМАЦИЯ ПУБЛИЧНО-ПРАВОВЫХ ОТНОШЕНИЙ В СФЕРЕ ЭКОЛОГИИ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" y="4470854"/>
            <a:ext cx="9144000" cy="40583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282252"/>
                </a:solidFill>
              </a:rPr>
              <a:t>Нижник Лада Сергеевна</a:t>
            </a:r>
            <a:endParaRPr lang="en-US" b="1" dirty="0">
              <a:solidFill>
                <a:srgbClr val="28225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8235" y="622926"/>
            <a:ext cx="1907530" cy="756730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6066686"/>
            <a:ext cx="9144000" cy="2670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282252"/>
                </a:solidFill>
              </a:rPr>
              <a:t>Казань - 2022</a:t>
            </a:r>
            <a:endParaRPr lang="en-US" sz="1400" b="1" dirty="0">
              <a:solidFill>
                <a:srgbClr val="282252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4876691"/>
            <a:ext cx="9144000" cy="1000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solidFill>
                  <a:srgbClr val="282252"/>
                </a:solidFill>
              </a:rPr>
              <a:t>ФГБУ ВО </a:t>
            </a:r>
            <a:r>
              <a:rPr lang="ru-RU" sz="1600" dirty="0" smtClean="0">
                <a:solidFill>
                  <a:srgbClr val="282252"/>
                </a:solidFill>
              </a:rPr>
              <a:t>ГУЗ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 smtClean="0">
                <a:solidFill>
                  <a:srgbClr val="282252"/>
                </a:solidFill>
              </a:rPr>
              <a:t>Доцент кафедры земельного права,</a:t>
            </a:r>
            <a:endParaRPr lang="en-US" sz="1600" dirty="0">
              <a:solidFill>
                <a:srgbClr val="282252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 smtClean="0">
                <a:solidFill>
                  <a:srgbClr val="282252"/>
                </a:solidFill>
              </a:rPr>
              <a:t>кандидат </a:t>
            </a:r>
            <a:r>
              <a:rPr lang="ru-RU" sz="1600" dirty="0">
                <a:solidFill>
                  <a:srgbClr val="282252"/>
                </a:solidFill>
              </a:rPr>
              <a:t>юридических </a:t>
            </a:r>
            <a:r>
              <a:rPr lang="ru-RU" sz="1600" dirty="0" smtClean="0">
                <a:solidFill>
                  <a:srgbClr val="282252"/>
                </a:solidFill>
              </a:rPr>
              <a:t>наук</a:t>
            </a:r>
            <a:endParaRPr lang="en-US" sz="1600" dirty="0">
              <a:solidFill>
                <a:srgbClr val="282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27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810676" cy="4092282"/>
          </a:xfrm>
        </p:spPr>
        <p:txBody>
          <a:bodyPr anchor="t"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 </a:t>
            </a:r>
            <a:r>
              <a:rPr lang="ru-RU" sz="4000" b="1" dirty="0">
                <a:solidFill>
                  <a:schemeClr val="bg1"/>
                </a:solidFill>
              </a:rPr>
              <a:t>последнее десятилетие в России усиливается тенденция к законодательному регулированию использования цифровых технологий в публично-правовых отношениях, том числе в сфере экологии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078" y="5949280"/>
            <a:ext cx="1441844" cy="57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262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782" y="404664"/>
            <a:ext cx="7327726" cy="2232248"/>
          </a:xfrm>
        </p:spPr>
        <p:txBody>
          <a:bodyPr anchor="t"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Х</a:t>
            </a:r>
            <a:r>
              <a:rPr lang="ru-RU" sz="4000" b="1" dirty="0" smtClean="0">
                <a:solidFill>
                  <a:schemeClr val="bg1"/>
                </a:solidFill>
              </a:rPr>
              <a:t>арактерные </a:t>
            </a:r>
            <a:r>
              <a:rPr lang="ru-RU" sz="4000" b="1" dirty="0">
                <a:solidFill>
                  <a:schemeClr val="bg1"/>
                </a:solidFill>
              </a:rPr>
              <a:t>историко-нормативные этапы, 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значение </a:t>
            </a:r>
            <a:r>
              <a:rPr lang="ru-RU" sz="2000" b="1" dirty="0">
                <a:solidFill>
                  <a:schemeClr val="bg1"/>
                </a:solidFill>
              </a:rPr>
              <a:t>которых могло определить направление к совершенствованию подхода регулирования экологических правоотношений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3429000"/>
            <a:ext cx="76449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Впервые за всю правовую историю нашей страны законодательное закрепление направления охраны природы произошло в начале XX столетия: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</a:rPr>
              <a:t>резолюция Первого Всероссийского съезда по охране природы в 1929 году;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</a:rPr>
              <a:t>советское </a:t>
            </a:r>
            <a:r>
              <a:rPr lang="ru-RU" sz="1600" dirty="0">
                <a:solidFill>
                  <a:schemeClr val="bg1"/>
                </a:solidFill>
              </a:rPr>
              <a:t>природоохранное законодательство, основанное на Конституции Союза Советских Социалистических Республик 1936 года       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59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BB459B-8A4C-4EFE-8F48-35BC249C4DCC}"/>
              </a:ext>
            </a:extLst>
          </p:cNvPr>
          <p:cNvSpPr txBox="1"/>
          <p:nvPr/>
        </p:nvSpPr>
        <p:spPr>
          <a:xfrm>
            <a:off x="683568" y="1916832"/>
            <a:ext cx="777186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282252"/>
                </a:solidFill>
              </a:rPr>
              <a:t>2</a:t>
            </a:r>
            <a:r>
              <a:rPr lang="ru-RU" dirty="0">
                <a:solidFill>
                  <a:srgbClr val="282252"/>
                </a:solidFill>
              </a:rPr>
              <a:t>. </a:t>
            </a:r>
            <a:r>
              <a:rPr lang="ru-RU" dirty="0" smtClean="0">
                <a:solidFill>
                  <a:srgbClr val="282252"/>
                </a:solidFill>
              </a:rPr>
              <a:t>Принятие </a:t>
            </a:r>
            <a:r>
              <a:rPr lang="ru-RU" dirty="0">
                <a:solidFill>
                  <a:srgbClr val="282252"/>
                </a:solidFill>
              </a:rPr>
              <a:t>Конституции Союза Советских Социалистических Республик в 1977 </a:t>
            </a:r>
            <a:r>
              <a:rPr lang="ru-RU" dirty="0" smtClean="0">
                <a:solidFill>
                  <a:srgbClr val="282252"/>
                </a:solidFill>
              </a:rPr>
              <a:t>году, которая утвердила </a:t>
            </a:r>
            <a:r>
              <a:rPr lang="ru-RU" dirty="0">
                <a:solidFill>
                  <a:srgbClr val="282252"/>
                </a:solidFill>
              </a:rPr>
              <a:t>«социалистическую концепцию бережного отношения общества развитого социализма к окружающей его природной среде</a:t>
            </a:r>
            <a:r>
              <a:rPr lang="ru-RU" dirty="0" smtClean="0">
                <a:solidFill>
                  <a:srgbClr val="282252"/>
                </a:solidFill>
              </a:rPr>
              <a:t>». </a:t>
            </a:r>
          </a:p>
          <a:p>
            <a:endParaRPr lang="ru-RU" sz="2000" dirty="0" smtClean="0">
              <a:solidFill>
                <a:srgbClr val="28225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282252"/>
                </a:solidFill>
              </a:rPr>
              <a:t>Представляется, что в рассмотренных историко-нормативных этапах публично-правовые отношения в сфере экологии хоть прямо и не содержали упоминание об использовании </a:t>
            </a:r>
            <a:r>
              <a:rPr lang="ru-RU" sz="1600" b="1" dirty="0" err="1">
                <a:solidFill>
                  <a:srgbClr val="282252"/>
                </a:solidFill>
              </a:rPr>
              <a:t>цифровизации</a:t>
            </a:r>
            <a:r>
              <a:rPr lang="ru-RU" sz="1600" b="1" dirty="0">
                <a:solidFill>
                  <a:srgbClr val="282252"/>
                </a:solidFill>
              </a:rPr>
              <a:t>, но в сравнении с современностью отражали некоторые задачи цифровой трансформации экологии и природопользования. </a:t>
            </a:r>
            <a:endParaRPr lang="en-US" sz="1600" b="1" dirty="0">
              <a:solidFill>
                <a:srgbClr val="282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81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99592" y="2132856"/>
            <a:ext cx="7498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3. Сущность цифровой трансформации сферы экологии тесно связана с современным историко-нормативным этапом конституционно-правового обустройства нашей страны, который берёт отсчёт с Конституции Российской Федерации 1993 </a:t>
            </a:r>
            <a:r>
              <a:rPr lang="ru-RU" dirty="0" smtClean="0">
                <a:solidFill>
                  <a:schemeClr val="bg1"/>
                </a:solidFill>
              </a:rPr>
              <a:t>года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sz="16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1"/>
                </a:solidFill>
              </a:rPr>
              <a:t>в сложившейся правовой реалии переход к устойчивой </a:t>
            </a:r>
            <a:r>
              <a:rPr lang="ru-RU" sz="1600" dirty="0" err="1">
                <a:solidFill>
                  <a:schemeClr val="bg1"/>
                </a:solidFill>
              </a:rPr>
              <a:t>цифровизации</a:t>
            </a:r>
            <a:r>
              <a:rPr lang="ru-RU" sz="1600" dirty="0">
                <a:solidFill>
                  <a:schemeClr val="bg1"/>
                </a:solidFill>
              </a:rPr>
              <a:t> призван оптимизировать и усовершенствовать механизм государственного управления в сфере экологии, в том числе выявить результативность и комплексность её </a:t>
            </a:r>
            <a:r>
              <a:rPr lang="ru-RU" sz="1600" dirty="0" err="1">
                <a:solidFill>
                  <a:schemeClr val="bg1"/>
                </a:solidFill>
              </a:rPr>
              <a:t>правореализации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4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886700" cy="2304256"/>
          </a:xfrm>
        </p:spPr>
        <p:txBody>
          <a:bodyPr anchor="t"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Актуальные эколого-правовые документы 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стратегического планирования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2204864"/>
            <a:ext cx="7498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ru-RU" sz="20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Указ </a:t>
            </a:r>
            <a:r>
              <a:rPr lang="ru-RU" dirty="0">
                <a:solidFill>
                  <a:schemeClr val="bg1"/>
                </a:solidFill>
              </a:rPr>
              <a:t>Президента Российской Федерации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от </a:t>
            </a:r>
            <a:r>
              <a:rPr lang="ru-RU" dirty="0">
                <a:solidFill>
                  <a:schemeClr val="bg1"/>
                </a:solidFill>
              </a:rPr>
              <a:t>21 июля 2020 г. № 474 «О национальных целях развития Российской Федерации на период до 2030 года» </a:t>
            </a:r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</a:rPr>
              <a:t>Распоряжение </a:t>
            </a:r>
            <a:r>
              <a:rPr lang="ru-RU" sz="1600" dirty="0">
                <a:solidFill>
                  <a:schemeClr val="bg1"/>
                </a:solidFill>
              </a:rPr>
              <a:t>Правительства Российской Федерации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от </a:t>
            </a:r>
            <a:r>
              <a:rPr lang="ru-RU" sz="1600" dirty="0">
                <a:solidFill>
                  <a:schemeClr val="bg1"/>
                </a:solidFill>
              </a:rPr>
              <a:t>8 декабря 2021 г. № 3496-р «Об утверждении стратегического направления в области цифровой трансформации отрасли экологии и природопользования</a:t>
            </a:r>
            <a:r>
              <a:rPr lang="ru-RU" sz="1600" dirty="0" smtClean="0">
                <a:solidFill>
                  <a:schemeClr val="bg1"/>
                </a:solidFill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22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260648"/>
            <a:ext cx="828092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4000" dirty="0">
                <a:solidFill>
                  <a:srgbClr val="282252"/>
                </a:solidFill>
              </a:rPr>
              <a:t>Исследование нормативного регулирования </a:t>
            </a:r>
            <a:r>
              <a:rPr lang="ru-RU" sz="4000" dirty="0" smtClean="0">
                <a:solidFill>
                  <a:srgbClr val="282252"/>
                </a:solidFill>
              </a:rPr>
              <a:t>технологических </a:t>
            </a:r>
            <a:r>
              <a:rPr lang="ru-RU" sz="4000" dirty="0">
                <a:solidFill>
                  <a:srgbClr val="282252"/>
                </a:solidFill>
              </a:rPr>
              <a:t>инструментов цифровой трансформации позволило заключить, что создание и внедрение их в России будут способствовать совершенствованию публично-правовых экологических </a:t>
            </a:r>
            <a:r>
              <a:rPr lang="ru-RU" sz="4000" dirty="0" smtClean="0">
                <a:solidFill>
                  <a:srgbClr val="282252"/>
                </a:solidFill>
              </a:rPr>
              <a:t>отношений </a:t>
            </a:r>
            <a:endParaRPr lang="ru-RU" sz="4000" dirty="0">
              <a:solidFill>
                <a:srgbClr val="282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2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9592" y="2420888"/>
            <a:ext cx="7498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82252"/>
                </a:solidFill>
              </a:rPr>
              <a:t>создание </a:t>
            </a:r>
            <a:r>
              <a:rPr lang="ru-RU" dirty="0">
                <a:solidFill>
                  <a:srgbClr val="282252"/>
                </a:solidFill>
              </a:rPr>
              <a:t>благонадёжных условий цифровой трансформации, своевременность и качественность (с учётом историко-нормативного опыта) решения появившихся в связи с этим проблем и вызовов, минимизация политических и правовых </a:t>
            </a:r>
            <a:r>
              <a:rPr lang="ru-RU" dirty="0" smtClean="0">
                <a:solidFill>
                  <a:srgbClr val="282252"/>
                </a:solidFill>
              </a:rPr>
              <a:t>рисков</a:t>
            </a:r>
            <a:endParaRPr lang="en-US" dirty="0" smtClean="0">
              <a:solidFill>
                <a:srgbClr val="282252"/>
              </a:solidFill>
            </a:endParaRPr>
          </a:p>
          <a:p>
            <a:pPr marL="457200" indent="-457200"/>
            <a:endParaRPr lang="en-US" dirty="0" smtClean="0">
              <a:solidFill>
                <a:srgbClr val="282252"/>
              </a:solidFill>
            </a:endParaRPr>
          </a:p>
          <a:p>
            <a:pPr marL="457200" indent="-457200"/>
            <a:r>
              <a:rPr lang="ru-RU" dirty="0" smtClean="0">
                <a:solidFill>
                  <a:srgbClr val="282252"/>
                </a:solidFill>
              </a:rPr>
              <a:t> </a:t>
            </a:r>
            <a:r>
              <a:rPr lang="ru-RU" sz="1600" dirty="0">
                <a:solidFill>
                  <a:srgbClr val="282252"/>
                </a:solidFill>
              </a:rPr>
              <a:t>позволят последовательно и эффективно перейти к устойчивой цифровой трансформации публично-правовых отношений в сфере </a:t>
            </a:r>
            <a:r>
              <a:rPr lang="ru-RU" sz="1600" dirty="0" smtClean="0">
                <a:solidFill>
                  <a:srgbClr val="282252"/>
                </a:solidFill>
              </a:rPr>
              <a:t>экологии </a:t>
            </a:r>
            <a:endParaRPr lang="ru-RU" sz="1600" dirty="0">
              <a:solidFill>
                <a:srgbClr val="282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9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1929006"/>
            <a:ext cx="7712045" cy="2754089"/>
          </a:xfrm>
        </p:spPr>
        <p:txBody>
          <a:bodyPr anchor="t">
            <a:norm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Образец заголовка</a:t>
            </a:r>
            <a:br>
              <a:rPr lang="ru-RU" sz="5400" b="1" dirty="0">
                <a:solidFill>
                  <a:schemeClr val="bg1"/>
                </a:solidFill>
              </a:rPr>
            </a:br>
            <a:r>
              <a:rPr lang="ru-RU" sz="5400" b="1" dirty="0">
                <a:solidFill>
                  <a:schemeClr val="bg1"/>
                </a:solidFill>
              </a:rPr>
              <a:t>разделителя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078" y="5956419"/>
            <a:ext cx="1441844" cy="571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2381934"/>
            <a:ext cx="914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solidFill>
                  <a:schemeClr val="bg1"/>
                </a:solidFill>
              </a:rPr>
              <a:t>Спасибо </a:t>
            </a:r>
            <a:br>
              <a:rPr lang="ru-RU" sz="5400" b="1" dirty="0">
                <a:solidFill>
                  <a:schemeClr val="bg1"/>
                </a:solidFill>
              </a:rPr>
            </a:br>
            <a:r>
              <a:rPr lang="ru-RU" sz="5400" b="1" dirty="0">
                <a:solidFill>
                  <a:schemeClr val="bg1"/>
                </a:solidFill>
              </a:rPr>
              <a:t>за внимание!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3" name="Подзаголовок 2"/>
          <p:cNvSpPr txBox="1">
            <a:spLocks/>
          </p:cNvSpPr>
          <p:nvPr/>
        </p:nvSpPr>
        <p:spPr>
          <a:xfrm>
            <a:off x="0" y="5220991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4" name="Подзаголовок 2"/>
          <p:cNvSpPr txBox="1">
            <a:spLocks/>
          </p:cNvSpPr>
          <p:nvPr/>
        </p:nvSpPr>
        <p:spPr>
          <a:xfrm>
            <a:off x="0" y="6022159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rgbClr val="282252"/>
              </a:solidFill>
            </a:endParaRPr>
          </a:p>
        </p:txBody>
      </p:sp>
      <p:sp>
        <p:nvSpPr>
          <p:cNvPr id="135" name="Подзаголовок 2"/>
          <p:cNvSpPr txBox="1">
            <a:spLocks/>
          </p:cNvSpPr>
          <p:nvPr/>
        </p:nvSpPr>
        <p:spPr>
          <a:xfrm>
            <a:off x="0" y="5632193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-2" y="4470854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</a:rPr>
              <a:t>Нижник Лада Сергеевна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0" y="4876691"/>
            <a:ext cx="9144000" cy="1000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ФГБУ ВО ГУЗ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Доцент кафедры земельного права,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кандидат юридических наук</a:t>
            </a:r>
          </a:p>
        </p:txBody>
      </p:sp>
    </p:spTree>
    <p:extLst>
      <p:ext uri="{BB962C8B-B14F-4D97-AF65-F5344CB8AC3E}">
        <p14:creationId xmlns:p14="http://schemas.microsoft.com/office/powerpoint/2010/main" xmlns="" val="22519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9718CA"/>
      </a:hlink>
      <a:folHlink>
        <a:srgbClr val="954F72"/>
      </a:folHlink>
    </a:clrScheme>
    <a:fontScheme name="Другая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361</Words>
  <Application>Microsoft Office PowerPoint</Application>
  <PresentationFormat>Экран (4:3)</PresentationFormat>
  <Paragraphs>43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ЦИФРОВАЯ ТРАНСФОРМАЦИЯ ПУБЛИЧНО-ПРАВОВЫХ ОТНОШЕНИЙ В СФЕРЕ ЭКОЛОГИИ </vt:lpstr>
      <vt:lpstr>В последнее десятилетие в России усиливается тенденция к законодательному регулированию использования цифровых технологий в публично-правовых отношениях, том числе в сфере экологии</vt:lpstr>
      <vt:lpstr>Характерные историко-нормативные этапы,  значение которых могло определить направление к совершенствованию подхода регулирования экологических правоотношений</vt:lpstr>
      <vt:lpstr>Слайд 4</vt:lpstr>
      <vt:lpstr>Слайд 5</vt:lpstr>
      <vt:lpstr>Актуальные эколого-правовые документы  стратегического планирования</vt:lpstr>
      <vt:lpstr>Слайд 7</vt:lpstr>
      <vt:lpstr>Слайд 8</vt:lpstr>
      <vt:lpstr>Образец заголовка разделителя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Vector</dc:creator>
  <cp:lastModifiedBy>Пользователь Windows</cp:lastModifiedBy>
  <cp:revision>59</cp:revision>
  <dcterms:created xsi:type="dcterms:W3CDTF">2022-06-03T05:45:29Z</dcterms:created>
  <dcterms:modified xsi:type="dcterms:W3CDTF">2022-09-19T19:35:03Z</dcterms:modified>
</cp:coreProperties>
</file>