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72" r:id="rId4"/>
    <p:sldId id="267" r:id="rId5"/>
    <p:sldId id="271" r:id="rId6"/>
    <p:sldId id="273" r:id="rId7"/>
    <p:sldId id="274" r:id="rId8"/>
    <p:sldId id="275" r:id="rId9"/>
    <p:sldId id="276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92806" autoAdjust="0"/>
  </p:normalViewPr>
  <p:slideViewPr>
    <p:cSldViewPr snapToGrid="0">
      <p:cViewPr varScale="1">
        <p:scale>
          <a:sx n="112" d="100"/>
          <a:sy n="112" d="100"/>
        </p:scale>
        <p:origin x="3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4EF1D0-C4A4-4353-AED9-034279639A85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3CE45A-46F1-4A29-9D5D-A6354EBAE9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232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3CE45A-46F1-4A29-9D5D-A6354EBAE91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783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52B695-49F6-1E2E-BBCE-B5C725B4B9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76B26C3-B18D-94FE-205A-8D56F76102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232267-73CA-27E1-347D-23040DBF5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EF46-EA98-4594-ADA8-4A2C5F155F54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9F6E84-0FB0-F652-67D8-4C221EF70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B7A526-EE83-97B2-603E-B532414C0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18FE6-F67F-404A-B5D9-58F56D976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730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232DAB-52FB-F799-4C07-D86BC53EB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06D8FD8-72FF-60FF-2771-1DC01DA189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C09FFD-849A-CB61-C9CF-CDAC826A1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EF46-EA98-4594-ADA8-4A2C5F155F54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326DF5-7796-B20B-A1DB-B718B255D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83D864-5B7A-9428-DACB-4A8E641CF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18FE6-F67F-404A-B5D9-58F56D976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84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C05E046-3849-3A24-641F-DF83E2C058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8B0C9BB-A220-4E07-3614-217B1A930D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014EC4-14CA-917E-C5F9-CD2828D61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EF46-EA98-4594-ADA8-4A2C5F155F54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953709-56A6-E31C-B5A7-61F6A4A7E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75874E-EC2C-87A0-6ACD-0FCD12BEE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18FE6-F67F-404A-B5D9-58F56D976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94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59242E-C49B-7527-DA0C-E68E2DEA4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5F74397-A191-EB42-134D-2CF8C12274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E59646-34B9-0856-8CDF-E4575C89D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EF46-EA98-4594-ADA8-4A2C5F155F54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E183DA-9B4C-90FB-488D-CAA354AAF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66D50D-642F-E002-7F92-E29AF928C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18FE6-F67F-404A-B5D9-58F56D976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951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F13F05-A2CD-E0F1-5E78-2D07988E4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40D439-B62E-159A-64BD-B12F931741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0F113B-5AB5-D81F-FD13-8FCF99FBF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EF46-EA98-4594-ADA8-4A2C5F155F54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E50391-93EF-D5FE-0145-0D49DF2DA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995996-4F74-9C21-A1CC-E5D0F0E5E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18FE6-F67F-404A-B5D9-58F56D976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018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BA9A91-B30C-EBB9-B546-D5F1CC043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D85456-FBC4-3A5C-3699-A3B8F827EE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73AF2F4-C378-8261-C2A4-9C9EDE88CB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F39561F-09B9-3162-5BB0-953432405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EF46-EA98-4594-ADA8-4A2C5F155F54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24115EA-F545-DD69-0CA2-E3E9A90FA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B328031-B69A-1728-1A31-5DC1E5D38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18FE6-F67F-404A-B5D9-58F56D976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50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7D7C61-B287-C08F-BA12-9716F75FE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D7B5DF1-E3A0-DF81-9392-841D6AFD27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D1B674-2D08-8A54-EA58-C874235A9F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E7913C8-7CD1-39A4-29D1-11AD8A3C17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09619FF-58BC-EF42-5554-2248085679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8C89B97-8C2A-1954-97C6-70EB119CF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EF46-EA98-4594-ADA8-4A2C5F155F54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EB0D09D-A849-291B-2CFC-580F11CA3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CADE42D-B100-F853-D6B4-A8C5A6557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18FE6-F67F-404A-B5D9-58F56D976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312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61EF00-BF3F-4541-449A-97A879A29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9095B2A-1F1D-48AE-51BC-60C00B22A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EF46-EA98-4594-ADA8-4A2C5F155F54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C07DB8F-4DB3-DC73-7812-0E7174931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D0FAD91-F611-A073-9EDC-D0B2E171A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18FE6-F67F-404A-B5D9-58F56D976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575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FB47453-38BB-C993-992F-A95B15BAE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EF46-EA98-4594-ADA8-4A2C5F155F54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1612D96-769D-2AE5-5DAC-80AC73FE2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8F1EF5C-A01B-94A6-18A1-4C958E92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18FE6-F67F-404A-B5D9-58F56D976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597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B7F105-CDD4-6B17-7EC2-7371E706F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F4A55C-3D0F-8840-0042-3EB0A38DD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3B76590-77D2-F18F-0152-6F8FD329E6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1B63C3B-C710-0A7B-E681-94682CDC2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EF46-EA98-4594-ADA8-4A2C5F155F54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16838D4-683A-E286-EB74-04176B67C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8812CDF-912C-025B-4F39-BEA27F0CA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18FE6-F67F-404A-B5D9-58F56D976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283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03DF5F-9D7B-B3BF-2862-63ECE820A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6516771-EDF9-F9A8-CD98-64FCA77AC2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D9BD3D3-C89E-93C4-E63C-68933FE935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E5CCA9-B783-5C35-6FD8-877D3B65C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7EF46-EA98-4594-ADA8-4A2C5F155F54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90F6EC-CD20-BCBB-7E07-0A588DE15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1AA267-BA97-A3AC-4711-4F0EB8219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18FE6-F67F-404A-B5D9-58F56D976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785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2CF931-9E31-1860-E906-57519032D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07F0645-7B55-7D0C-468B-AE335C602F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3EFD8D-29A1-C3D2-668F-A97C517F4F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7EF46-EA98-4594-ADA8-4A2C5F155F54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58A5B5-954D-C871-6C01-23C194BFCA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8B65CB-FFF5-180E-2ED5-129A2D7457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18FE6-F67F-404A-B5D9-58F56D976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058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gif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5.gif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5.gif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.png"/><Relationship Id="rId7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5.gif"/><Relationship Id="rId4" Type="http://schemas.openxmlformats.org/officeDocument/2006/relationships/image" Target="../media/image13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.png"/><Relationship Id="rId7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5.gif"/><Relationship Id="rId4" Type="http://schemas.openxmlformats.org/officeDocument/2006/relationships/image" Target="../media/image13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5.gif"/><Relationship Id="rId4" Type="http://schemas.openxmlformats.org/officeDocument/2006/relationships/image" Target="../media/image13.png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.png"/><Relationship Id="rId7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5.gif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5.gif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3D7C2555-55AF-31D5-11CC-EF437EC667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8222"/>
          <a:stretch/>
        </p:blipFill>
        <p:spPr>
          <a:xfrm>
            <a:off x="0" y="657057"/>
            <a:ext cx="12192000" cy="622091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4388D85-52BE-24DF-F6C3-5EF1E7F6A377}"/>
              </a:ext>
            </a:extLst>
          </p:cNvPr>
          <p:cNvSpPr/>
          <p:nvPr/>
        </p:nvSpPr>
        <p:spPr>
          <a:xfrm>
            <a:off x="0" y="6312023"/>
            <a:ext cx="12192000" cy="56595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41D5311-3BED-D9C3-CE6B-ECD734316F49}"/>
              </a:ext>
            </a:extLst>
          </p:cNvPr>
          <p:cNvSpPr/>
          <p:nvPr/>
        </p:nvSpPr>
        <p:spPr>
          <a:xfrm>
            <a:off x="0" y="-4"/>
            <a:ext cx="12192000" cy="88777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latin typeface="Arial Black" panose="020B0A04020102020204" pitchFamily="34" charset="0"/>
              </a:rPr>
              <a:t>	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F458AB6-3FBF-F6F2-1556-EFDA4BCFE566}"/>
              </a:ext>
            </a:extLst>
          </p:cNvPr>
          <p:cNvSpPr/>
          <p:nvPr/>
        </p:nvSpPr>
        <p:spPr>
          <a:xfrm>
            <a:off x="1260629" y="-3"/>
            <a:ext cx="79899" cy="8877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6C49FB4-AD32-CE56-9158-BE880164AA2C}"/>
              </a:ext>
            </a:extLst>
          </p:cNvPr>
          <p:cNvSpPr/>
          <p:nvPr/>
        </p:nvSpPr>
        <p:spPr>
          <a:xfrm>
            <a:off x="2164601" y="6312023"/>
            <a:ext cx="77002" cy="5659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59E2F2-D885-F0FD-8EF7-DBBD332736FB}"/>
              </a:ext>
            </a:extLst>
          </p:cNvPr>
          <p:cNvSpPr txBox="1"/>
          <p:nvPr/>
        </p:nvSpPr>
        <p:spPr>
          <a:xfrm>
            <a:off x="404979" y="6425722"/>
            <a:ext cx="139494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Москва 2024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5F9D574-FC03-1BB5-B4A5-019E988041E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4570" y="84010"/>
            <a:ext cx="674040" cy="71973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D4B7A7D-6F76-7D22-F016-640E02410237}"/>
              </a:ext>
            </a:extLst>
          </p:cNvPr>
          <p:cNvSpPr/>
          <p:nvPr/>
        </p:nvSpPr>
        <p:spPr>
          <a:xfrm>
            <a:off x="10831281" y="-2"/>
            <a:ext cx="79899" cy="8877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00F2A6-E00B-D1C4-BDE3-D9EEDF9CCB39}"/>
              </a:ext>
            </a:extLst>
          </p:cNvPr>
          <p:cNvSpPr txBox="1"/>
          <p:nvPr/>
        </p:nvSpPr>
        <p:spPr>
          <a:xfrm>
            <a:off x="2164601" y="32501"/>
            <a:ext cx="75089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Федеральное государственное бюджетное учреждение высшего образования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 «Государственный университет по землеустройству» 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9887C64-E4DF-9285-AFE0-BEA871B1584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765" y="6213735"/>
            <a:ext cx="6614577" cy="132848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46D77F2-4BEC-EECF-164E-12565082D4BD}"/>
              </a:ext>
            </a:extLst>
          </p:cNvPr>
          <p:cNvSpPr/>
          <p:nvPr/>
        </p:nvSpPr>
        <p:spPr>
          <a:xfrm>
            <a:off x="8856180" y="6312021"/>
            <a:ext cx="77002" cy="5659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4F37358-C78B-867E-AF90-018DF3D594FF}"/>
              </a:ext>
            </a:extLst>
          </p:cNvPr>
          <p:cNvSpPr txBox="1"/>
          <p:nvPr/>
        </p:nvSpPr>
        <p:spPr>
          <a:xfrm>
            <a:off x="404979" y="1128768"/>
            <a:ext cx="1076192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spc="300" dirty="0">
                <a:latin typeface="Bahnschrift SemiBold" panose="020B0502040204020203" pitchFamily="34" charset="0"/>
              </a:rPr>
              <a:t>Профиль магистратуры  «Судебная землеустроительная экспертиза», (программа Два диплома: Землеустройство и кадастры 21.04.02 и </a:t>
            </a:r>
            <a:r>
              <a:rPr lang="ru-RU" sz="3200" spc="300" dirty="0" smtClean="0">
                <a:latin typeface="Bahnschrift SemiBold" panose="020B0502040204020203" pitchFamily="34" charset="0"/>
              </a:rPr>
              <a:t>Юриспруденция</a:t>
            </a:r>
            <a:r>
              <a:rPr lang="en-US" sz="3200" spc="300" dirty="0" smtClean="0">
                <a:latin typeface="Bahnschrift SemiBold" panose="020B0502040204020203" pitchFamily="34" charset="0"/>
              </a:rPr>
              <a:t> </a:t>
            </a:r>
            <a:r>
              <a:rPr lang="ru-RU" sz="3200" spc="300" dirty="0" smtClean="0">
                <a:latin typeface="Bahnschrift SemiBold" panose="020B0502040204020203" pitchFamily="34" charset="0"/>
              </a:rPr>
              <a:t>40.04.01 </a:t>
            </a:r>
            <a:r>
              <a:rPr lang="ru-RU" sz="3200" spc="300" dirty="0">
                <a:latin typeface="Bahnschrift SemiBold" panose="020B0502040204020203" pitchFamily="34" charset="0"/>
              </a:rPr>
              <a:t>)</a:t>
            </a:r>
            <a:br>
              <a:rPr lang="ru-RU" sz="3200" spc="300" dirty="0">
                <a:latin typeface="Bahnschrift SemiBold" panose="020B0502040204020203" pitchFamily="34" charset="0"/>
              </a:rPr>
            </a:br>
            <a:endParaRPr lang="ru-RU" sz="3200" spc="300" dirty="0">
              <a:latin typeface="Bahnschrift SemiBold" panose="020B0502040204020203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49722F3-EF5F-44F3-AF3C-2EB544AD129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00" y="68344"/>
            <a:ext cx="749029" cy="75107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9356BC0-1E23-E244-7ED8-0D25018530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1339" y="6323458"/>
            <a:ext cx="534542" cy="53454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6B0298F-A850-0175-96DC-B6E40BB92514}"/>
              </a:ext>
            </a:extLst>
          </p:cNvPr>
          <p:cNvSpPr txBox="1"/>
          <p:nvPr/>
        </p:nvSpPr>
        <p:spPr>
          <a:xfrm>
            <a:off x="8913426" y="6313432"/>
            <a:ext cx="2964913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</a:rPr>
              <a:t>Адрес: 105064, Москва, ул. Казакова, д.15 </a:t>
            </a:r>
          </a:p>
          <a:p>
            <a:r>
              <a:rPr lang="ru-RU" sz="1100" dirty="0">
                <a:solidFill>
                  <a:schemeClr val="bg1"/>
                </a:solidFill>
              </a:rPr>
              <a:t>Контакты кафедры:</a:t>
            </a:r>
          </a:p>
          <a:p>
            <a:r>
              <a:rPr lang="ru-RU" sz="1100" dirty="0">
                <a:solidFill>
                  <a:schemeClr val="bg1"/>
                </a:solidFill>
              </a:rPr>
              <a:t>Тел.: 8 499 267 63 92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4580" y="3717174"/>
            <a:ext cx="89047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Соруководители</a:t>
            </a:r>
            <a:r>
              <a:rPr lang="ru-RU" dirty="0"/>
              <a:t> </a:t>
            </a:r>
            <a:r>
              <a:rPr lang="ru-RU" dirty="0" smtClean="0"/>
              <a:t>программы:</a:t>
            </a:r>
          </a:p>
          <a:p>
            <a:r>
              <a:rPr lang="ru-RU" dirty="0" smtClean="0"/>
              <a:t>зав</a:t>
            </a:r>
            <a:r>
              <a:rPr lang="ru-RU" dirty="0"/>
              <a:t>. кафедрой аграрного и земельного</a:t>
            </a:r>
          </a:p>
          <a:p>
            <a:r>
              <a:rPr lang="ru-RU" dirty="0"/>
              <a:t>права, и безопасности жизнедеятельности </a:t>
            </a:r>
            <a:r>
              <a:rPr lang="ru-RU" dirty="0" smtClean="0"/>
              <a:t> </a:t>
            </a:r>
            <a:r>
              <a:rPr lang="ru-RU" b="1" dirty="0" smtClean="0"/>
              <a:t>С.А</a:t>
            </a:r>
            <a:r>
              <a:rPr lang="ru-RU" b="1" dirty="0"/>
              <a:t>. </a:t>
            </a:r>
            <a:r>
              <a:rPr lang="ru-RU" b="1" dirty="0" err="1"/>
              <a:t>Липски</a:t>
            </a:r>
            <a:r>
              <a:rPr lang="ru-RU" b="1" dirty="0"/>
              <a:t> </a:t>
            </a:r>
          </a:p>
          <a:p>
            <a:endParaRPr lang="ru-RU" dirty="0"/>
          </a:p>
          <a:p>
            <a:r>
              <a:rPr lang="ru-RU" dirty="0"/>
              <a:t>зам. декана факультета землеустройства</a:t>
            </a:r>
          </a:p>
          <a:p>
            <a:r>
              <a:rPr lang="ru-RU" dirty="0"/>
              <a:t>и управления природопользованием </a:t>
            </a:r>
            <a:r>
              <a:rPr lang="ru-RU" dirty="0" smtClean="0"/>
              <a:t> </a:t>
            </a:r>
            <a:r>
              <a:rPr lang="ru-RU" b="1" dirty="0" smtClean="0"/>
              <a:t>Е.П</a:t>
            </a:r>
            <a:r>
              <a:rPr lang="ru-RU" b="1" dirty="0"/>
              <a:t>. </a:t>
            </a:r>
            <a:r>
              <a:rPr lang="ru-RU" b="1" dirty="0" err="1"/>
              <a:t>Ананичева</a:t>
            </a:r>
            <a:endParaRPr lang="ru-RU" b="1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8784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4388D85-52BE-24DF-F6C3-5EF1E7F6A377}"/>
              </a:ext>
            </a:extLst>
          </p:cNvPr>
          <p:cNvSpPr/>
          <p:nvPr/>
        </p:nvSpPr>
        <p:spPr>
          <a:xfrm>
            <a:off x="0" y="6336672"/>
            <a:ext cx="12192000" cy="56595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41D5311-3BED-D9C3-CE6B-ECD734316F49}"/>
              </a:ext>
            </a:extLst>
          </p:cNvPr>
          <p:cNvSpPr/>
          <p:nvPr/>
        </p:nvSpPr>
        <p:spPr>
          <a:xfrm>
            <a:off x="0" y="-4"/>
            <a:ext cx="12192000" cy="88777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latin typeface="Arial Black" panose="020B0A04020102020204" pitchFamily="34" charset="0"/>
              </a:rPr>
              <a:t>	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F458AB6-3FBF-F6F2-1556-EFDA4BCFE566}"/>
              </a:ext>
            </a:extLst>
          </p:cNvPr>
          <p:cNvSpPr/>
          <p:nvPr/>
        </p:nvSpPr>
        <p:spPr>
          <a:xfrm>
            <a:off x="1260629" y="-3"/>
            <a:ext cx="79899" cy="8877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6C49FB4-AD32-CE56-9158-BE880164AA2C}"/>
              </a:ext>
            </a:extLst>
          </p:cNvPr>
          <p:cNvSpPr/>
          <p:nvPr/>
        </p:nvSpPr>
        <p:spPr>
          <a:xfrm>
            <a:off x="2164601" y="6336672"/>
            <a:ext cx="77002" cy="5659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59E2F2-D885-F0FD-8EF7-DBBD332736FB}"/>
              </a:ext>
            </a:extLst>
          </p:cNvPr>
          <p:cNvSpPr txBox="1"/>
          <p:nvPr/>
        </p:nvSpPr>
        <p:spPr>
          <a:xfrm>
            <a:off x="404979" y="6425722"/>
            <a:ext cx="139494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Москва 2024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5F9D574-FC03-1BB5-B4A5-019E988041E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2984" y="84011"/>
            <a:ext cx="674040" cy="71973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D4B7A7D-6F76-7D22-F016-640E02410237}"/>
              </a:ext>
            </a:extLst>
          </p:cNvPr>
          <p:cNvSpPr/>
          <p:nvPr/>
        </p:nvSpPr>
        <p:spPr>
          <a:xfrm>
            <a:off x="10831281" y="-2"/>
            <a:ext cx="79899" cy="8877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00F2A6-E00B-D1C4-BDE3-D9EEDF9CCB39}"/>
              </a:ext>
            </a:extLst>
          </p:cNvPr>
          <p:cNvSpPr txBox="1"/>
          <p:nvPr/>
        </p:nvSpPr>
        <p:spPr>
          <a:xfrm>
            <a:off x="2164601" y="32501"/>
            <a:ext cx="750897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Федеральное государственное бюджетное учреждение высшего образования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 «Государственный университет по землеустройству» 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Профиль магистратуры  «Судебная землеустроительная экспертиза»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9887C64-E4DF-9285-AFE0-BEA871B1584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765" y="6233546"/>
            <a:ext cx="6614577" cy="132848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46D77F2-4BEC-EECF-164E-12565082D4BD}"/>
              </a:ext>
            </a:extLst>
          </p:cNvPr>
          <p:cNvSpPr/>
          <p:nvPr/>
        </p:nvSpPr>
        <p:spPr>
          <a:xfrm>
            <a:off x="8863342" y="6352555"/>
            <a:ext cx="77002" cy="5659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B5CAA8-00B9-7B22-2C33-40155A8ACCFC}"/>
              </a:ext>
            </a:extLst>
          </p:cNvPr>
          <p:cNvSpPr txBox="1"/>
          <p:nvPr/>
        </p:nvSpPr>
        <p:spPr>
          <a:xfrm>
            <a:off x="123391" y="1709842"/>
            <a:ext cx="5903809" cy="1189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3000"/>
              </a:lnSpc>
              <a:spcAft>
                <a:spcPts val="900"/>
              </a:spcAft>
            </a:pPr>
            <a:r>
              <a:rPr lang="ru-RU" sz="1600" kern="1400" dirty="0">
                <a:solidFill>
                  <a:srgbClr val="000000"/>
                </a:solidFill>
              </a:rPr>
              <a:t>Предпосылкой для открытия профиля </a:t>
            </a:r>
            <a:r>
              <a:rPr lang="ru-RU" sz="1600" kern="1400" dirty="0" smtClean="0">
                <a:solidFill>
                  <a:srgbClr val="000000"/>
                </a:solidFill>
              </a:rPr>
              <a:t>«</a:t>
            </a:r>
            <a:r>
              <a:rPr lang="ru-RU" sz="1600" b="1" kern="1400" dirty="0" smtClean="0">
                <a:solidFill>
                  <a:srgbClr val="000000"/>
                </a:solidFill>
              </a:rPr>
              <a:t>Судебная </a:t>
            </a:r>
            <a:r>
              <a:rPr lang="ru-RU" sz="1600" b="1" kern="1400" dirty="0">
                <a:solidFill>
                  <a:srgbClr val="000000"/>
                </a:solidFill>
              </a:rPr>
              <a:t>землеустроительная экспертиза</a:t>
            </a:r>
            <a:r>
              <a:rPr lang="ru-RU" sz="1600" kern="1400" dirty="0">
                <a:solidFill>
                  <a:srgbClr val="000000"/>
                </a:solidFill>
              </a:rPr>
              <a:t>» послужил высокий спрос на специалистов в данной сфере </a:t>
            </a:r>
            <a:r>
              <a:rPr lang="ru-RU" sz="1600" kern="1400" dirty="0" smtClean="0">
                <a:solidFill>
                  <a:srgbClr val="000000"/>
                </a:solidFill>
              </a:rPr>
              <a:t>со стороны системы </a:t>
            </a:r>
            <a:r>
              <a:rPr lang="ru-RU" sz="1600" kern="1400" dirty="0">
                <a:solidFill>
                  <a:srgbClr val="000000"/>
                </a:solidFill>
              </a:rPr>
              <a:t>судопроизводства и правоохранительной деятельности. </a:t>
            </a:r>
            <a:endParaRPr lang="ru-RU" sz="16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49722F3-EF5F-44F3-AF3C-2EB544AD129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24" y="64596"/>
            <a:ext cx="766037" cy="76812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52A50FB-072A-B932-BD9E-37D08702A7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9753" y="6359203"/>
            <a:ext cx="534542" cy="53454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1217E4B-E3B1-C5AA-1D41-BF8DAA074D6C}"/>
              </a:ext>
            </a:extLst>
          </p:cNvPr>
          <p:cNvSpPr txBox="1"/>
          <p:nvPr/>
        </p:nvSpPr>
        <p:spPr>
          <a:xfrm>
            <a:off x="8913426" y="6313432"/>
            <a:ext cx="2964913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</a:rPr>
              <a:t>Адрес: 105064, Москва, ул. Казакова, д.15 </a:t>
            </a:r>
          </a:p>
          <a:p>
            <a:r>
              <a:rPr lang="ru-RU" sz="1100" dirty="0">
                <a:solidFill>
                  <a:schemeClr val="bg1"/>
                </a:solidFill>
              </a:rPr>
              <a:t>Контакты кафедры:</a:t>
            </a:r>
          </a:p>
          <a:p>
            <a:r>
              <a:rPr lang="ru-RU" sz="1100" dirty="0">
                <a:solidFill>
                  <a:schemeClr val="bg1"/>
                </a:solidFill>
              </a:rPr>
              <a:t>Тел.: 8 499 267 63 92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5182" y="1304367"/>
            <a:ext cx="4639100" cy="225628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8260" y="3154072"/>
            <a:ext cx="4813214" cy="26570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0" y="3499173"/>
            <a:ext cx="4035902" cy="256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013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4388D85-52BE-24DF-F6C3-5EF1E7F6A377}"/>
              </a:ext>
            </a:extLst>
          </p:cNvPr>
          <p:cNvSpPr/>
          <p:nvPr/>
        </p:nvSpPr>
        <p:spPr>
          <a:xfrm>
            <a:off x="0" y="6336672"/>
            <a:ext cx="12192000" cy="56595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41D5311-3BED-D9C3-CE6B-ECD734316F49}"/>
              </a:ext>
            </a:extLst>
          </p:cNvPr>
          <p:cNvSpPr/>
          <p:nvPr/>
        </p:nvSpPr>
        <p:spPr>
          <a:xfrm>
            <a:off x="0" y="-4"/>
            <a:ext cx="12192000" cy="88777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latin typeface="Arial Black" panose="020B0A04020102020204" pitchFamily="34" charset="0"/>
              </a:rPr>
              <a:t>	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F458AB6-3FBF-F6F2-1556-EFDA4BCFE566}"/>
              </a:ext>
            </a:extLst>
          </p:cNvPr>
          <p:cNvSpPr/>
          <p:nvPr/>
        </p:nvSpPr>
        <p:spPr>
          <a:xfrm>
            <a:off x="1260629" y="-3"/>
            <a:ext cx="79899" cy="8877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6C49FB4-AD32-CE56-9158-BE880164AA2C}"/>
              </a:ext>
            </a:extLst>
          </p:cNvPr>
          <p:cNvSpPr/>
          <p:nvPr/>
        </p:nvSpPr>
        <p:spPr>
          <a:xfrm>
            <a:off x="2164601" y="6336672"/>
            <a:ext cx="77002" cy="5659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59E2F2-D885-F0FD-8EF7-DBBD332736FB}"/>
              </a:ext>
            </a:extLst>
          </p:cNvPr>
          <p:cNvSpPr txBox="1"/>
          <p:nvPr/>
        </p:nvSpPr>
        <p:spPr>
          <a:xfrm>
            <a:off x="404979" y="6425722"/>
            <a:ext cx="139494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Москва 2024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5F9D574-FC03-1BB5-B4A5-019E988041E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2984" y="84011"/>
            <a:ext cx="674040" cy="71973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D4B7A7D-6F76-7D22-F016-640E02410237}"/>
              </a:ext>
            </a:extLst>
          </p:cNvPr>
          <p:cNvSpPr/>
          <p:nvPr/>
        </p:nvSpPr>
        <p:spPr>
          <a:xfrm>
            <a:off x="10831281" y="-2"/>
            <a:ext cx="79899" cy="8877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00F2A6-E00B-D1C4-BDE3-D9EEDF9CCB39}"/>
              </a:ext>
            </a:extLst>
          </p:cNvPr>
          <p:cNvSpPr txBox="1"/>
          <p:nvPr/>
        </p:nvSpPr>
        <p:spPr>
          <a:xfrm>
            <a:off x="2164601" y="32501"/>
            <a:ext cx="750897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Федеральное государственное бюджетное учреждение высшего образования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 «Государственный университет по землеустройству» 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Факультет управления недвижимостью и права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9887C64-E4DF-9285-AFE0-BEA871B1584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765" y="6233546"/>
            <a:ext cx="6614577" cy="132848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46D77F2-4BEC-EECF-164E-12565082D4BD}"/>
              </a:ext>
            </a:extLst>
          </p:cNvPr>
          <p:cNvSpPr/>
          <p:nvPr/>
        </p:nvSpPr>
        <p:spPr>
          <a:xfrm>
            <a:off x="8863342" y="6352555"/>
            <a:ext cx="77002" cy="5659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B5CAA8-00B9-7B22-2C33-40155A8ACCFC}"/>
              </a:ext>
            </a:extLst>
          </p:cNvPr>
          <p:cNvSpPr txBox="1"/>
          <p:nvPr/>
        </p:nvSpPr>
        <p:spPr>
          <a:xfrm>
            <a:off x="131937" y="1093420"/>
            <a:ext cx="5903809" cy="1845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3000"/>
              </a:lnSpc>
              <a:spcAft>
                <a:spcPts val="900"/>
              </a:spcAft>
            </a:pPr>
            <a:r>
              <a:rPr lang="ru-RU" sz="1600" kern="1400" dirty="0" smtClean="0">
                <a:solidFill>
                  <a:srgbClr val="000000"/>
                </a:solidFill>
              </a:rPr>
              <a:t>Специалисты </a:t>
            </a:r>
            <a:r>
              <a:rPr lang="ru-RU" sz="1600" kern="1400" dirty="0">
                <a:solidFill>
                  <a:srgbClr val="000000"/>
                </a:solidFill>
              </a:rPr>
              <a:t>в области судебной землеустроительной востребованы при рассмотрении широкого спектра земельных споров, расследовании административных правонарушений в сфере пользования землёй, в производстве по </a:t>
            </a:r>
            <a:r>
              <a:rPr lang="ru-RU" sz="1600" kern="1400" dirty="0" smtClean="0">
                <a:solidFill>
                  <a:srgbClr val="000000"/>
                </a:solidFill>
              </a:rPr>
              <a:t>ряду уголовных </a:t>
            </a:r>
            <a:r>
              <a:rPr lang="ru-RU" sz="1600" kern="1400" dirty="0">
                <a:solidFill>
                  <a:srgbClr val="000000"/>
                </a:solidFill>
              </a:rPr>
              <a:t>преступлений.</a:t>
            </a:r>
            <a:r>
              <a:rPr lang="ru-RU" sz="16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endParaRPr lang="ru-RU" sz="16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49722F3-EF5F-44F3-AF3C-2EB544AD129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24" y="64596"/>
            <a:ext cx="766037" cy="76812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52A50FB-072A-B932-BD9E-37D08702A7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9753" y="6359203"/>
            <a:ext cx="534542" cy="53454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1217E4B-E3B1-C5AA-1D41-BF8DAA074D6C}"/>
              </a:ext>
            </a:extLst>
          </p:cNvPr>
          <p:cNvSpPr txBox="1"/>
          <p:nvPr/>
        </p:nvSpPr>
        <p:spPr>
          <a:xfrm>
            <a:off x="8913426" y="6313432"/>
            <a:ext cx="2964913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</a:rPr>
              <a:t>Адрес: 105064, Москва, ул. Казакова, д.15 </a:t>
            </a:r>
          </a:p>
          <a:p>
            <a:r>
              <a:rPr lang="ru-RU" sz="1100" dirty="0">
                <a:solidFill>
                  <a:schemeClr val="bg1"/>
                </a:solidFill>
              </a:rPr>
              <a:t>Контакты кафедры:</a:t>
            </a:r>
          </a:p>
          <a:p>
            <a:r>
              <a:rPr lang="ru-RU" sz="1100" dirty="0">
                <a:solidFill>
                  <a:schemeClr val="bg1"/>
                </a:solidFill>
              </a:rPr>
              <a:t>Тел.: 8 499 267 63 92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979" y="2792649"/>
            <a:ext cx="4035902" cy="267027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03851" y="1037557"/>
            <a:ext cx="4035902" cy="269466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15099" y="3787282"/>
            <a:ext cx="3543941" cy="239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748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4388D85-52BE-24DF-F6C3-5EF1E7F6A377}"/>
              </a:ext>
            </a:extLst>
          </p:cNvPr>
          <p:cNvSpPr/>
          <p:nvPr/>
        </p:nvSpPr>
        <p:spPr>
          <a:xfrm>
            <a:off x="0" y="6312023"/>
            <a:ext cx="12192000" cy="56595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41D5311-3BED-D9C3-CE6B-ECD734316F49}"/>
              </a:ext>
            </a:extLst>
          </p:cNvPr>
          <p:cNvSpPr/>
          <p:nvPr/>
        </p:nvSpPr>
        <p:spPr>
          <a:xfrm>
            <a:off x="0" y="-4"/>
            <a:ext cx="12192000" cy="88777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latin typeface="Arial Black" panose="020B0A04020102020204" pitchFamily="34" charset="0"/>
              </a:rPr>
              <a:t>	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F458AB6-3FBF-F6F2-1556-EFDA4BCFE566}"/>
              </a:ext>
            </a:extLst>
          </p:cNvPr>
          <p:cNvSpPr/>
          <p:nvPr/>
        </p:nvSpPr>
        <p:spPr>
          <a:xfrm>
            <a:off x="1260629" y="-3"/>
            <a:ext cx="79899" cy="8877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6C49FB4-AD32-CE56-9158-BE880164AA2C}"/>
              </a:ext>
            </a:extLst>
          </p:cNvPr>
          <p:cNvSpPr/>
          <p:nvPr/>
        </p:nvSpPr>
        <p:spPr>
          <a:xfrm>
            <a:off x="2164601" y="6312023"/>
            <a:ext cx="77002" cy="5659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59E2F2-D885-F0FD-8EF7-DBBD332736FB}"/>
              </a:ext>
            </a:extLst>
          </p:cNvPr>
          <p:cNvSpPr txBox="1"/>
          <p:nvPr/>
        </p:nvSpPr>
        <p:spPr>
          <a:xfrm>
            <a:off x="404979" y="6425722"/>
            <a:ext cx="139494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Москва 2024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5F9D574-FC03-1BB5-B4A5-019E988041E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2984" y="84011"/>
            <a:ext cx="674040" cy="71973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D4B7A7D-6F76-7D22-F016-640E02410237}"/>
              </a:ext>
            </a:extLst>
          </p:cNvPr>
          <p:cNvSpPr/>
          <p:nvPr/>
        </p:nvSpPr>
        <p:spPr>
          <a:xfrm>
            <a:off x="10831281" y="-2"/>
            <a:ext cx="79899" cy="8877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00F2A6-E00B-D1C4-BDE3-D9EEDF9CCB39}"/>
              </a:ext>
            </a:extLst>
          </p:cNvPr>
          <p:cNvSpPr txBox="1"/>
          <p:nvPr/>
        </p:nvSpPr>
        <p:spPr>
          <a:xfrm>
            <a:off x="2164601" y="32501"/>
            <a:ext cx="750897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Федеральное государственное бюджетное учреждение высшего образования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 «Государственный университет по землеустройству» 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Факультет управления недвижимостью и права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9887C64-E4DF-9285-AFE0-BEA871B1584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765" y="6213735"/>
            <a:ext cx="6614577" cy="132848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46D77F2-4BEC-EECF-164E-12565082D4BD}"/>
              </a:ext>
            </a:extLst>
          </p:cNvPr>
          <p:cNvSpPr/>
          <p:nvPr/>
        </p:nvSpPr>
        <p:spPr>
          <a:xfrm>
            <a:off x="8856180" y="6312021"/>
            <a:ext cx="77002" cy="5659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170774-A948-9A37-79AC-83BEA89E7930}"/>
              </a:ext>
            </a:extLst>
          </p:cNvPr>
          <p:cNvSpPr txBox="1"/>
          <p:nvPr/>
        </p:nvSpPr>
        <p:spPr>
          <a:xfrm>
            <a:off x="1870009" y="875662"/>
            <a:ext cx="7428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Bold" panose="020B0502040204020203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5502FF5-8F9E-A2E4-36F0-ED8A5C31250F}"/>
              </a:ext>
            </a:extLst>
          </p:cNvPr>
          <p:cNvSpPr txBox="1"/>
          <p:nvPr/>
        </p:nvSpPr>
        <p:spPr>
          <a:xfrm>
            <a:off x="630315" y="1368668"/>
            <a:ext cx="57223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/>
              <a:t>Уникальность выпускаемых специалистов определяется сочетанием преподаваемых разноплановых дисциплин из сферы земельного, аграрного, </a:t>
            </a:r>
            <a:r>
              <a:rPr lang="ru-RU" sz="1600" dirty="0" err="1"/>
              <a:t>природоресурсного</a:t>
            </a:r>
            <a:r>
              <a:rPr lang="ru-RU" sz="1600" dirty="0"/>
              <a:t> права, судопроизводства, землеустройства и кадастров, экономики и информационных технологий.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DDC3B8E-FA2A-62CD-6276-8833AD73ACC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54" y="47741"/>
            <a:ext cx="790122" cy="79227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BE444CA-92AC-ECF4-6982-B71FFC7E84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9753" y="6327727"/>
            <a:ext cx="534542" cy="53454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DC0DA4D-A8BB-5314-1481-16EA1AE83263}"/>
              </a:ext>
            </a:extLst>
          </p:cNvPr>
          <p:cNvSpPr txBox="1"/>
          <p:nvPr/>
        </p:nvSpPr>
        <p:spPr>
          <a:xfrm>
            <a:off x="8913426" y="6313432"/>
            <a:ext cx="2964913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</a:rPr>
              <a:t>Адрес: 105064, Москва, ул. Казакова, д.15 </a:t>
            </a:r>
          </a:p>
          <a:p>
            <a:r>
              <a:rPr lang="ru-RU" sz="1100" dirty="0">
                <a:solidFill>
                  <a:schemeClr val="bg1"/>
                </a:solidFill>
              </a:rPr>
              <a:t>Контакты кафедры:</a:t>
            </a:r>
          </a:p>
          <a:p>
            <a:r>
              <a:rPr lang="ru-RU" sz="1100" dirty="0">
                <a:solidFill>
                  <a:schemeClr val="bg1"/>
                </a:solidFill>
              </a:rPr>
              <a:t>Тел.: 8 499 267 63 92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1529" y="986053"/>
            <a:ext cx="4437304" cy="285762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70009" y="3074167"/>
            <a:ext cx="4035902" cy="274953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28006" y="3972288"/>
            <a:ext cx="4041998" cy="2255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639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4388D85-52BE-24DF-F6C3-5EF1E7F6A377}"/>
              </a:ext>
            </a:extLst>
          </p:cNvPr>
          <p:cNvSpPr/>
          <p:nvPr/>
        </p:nvSpPr>
        <p:spPr>
          <a:xfrm>
            <a:off x="0" y="6312023"/>
            <a:ext cx="12192000" cy="56595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41D5311-3BED-D9C3-CE6B-ECD734316F49}"/>
              </a:ext>
            </a:extLst>
          </p:cNvPr>
          <p:cNvSpPr/>
          <p:nvPr/>
        </p:nvSpPr>
        <p:spPr>
          <a:xfrm>
            <a:off x="0" y="-4"/>
            <a:ext cx="12192000" cy="88777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latin typeface="Arial Black" panose="020B0A04020102020204" pitchFamily="34" charset="0"/>
              </a:rPr>
              <a:t>	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F458AB6-3FBF-F6F2-1556-EFDA4BCFE566}"/>
              </a:ext>
            </a:extLst>
          </p:cNvPr>
          <p:cNvSpPr/>
          <p:nvPr/>
        </p:nvSpPr>
        <p:spPr>
          <a:xfrm>
            <a:off x="1260629" y="-3"/>
            <a:ext cx="79899" cy="8877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6C49FB4-AD32-CE56-9158-BE880164AA2C}"/>
              </a:ext>
            </a:extLst>
          </p:cNvPr>
          <p:cNvSpPr/>
          <p:nvPr/>
        </p:nvSpPr>
        <p:spPr>
          <a:xfrm>
            <a:off x="2164601" y="6312023"/>
            <a:ext cx="77002" cy="5659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59E2F2-D885-F0FD-8EF7-DBBD332736FB}"/>
              </a:ext>
            </a:extLst>
          </p:cNvPr>
          <p:cNvSpPr txBox="1"/>
          <p:nvPr/>
        </p:nvSpPr>
        <p:spPr>
          <a:xfrm>
            <a:off x="404979" y="6425722"/>
            <a:ext cx="139494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Москва 2024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5F9D574-FC03-1BB5-B4A5-019E988041E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2984" y="84011"/>
            <a:ext cx="674040" cy="71973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D4B7A7D-6F76-7D22-F016-640E02410237}"/>
              </a:ext>
            </a:extLst>
          </p:cNvPr>
          <p:cNvSpPr/>
          <p:nvPr/>
        </p:nvSpPr>
        <p:spPr>
          <a:xfrm>
            <a:off x="10831281" y="-2"/>
            <a:ext cx="79899" cy="8877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00F2A6-E00B-D1C4-BDE3-D9EEDF9CCB39}"/>
              </a:ext>
            </a:extLst>
          </p:cNvPr>
          <p:cNvSpPr txBox="1"/>
          <p:nvPr/>
        </p:nvSpPr>
        <p:spPr>
          <a:xfrm>
            <a:off x="2164601" y="32501"/>
            <a:ext cx="750897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Федеральное государственное бюджетное учреждение высшего образования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 «Государственный университет по землеустройству» 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Профиль магистратуры  «Судебная землеустроительная экспертиза»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9887C64-E4DF-9285-AFE0-BEA871B1584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765" y="6213735"/>
            <a:ext cx="6614577" cy="132848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46D77F2-4BEC-EECF-164E-12565082D4BD}"/>
              </a:ext>
            </a:extLst>
          </p:cNvPr>
          <p:cNvSpPr/>
          <p:nvPr/>
        </p:nvSpPr>
        <p:spPr>
          <a:xfrm>
            <a:off x="8856180" y="6312021"/>
            <a:ext cx="77002" cy="5659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5502FF5-8F9E-A2E4-36F0-ED8A5C31250F}"/>
              </a:ext>
            </a:extLst>
          </p:cNvPr>
          <p:cNvSpPr txBox="1"/>
          <p:nvPr/>
        </p:nvSpPr>
        <p:spPr>
          <a:xfrm>
            <a:off x="337515" y="1100851"/>
            <a:ext cx="572236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/>
              <a:t>Неотъемлемую часть подготовки квалифицированных судебных экспертов составляют </a:t>
            </a:r>
            <a:r>
              <a:rPr lang="ru-RU" sz="1400" b="1" dirty="0"/>
              <a:t>практические занятия под руководством ведущих экспертов-практиков.</a:t>
            </a:r>
          </a:p>
          <a:p>
            <a:pPr algn="just"/>
            <a:r>
              <a:rPr lang="ru-RU" sz="1400" dirty="0" smtClean="0"/>
              <a:t>Практическая </a:t>
            </a:r>
            <a:r>
              <a:rPr lang="ru-RU" sz="1400" dirty="0"/>
              <a:t>подготовка обучающихся организована при участии более чем 30 организаций-партнеров вуза, среди которых преддипломную практику в новые органы и организации (</a:t>
            </a:r>
            <a:r>
              <a:rPr lang="ru-RU" sz="1400" b="1" dirty="0"/>
              <a:t>Государственная Дума, Минэкономразвития </a:t>
            </a:r>
            <a:r>
              <a:rPr lang="ru-RU" sz="1400" b="1" dirty="0" smtClean="0"/>
              <a:t>России,  </a:t>
            </a:r>
            <a:r>
              <a:rPr lang="ru-RU" sz="1400" b="1" dirty="0"/>
              <a:t>Минсельхоз </a:t>
            </a:r>
            <a:r>
              <a:rPr lang="ru-RU" sz="1400" b="1" dirty="0" smtClean="0"/>
              <a:t>России; </a:t>
            </a:r>
            <a:r>
              <a:rPr lang="ru-RU" sz="1400" b="1" dirty="0" err="1" smtClean="0"/>
              <a:t>Росреестр</a:t>
            </a:r>
            <a:r>
              <a:rPr lang="ru-RU" sz="1400" b="1" dirty="0"/>
              <a:t>, регистрационные палаты Министерства юстиции Российской Федерации, нотариальные конторы, межрайонные прокуратуры, Россельхозбанк, </a:t>
            </a:r>
            <a:r>
              <a:rPr lang="ru-RU" sz="1400" b="1" dirty="0" err="1"/>
              <a:t>Роскачество</a:t>
            </a:r>
            <a:r>
              <a:rPr lang="ru-RU" sz="1400" b="1" dirty="0"/>
              <a:t>, Росреестр, Росимущество, Торгово-промышленная палата РФ, профильные департаменты и министерства в Правительстве </a:t>
            </a:r>
            <a:r>
              <a:rPr lang="ru-RU" sz="1400" dirty="0"/>
              <a:t>Москвы и Московской области, ряд крупных ассоциаций и союзов в области оценки бизнеса и недвижимости и многие другие организации и структуры.</a:t>
            </a:r>
          </a:p>
          <a:p>
            <a:endParaRPr lang="ru-RU" sz="140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DDC3B8E-FA2A-62CD-6276-8833AD73ACC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54" y="47741"/>
            <a:ext cx="790122" cy="79227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BE444CA-92AC-ECF4-6982-B71FFC7E84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9753" y="6327727"/>
            <a:ext cx="534542" cy="53454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DC0DA4D-A8BB-5314-1481-16EA1AE83263}"/>
              </a:ext>
            </a:extLst>
          </p:cNvPr>
          <p:cNvSpPr txBox="1"/>
          <p:nvPr/>
        </p:nvSpPr>
        <p:spPr>
          <a:xfrm>
            <a:off x="8913426" y="6313432"/>
            <a:ext cx="2964913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</a:rPr>
              <a:t>Адрес: 105064, Москва, ул. Казакова, д.15 </a:t>
            </a:r>
          </a:p>
          <a:p>
            <a:r>
              <a:rPr lang="ru-RU" sz="1100" dirty="0">
                <a:solidFill>
                  <a:schemeClr val="bg1"/>
                </a:solidFill>
              </a:rPr>
              <a:t>Контакты кафедры:</a:t>
            </a:r>
          </a:p>
          <a:p>
            <a:r>
              <a:rPr lang="ru-RU" sz="1100" dirty="0">
                <a:solidFill>
                  <a:schemeClr val="bg1"/>
                </a:solidFill>
              </a:rPr>
              <a:t>Тел.: 8 499 267 63 92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82223" y="986051"/>
            <a:ext cx="4041998" cy="28531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223" y="3937510"/>
            <a:ext cx="3528957" cy="20205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2326" y="4241176"/>
            <a:ext cx="2223980" cy="166889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11117" y="4309974"/>
            <a:ext cx="2957264" cy="1648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739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4388D85-52BE-24DF-F6C3-5EF1E7F6A377}"/>
              </a:ext>
            </a:extLst>
          </p:cNvPr>
          <p:cNvSpPr/>
          <p:nvPr/>
        </p:nvSpPr>
        <p:spPr>
          <a:xfrm>
            <a:off x="0" y="6312023"/>
            <a:ext cx="12192000" cy="56595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41D5311-3BED-D9C3-CE6B-ECD734316F49}"/>
              </a:ext>
            </a:extLst>
          </p:cNvPr>
          <p:cNvSpPr/>
          <p:nvPr/>
        </p:nvSpPr>
        <p:spPr>
          <a:xfrm>
            <a:off x="0" y="-4"/>
            <a:ext cx="12192000" cy="88777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latin typeface="Arial Black" panose="020B0A04020102020204" pitchFamily="34" charset="0"/>
              </a:rPr>
              <a:t>	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F458AB6-3FBF-F6F2-1556-EFDA4BCFE566}"/>
              </a:ext>
            </a:extLst>
          </p:cNvPr>
          <p:cNvSpPr/>
          <p:nvPr/>
        </p:nvSpPr>
        <p:spPr>
          <a:xfrm>
            <a:off x="1260629" y="-3"/>
            <a:ext cx="79899" cy="8877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6C49FB4-AD32-CE56-9158-BE880164AA2C}"/>
              </a:ext>
            </a:extLst>
          </p:cNvPr>
          <p:cNvSpPr/>
          <p:nvPr/>
        </p:nvSpPr>
        <p:spPr>
          <a:xfrm>
            <a:off x="2164601" y="6312023"/>
            <a:ext cx="77002" cy="5659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59E2F2-D885-F0FD-8EF7-DBBD332736FB}"/>
              </a:ext>
            </a:extLst>
          </p:cNvPr>
          <p:cNvSpPr txBox="1"/>
          <p:nvPr/>
        </p:nvSpPr>
        <p:spPr>
          <a:xfrm>
            <a:off x="404979" y="6425722"/>
            <a:ext cx="139494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Москва 2024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5F9D574-FC03-1BB5-B4A5-019E988041E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2984" y="84011"/>
            <a:ext cx="674040" cy="71973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D4B7A7D-6F76-7D22-F016-640E02410237}"/>
              </a:ext>
            </a:extLst>
          </p:cNvPr>
          <p:cNvSpPr/>
          <p:nvPr/>
        </p:nvSpPr>
        <p:spPr>
          <a:xfrm>
            <a:off x="10831281" y="-2"/>
            <a:ext cx="79899" cy="8877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00F2A6-E00B-D1C4-BDE3-D9EEDF9CCB39}"/>
              </a:ext>
            </a:extLst>
          </p:cNvPr>
          <p:cNvSpPr txBox="1"/>
          <p:nvPr/>
        </p:nvSpPr>
        <p:spPr>
          <a:xfrm>
            <a:off x="2164601" y="32501"/>
            <a:ext cx="750897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Федеральное государственное бюджетное учреждение высшего образования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 «Государственный университет по землеустройству» 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Факультет управления недвижимостью и права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9887C64-E4DF-9285-AFE0-BEA871B1584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765" y="6213735"/>
            <a:ext cx="6614577" cy="132848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46D77F2-4BEC-EECF-164E-12565082D4BD}"/>
              </a:ext>
            </a:extLst>
          </p:cNvPr>
          <p:cNvSpPr/>
          <p:nvPr/>
        </p:nvSpPr>
        <p:spPr>
          <a:xfrm>
            <a:off x="8856180" y="6312021"/>
            <a:ext cx="77002" cy="5659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5502FF5-8F9E-A2E4-36F0-ED8A5C31250F}"/>
              </a:ext>
            </a:extLst>
          </p:cNvPr>
          <p:cNvSpPr txBox="1"/>
          <p:nvPr/>
        </p:nvSpPr>
        <p:spPr>
          <a:xfrm>
            <a:off x="803319" y="1345024"/>
            <a:ext cx="67597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/>
              <a:t>Неотъемлемую часть подготовки квалифицированных судебных экспертов составляют практические занятия под руководством ведущих экспертов-практиков</a:t>
            </a:r>
            <a:r>
              <a:rPr lang="ru-RU" sz="1400" dirty="0" smtClean="0"/>
              <a:t>.</a:t>
            </a:r>
          </a:p>
          <a:p>
            <a:pPr algn="just"/>
            <a:r>
              <a:rPr lang="ru-RU" sz="1400" dirty="0" smtClean="0"/>
              <a:t>Особое внимание – сотрудничеству со структурами Московского мегаполиса.</a:t>
            </a:r>
            <a:endParaRPr lang="ru-RU" sz="1400" dirty="0"/>
          </a:p>
          <a:p>
            <a:endParaRPr lang="ru-RU" sz="140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DDC3B8E-FA2A-62CD-6276-8833AD73ACC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54" y="47741"/>
            <a:ext cx="790122" cy="79227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BE444CA-92AC-ECF4-6982-B71FFC7E84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9753" y="6327727"/>
            <a:ext cx="534542" cy="53454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DC0DA4D-A8BB-5314-1481-16EA1AE83263}"/>
              </a:ext>
            </a:extLst>
          </p:cNvPr>
          <p:cNvSpPr txBox="1"/>
          <p:nvPr/>
        </p:nvSpPr>
        <p:spPr>
          <a:xfrm>
            <a:off x="8913426" y="6313432"/>
            <a:ext cx="2964913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</a:rPr>
              <a:t>Адрес: 105064, Москва, ул. Казакова, д.15 </a:t>
            </a:r>
          </a:p>
          <a:p>
            <a:r>
              <a:rPr lang="ru-RU" sz="1100" dirty="0">
                <a:solidFill>
                  <a:schemeClr val="bg1"/>
                </a:solidFill>
              </a:rPr>
              <a:t>Контакты кафедры:</a:t>
            </a:r>
          </a:p>
          <a:p>
            <a:r>
              <a:rPr lang="ru-RU" sz="1100" dirty="0">
                <a:solidFill>
                  <a:schemeClr val="bg1"/>
                </a:solidFill>
              </a:rPr>
              <a:t>Тел.: 8 499 267 63 92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88924" y="1189302"/>
            <a:ext cx="2613915" cy="255582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319" y="4225538"/>
            <a:ext cx="4261473" cy="170093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1039" y="4164572"/>
            <a:ext cx="7126842" cy="182286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43531" y="2228693"/>
            <a:ext cx="7259519" cy="1804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035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4388D85-52BE-24DF-F6C3-5EF1E7F6A377}"/>
              </a:ext>
            </a:extLst>
          </p:cNvPr>
          <p:cNvSpPr/>
          <p:nvPr/>
        </p:nvSpPr>
        <p:spPr>
          <a:xfrm>
            <a:off x="0" y="6312023"/>
            <a:ext cx="12192000" cy="56595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41D5311-3BED-D9C3-CE6B-ECD734316F49}"/>
              </a:ext>
            </a:extLst>
          </p:cNvPr>
          <p:cNvSpPr/>
          <p:nvPr/>
        </p:nvSpPr>
        <p:spPr>
          <a:xfrm>
            <a:off x="0" y="-4"/>
            <a:ext cx="12192000" cy="88777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latin typeface="Arial Black" panose="020B0A04020102020204" pitchFamily="34" charset="0"/>
              </a:rPr>
              <a:t>	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F458AB6-3FBF-F6F2-1556-EFDA4BCFE566}"/>
              </a:ext>
            </a:extLst>
          </p:cNvPr>
          <p:cNvSpPr/>
          <p:nvPr/>
        </p:nvSpPr>
        <p:spPr>
          <a:xfrm>
            <a:off x="1260629" y="-3"/>
            <a:ext cx="79899" cy="8877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6C49FB4-AD32-CE56-9158-BE880164AA2C}"/>
              </a:ext>
            </a:extLst>
          </p:cNvPr>
          <p:cNvSpPr/>
          <p:nvPr/>
        </p:nvSpPr>
        <p:spPr>
          <a:xfrm>
            <a:off x="2164601" y="6312023"/>
            <a:ext cx="77002" cy="5659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59E2F2-D885-F0FD-8EF7-DBBD332736FB}"/>
              </a:ext>
            </a:extLst>
          </p:cNvPr>
          <p:cNvSpPr txBox="1"/>
          <p:nvPr/>
        </p:nvSpPr>
        <p:spPr>
          <a:xfrm>
            <a:off x="404979" y="6425722"/>
            <a:ext cx="139494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Москва 2024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5F9D574-FC03-1BB5-B4A5-019E988041E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2984" y="84011"/>
            <a:ext cx="674040" cy="71973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D4B7A7D-6F76-7D22-F016-640E02410237}"/>
              </a:ext>
            </a:extLst>
          </p:cNvPr>
          <p:cNvSpPr/>
          <p:nvPr/>
        </p:nvSpPr>
        <p:spPr>
          <a:xfrm>
            <a:off x="10831281" y="-2"/>
            <a:ext cx="79899" cy="8877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00F2A6-E00B-D1C4-BDE3-D9EEDF9CCB39}"/>
              </a:ext>
            </a:extLst>
          </p:cNvPr>
          <p:cNvSpPr txBox="1"/>
          <p:nvPr/>
        </p:nvSpPr>
        <p:spPr>
          <a:xfrm>
            <a:off x="2164601" y="32501"/>
            <a:ext cx="750897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Федеральное государственное бюджетное учреждение высшего образования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 «Государственный университет по землеустройству» 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Профиль магистратуры  «Судебная землеустроительная экспертиза</a:t>
            </a:r>
            <a:r>
              <a:rPr lang="ru-RU" dirty="0" smtClean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»</a:t>
            </a:r>
            <a:endParaRPr lang="ru-RU" dirty="0">
              <a:solidFill>
                <a:schemeClr val="bg1"/>
              </a:solidFill>
              <a:latin typeface="Bahnschrift Light SemiCondensed" panose="020B0502040204020203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9887C64-E4DF-9285-AFE0-BEA871B1584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765" y="6213735"/>
            <a:ext cx="6614577" cy="132848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46D77F2-4BEC-EECF-164E-12565082D4BD}"/>
              </a:ext>
            </a:extLst>
          </p:cNvPr>
          <p:cNvSpPr/>
          <p:nvPr/>
        </p:nvSpPr>
        <p:spPr>
          <a:xfrm>
            <a:off x="8856180" y="6312021"/>
            <a:ext cx="77002" cy="5659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DDC3B8E-FA2A-62CD-6276-8833AD73ACC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54" y="47741"/>
            <a:ext cx="790122" cy="79227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BE444CA-92AC-ECF4-6982-B71FFC7E84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9753" y="6327727"/>
            <a:ext cx="534542" cy="53454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DC0DA4D-A8BB-5314-1481-16EA1AE83263}"/>
              </a:ext>
            </a:extLst>
          </p:cNvPr>
          <p:cNvSpPr txBox="1"/>
          <p:nvPr/>
        </p:nvSpPr>
        <p:spPr>
          <a:xfrm>
            <a:off x="8913426" y="6313432"/>
            <a:ext cx="2964913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</a:rPr>
              <a:t>Адрес: 105064, Москва, ул. Казакова, д.15 </a:t>
            </a:r>
          </a:p>
          <a:p>
            <a:r>
              <a:rPr lang="ru-RU" sz="1100" dirty="0">
                <a:solidFill>
                  <a:schemeClr val="bg1"/>
                </a:solidFill>
              </a:rPr>
              <a:t>Контакты кафедры:</a:t>
            </a:r>
          </a:p>
          <a:p>
            <a:r>
              <a:rPr lang="ru-RU" sz="1100" dirty="0">
                <a:solidFill>
                  <a:schemeClr val="bg1"/>
                </a:solidFill>
              </a:rPr>
              <a:t>Тел.: 8 499 267 63 92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7493" y="1164140"/>
            <a:ext cx="2228789" cy="27925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9017" y="3144798"/>
            <a:ext cx="2341547" cy="269718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0401" y="1079585"/>
            <a:ext cx="3397522" cy="446991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34965" y="986051"/>
            <a:ext cx="2911900" cy="505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49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4388D85-52BE-24DF-F6C3-5EF1E7F6A377}"/>
              </a:ext>
            </a:extLst>
          </p:cNvPr>
          <p:cNvSpPr/>
          <p:nvPr/>
        </p:nvSpPr>
        <p:spPr>
          <a:xfrm>
            <a:off x="0" y="6312023"/>
            <a:ext cx="12192000" cy="56595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41D5311-3BED-D9C3-CE6B-ECD734316F49}"/>
              </a:ext>
            </a:extLst>
          </p:cNvPr>
          <p:cNvSpPr/>
          <p:nvPr/>
        </p:nvSpPr>
        <p:spPr>
          <a:xfrm>
            <a:off x="0" y="-4"/>
            <a:ext cx="12192000" cy="88777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latin typeface="Arial Black" panose="020B0A04020102020204" pitchFamily="34" charset="0"/>
              </a:rPr>
              <a:t>	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F458AB6-3FBF-F6F2-1556-EFDA4BCFE566}"/>
              </a:ext>
            </a:extLst>
          </p:cNvPr>
          <p:cNvSpPr/>
          <p:nvPr/>
        </p:nvSpPr>
        <p:spPr>
          <a:xfrm>
            <a:off x="1260629" y="-3"/>
            <a:ext cx="79899" cy="8877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6C49FB4-AD32-CE56-9158-BE880164AA2C}"/>
              </a:ext>
            </a:extLst>
          </p:cNvPr>
          <p:cNvSpPr/>
          <p:nvPr/>
        </p:nvSpPr>
        <p:spPr>
          <a:xfrm>
            <a:off x="2164601" y="6312023"/>
            <a:ext cx="77002" cy="5659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59E2F2-D885-F0FD-8EF7-DBBD332736FB}"/>
              </a:ext>
            </a:extLst>
          </p:cNvPr>
          <p:cNvSpPr txBox="1"/>
          <p:nvPr/>
        </p:nvSpPr>
        <p:spPr>
          <a:xfrm>
            <a:off x="404979" y="6425722"/>
            <a:ext cx="139494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Москва 2024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5F9D574-FC03-1BB5-B4A5-019E988041E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2984" y="84011"/>
            <a:ext cx="674040" cy="71973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D4B7A7D-6F76-7D22-F016-640E02410237}"/>
              </a:ext>
            </a:extLst>
          </p:cNvPr>
          <p:cNvSpPr/>
          <p:nvPr/>
        </p:nvSpPr>
        <p:spPr>
          <a:xfrm>
            <a:off x="10831281" y="-2"/>
            <a:ext cx="79899" cy="8877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00F2A6-E00B-D1C4-BDE3-D9EEDF9CCB39}"/>
              </a:ext>
            </a:extLst>
          </p:cNvPr>
          <p:cNvSpPr txBox="1"/>
          <p:nvPr/>
        </p:nvSpPr>
        <p:spPr>
          <a:xfrm>
            <a:off x="2164601" y="32501"/>
            <a:ext cx="7508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>
                <a:solidFill>
                  <a:schemeClr val="bg1"/>
                </a:solidFill>
                <a:latin typeface="Bahnschrift Light SemiCondensed" panose="020B0502040204020203" pitchFamily="34" charset="0"/>
              </a:rPr>
              <a:t>Профиль магистратуры  «Судебная землеустроительная экспертиза»</a:t>
            </a:r>
            <a:endParaRPr lang="ru-RU" sz="1400" dirty="0">
              <a:solidFill>
                <a:schemeClr val="bg1"/>
              </a:solidFill>
              <a:latin typeface="Bahnschrift Light SemiCondensed" panose="020B0502040204020203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9887C64-E4DF-9285-AFE0-BEA871B1584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765" y="6213735"/>
            <a:ext cx="6614577" cy="132848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46D77F2-4BEC-EECF-164E-12565082D4BD}"/>
              </a:ext>
            </a:extLst>
          </p:cNvPr>
          <p:cNvSpPr/>
          <p:nvPr/>
        </p:nvSpPr>
        <p:spPr>
          <a:xfrm>
            <a:off x="8856180" y="6312021"/>
            <a:ext cx="77002" cy="5659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DDC3B8E-FA2A-62CD-6276-8833AD73ACC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54" y="47741"/>
            <a:ext cx="790122" cy="79227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BE444CA-92AC-ECF4-6982-B71FFC7E84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9753" y="6327727"/>
            <a:ext cx="534542" cy="53454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DC0DA4D-A8BB-5314-1481-16EA1AE83263}"/>
              </a:ext>
            </a:extLst>
          </p:cNvPr>
          <p:cNvSpPr txBox="1"/>
          <p:nvPr/>
        </p:nvSpPr>
        <p:spPr>
          <a:xfrm>
            <a:off x="8913426" y="6313432"/>
            <a:ext cx="2964913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</a:rPr>
              <a:t>Адрес: 105064, Москва, ул. Казакова, д.15 </a:t>
            </a:r>
          </a:p>
          <a:p>
            <a:r>
              <a:rPr lang="ru-RU" sz="1100" dirty="0">
                <a:solidFill>
                  <a:schemeClr val="bg1"/>
                </a:solidFill>
              </a:rPr>
              <a:t>Контакты кафедры:</a:t>
            </a:r>
          </a:p>
          <a:p>
            <a:r>
              <a:rPr lang="ru-RU" sz="1100" dirty="0">
                <a:solidFill>
                  <a:schemeClr val="bg1"/>
                </a:solidFill>
              </a:rPr>
              <a:t>Тел.: 8 499 267 63 92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881" y="1001463"/>
            <a:ext cx="3895287" cy="486665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1306" y="1068945"/>
            <a:ext cx="4293988" cy="424654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33182" y="1331669"/>
            <a:ext cx="3008909" cy="337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630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4388D85-52BE-24DF-F6C3-5EF1E7F6A377}"/>
              </a:ext>
            </a:extLst>
          </p:cNvPr>
          <p:cNvSpPr/>
          <p:nvPr/>
        </p:nvSpPr>
        <p:spPr>
          <a:xfrm>
            <a:off x="0" y="6312023"/>
            <a:ext cx="12192000" cy="56595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41D5311-3BED-D9C3-CE6B-ECD734316F49}"/>
              </a:ext>
            </a:extLst>
          </p:cNvPr>
          <p:cNvSpPr/>
          <p:nvPr/>
        </p:nvSpPr>
        <p:spPr>
          <a:xfrm>
            <a:off x="0" y="-4"/>
            <a:ext cx="12192000" cy="88777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latin typeface="Arial Black" panose="020B0A04020102020204" pitchFamily="34" charset="0"/>
              </a:rPr>
              <a:t>	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F458AB6-3FBF-F6F2-1556-EFDA4BCFE566}"/>
              </a:ext>
            </a:extLst>
          </p:cNvPr>
          <p:cNvSpPr/>
          <p:nvPr/>
        </p:nvSpPr>
        <p:spPr>
          <a:xfrm>
            <a:off x="1260629" y="-3"/>
            <a:ext cx="79899" cy="8877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6C49FB4-AD32-CE56-9158-BE880164AA2C}"/>
              </a:ext>
            </a:extLst>
          </p:cNvPr>
          <p:cNvSpPr/>
          <p:nvPr/>
        </p:nvSpPr>
        <p:spPr>
          <a:xfrm>
            <a:off x="2164601" y="6312023"/>
            <a:ext cx="77002" cy="5659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59E2F2-D885-F0FD-8EF7-DBBD332736FB}"/>
              </a:ext>
            </a:extLst>
          </p:cNvPr>
          <p:cNvSpPr txBox="1"/>
          <p:nvPr/>
        </p:nvSpPr>
        <p:spPr>
          <a:xfrm>
            <a:off x="404979" y="6425722"/>
            <a:ext cx="139494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Москва 2024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5F9D574-FC03-1BB5-B4A5-019E988041E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2984" y="84011"/>
            <a:ext cx="674040" cy="71973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D4B7A7D-6F76-7D22-F016-640E02410237}"/>
              </a:ext>
            </a:extLst>
          </p:cNvPr>
          <p:cNvSpPr/>
          <p:nvPr/>
        </p:nvSpPr>
        <p:spPr>
          <a:xfrm>
            <a:off x="10831281" y="-2"/>
            <a:ext cx="79899" cy="8877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00F2A6-E00B-D1C4-BDE3-D9EEDF9CCB39}"/>
              </a:ext>
            </a:extLst>
          </p:cNvPr>
          <p:cNvSpPr txBox="1"/>
          <p:nvPr/>
        </p:nvSpPr>
        <p:spPr>
          <a:xfrm>
            <a:off x="2164601" y="32501"/>
            <a:ext cx="750897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Федеральное государственное бюджетное учреждение высшего образования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 «Государственный университет по землеустройству» 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Bahnschrift Light SemiCondensed" panose="020B0502040204020203" pitchFamily="34" charset="0"/>
              </a:rPr>
              <a:t>Профиль магистратуры  «Судебная землеустроительная экспертиза»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9887C64-E4DF-9285-AFE0-BEA871B1584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765" y="6213735"/>
            <a:ext cx="6614577" cy="132848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46D77F2-4BEC-EECF-164E-12565082D4BD}"/>
              </a:ext>
            </a:extLst>
          </p:cNvPr>
          <p:cNvSpPr/>
          <p:nvPr/>
        </p:nvSpPr>
        <p:spPr>
          <a:xfrm>
            <a:off x="8856180" y="6312021"/>
            <a:ext cx="77002" cy="5659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DDC3B8E-FA2A-62CD-6276-8833AD73ACC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54" y="47741"/>
            <a:ext cx="790122" cy="79227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BE444CA-92AC-ECF4-6982-B71FFC7E84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9753" y="6327727"/>
            <a:ext cx="534542" cy="53454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DC0DA4D-A8BB-5314-1481-16EA1AE83263}"/>
              </a:ext>
            </a:extLst>
          </p:cNvPr>
          <p:cNvSpPr txBox="1"/>
          <p:nvPr/>
        </p:nvSpPr>
        <p:spPr>
          <a:xfrm>
            <a:off x="8913426" y="6313432"/>
            <a:ext cx="2964913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</a:rPr>
              <a:t>Адрес: 105064, Москва, ул. Казакова, д.15 </a:t>
            </a:r>
          </a:p>
          <a:p>
            <a:r>
              <a:rPr lang="ru-RU" sz="1100" dirty="0">
                <a:solidFill>
                  <a:schemeClr val="bg1"/>
                </a:solidFill>
              </a:rPr>
              <a:t>Контакты кафедры:</a:t>
            </a:r>
          </a:p>
          <a:p>
            <a:r>
              <a:rPr lang="ru-RU" sz="1100" dirty="0">
                <a:solidFill>
                  <a:schemeClr val="bg1"/>
                </a:solidFill>
              </a:rPr>
              <a:t>Тел.: 8 499 267 63 92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254" y="1269488"/>
            <a:ext cx="8059905" cy="23304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43975" y="3670940"/>
            <a:ext cx="3395778" cy="25570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4979" y="3698181"/>
            <a:ext cx="75767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Магистр в области судебной землеустроительной экспертизы  - уверенность в успешной профессиональной деятельности</a:t>
            </a:r>
            <a:r>
              <a:rPr lang="ru-RU" b="1" dirty="0" smtClean="0"/>
              <a:t>.</a:t>
            </a:r>
          </a:p>
          <a:p>
            <a:endParaRPr lang="ru-RU" dirty="0"/>
          </a:p>
          <a:p>
            <a:r>
              <a:rPr lang="ru-RU" dirty="0" smtClean="0"/>
              <a:t>Стоимость </a:t>
            </a:r>
            <a:r>
              <a:rPr lang="ru-RU" dirty="0"/>
              <a:t>обучения </a:t>
            </a:r>
            <a:r>
              <a:rPr lang="ru-RU" dirty="0" smtClean="0"/>
              <a:t>по профилю </a:t>
            </a:r>
            <a:r>
              <a:rPr lang="ru-RU" dirty="0"/>
              <a:t>магистратуры «Судебная землеустроительная экспертиза» (ДВА ДИПЛОМА  21.04.02 и 40.04.01) составляет: очная форма обучения – 275 000 рублей, очно–заочная форма обучения 98 000 рублей, : заочная форма обучения – 73 000 </a:t>
            </a:r>
            <a:r>
              <a:rPr lang="ru-RU" dirty="0" smtClean="0"/>
              <a:t>рублей.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09371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794</TotalTime>
  <Words>671</Words>
  <Application>Microsoft Office PowerPoint</Application>
  <PresentationFormat>Широкоэкранный</PresentationFormat>
  <Paragraphs>87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Arial Black</vt:lpstr>
      <vt:lpstr>Bahnschrift Light SemiCondensed</vt:lpstr>
      <vt:lpstr>Bahnschrift SemiBold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Семестровый рейтинг студентов</dc:title>
  <dc:creator>Waild Alay</dc:creator>
  <cp:lastModifiedBy>User</cp:lastModifiedBy>
  <cp:revision>26</cp:revision>
  <dcterms:created xsi:type="dcterms:W3CDTF">2023-10-07T16:07:32Z</dcterms:created>
  <dcterms:modified xsi:type="dcterms:W3CDTF">2024-07-26T12:22:56Z</dcterms:modified>
</cp:coreProperties>
</file>