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crdownload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1" r:id="rId6"/>
    <p:sldId id="262" r:id="rId7"/>
    <p:sldId id="265" r:id="rId8"/>
    <p:sldId id="267" r:id="rId9"/>
    <p:sldId id="266" r:id="rId10"/>
    <p:sldId id="264" r:id="rId11"/>
    <p:sldId id="263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3" autoAdjust="0"/>
    <p:restoredTop sz="94643" autoAdjust="0"/>
  </p:normalViewPr>
  <p:slideViewPr>
    <p:cSldViewPr>
      <p:cViewPr>
        <p:scale>
          <a:sx n="90" d="100"/>
          <a:sy n="90" d="100"/>
        </p:scale>
        <p:origin x="-1212" y="-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500F73-3208-4772-AD5C-7EC4295F252C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1EF4B6-F642-4D75-BAE0-CC233DF800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2718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1EF4B6-F642-4D75-BAE0-CC233DF800A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392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onsultant.ru/document/cons_doc_LAW_436387/bd90c32b4e74f2c4a2402802d4a18d6007672825/#dst101360" TargetMode="External"/><Relationship Id="rId13" Type="http://schemas.openxmlformats.org/officeDocument/2006/relationships/hyperlink" Target="http://www.consultant.ru/document/cons_doc_LAW_436387/0994b72ccab34fae773ced2c837691518a3e3dca/#dst2163" TargetMode="External"/><Relationship Id="rId3" Type="http://schemas.openxmlformats.org/officeDocument/2006/relationships/hyperlink" Target="http://www.consultant.ru/document/cons_doc_LAW_10699/" TargetMode="External"/><Relationship Id="rId7" Type="http://schemas.openxmlformats.org/officeDocument/2006/relationships/hyperlink" Target="http://www.consultant.ru/document/cons_doc_LAW_436387/ef3f3be211c40981d10e672287aa8c4b7c98987a/#dst101340" TargetMode="External"/><Relationship Id="rId12" Type="http://schemas.openxmlformats.org/officeDocument/2006/relationships/hyperlink" Target="http://www.consultant.ru/document/cons_doc_LAW_436387/416c8b6b804022353351377a08228c7179c37312/#dst103155" TargetMode="Externa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consultant.ru/document/cons_doc_LAW_436387/3023e13509901f168fb24cd67654422cb4e93b13/#dst101321" TargetMode="External"/><Relationship Id="rId11" Type="http://schemas.openxmlformats.org/officeDocument/2006/relationships/hyperlink" Target="http://www.consultant.ru/document/cons_doc_LAW_436387/fceb931af1d53a0da76eca119394fed15d8a0b26/#dst101817" TargetMode="External"/><Relationship Id="rId5" Type="http://schemas.openxmlformats.org/officeDocument/2006/relationships/hyperlink" Target="http://www.consultant.ru/document/cons_doc_LAW_436387/23e558e632eb102b26427dffe3575b4e87f7067b/#dst103230" TargetMode="External"/><Relationship Id="rId15" Type="http://schemas.openxmlformats.org/officeDocument/2006/relationships/image" Target="../media/image25.jpeg"/><Relationship Id="rId10" Type="http://schemas.openxmlformats.org/officeDocument/2006/relationships/hyperlink" Target="http://www.consultant.ru/document/cons_doc_LAW_436387/e1daac900412e92365566b08702aab43df16ac2b/#dst101814" TargetMode="External"/><Relationship Id="rId4" Type="http://schemas.openxmlformats.org/officeDocument/2006/relationships/image" Target="../media/image22.jpeg"/><Relationship Id="rId9" Type="http://schemas.openxmlformats.org/officeDocument/2006/relationships/hyperlink" Target="http://www.consultant.ru/document/cons_doc_LAW_436387/dbc98a6a3e1cfa2dbecddde0dc0c057c4ab3173c/#dst101811" TargetMode="External"/><Relationship Id="rId14" Type="http://schemas.openxmlformats.org/officeDocument/2006/relationships/image" Target="../media/image24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onsultant.ru/document/cons_doc_LAW_436387/ef3f3be211c40981d10e672287aa8c4b7c98987a/#dst101340" TargetMode="External"/><Relationship Id="rId13" Type="http://schemas.openxmlformats.org/officeDocument/2006/relationships/hyperlink" Target="http://www.consultant.ru/document/cons_doc_LAW_436387/e1daac900412e92365566b08702aab43df16ac2b/#dst101814" TargetMode="External"/><Relationship Id="rId3" Type="http://schemas.openxmlformats.org/officeDocument/2006/relationships/hyperlink" Target="http://www.consultant.ru/document/cons_doc_LAW_10699/" TargetMode="External"/><Relationship Id="rId7" Type="http://schemas.openxmlformats.org/officeDocument/2006/relationships/hyperlink" Target="http://www.consultant.ru/document/cons_doc_LAW_436387/3023e13509901f168fb24cd67654422cb4e93b13/#dst101321" TargetMode="External"/><Relationship Id="rId12" Type="http://schemas.openxmlformats.org/officeDocument/2006/relationships/hyperlink" Target="http://www.consultant.ru/document/cons_doc_LAW_436387/dbc98a6a3e1cfa2dbecddde0dc0c057c4ab3173c/#dst101811" TargetMode="External"/><Relationship Id="rId17" Type="http://schemas.openxmlformats.org/officeDocument/2006/relationships/image" Target="../media/image26.jpg"/><Relationship Id="rId2" Type="http://schemas.openxmlformats.org/officeDocument/2006/relationships/image" Target="../media/image21.jpg"/><Relationship Id="rId16" Type="http://schemas.openxmlformats.org/officeDocument/2006/relationships/hyperlink" Target="http://www.consultant.ru/document/cons_doc_LAW_436387/0994b72ccab34fae773ced2c837691518a3e3dca/#dst2163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consultant.ru/document/cons_doc_LAW_436387/c2877fe51a75f612e1df0f008c620980638457ba/#dst103237" TargetMode="External"/><Relationship Id="rId11" Type="http://schemas.openxmlformats.org/officeDocument/2006/relationships/hyperlink" Target="http://www.consultant.ru/document/cons_doc_LAW_436387/7014b76580962a0446c58220dd6990684016f6a8/#dst101436" TargetMode="External"/><Relationship Id="rId5" Type="http://schemas.openxmlformats.org/officeDocument/2006/relationships/hyperlink" Target="http://www.consultant.ru/document/cons_doc_LAW_436387/23e558e632eb102b26427dffe3575b4e87f7067b/#dst103230" TargetMode="External"/><Relationship Id="rId15" Type="http://schemas.openxmlformats.org/officeDocument/2006/relationships/hyperlink" Target="http://www.consultant.ru/document/cons_doc_LAW_436387/416c8b6b804022353351377a08228c7179c37312/#dst103155" TargetMode="External"/><Relationship Id="rId10" Type="http://schemas.openxmlformats.org/officeDocument/2006/relationships/hyperlink" Target="http://www.consultant.ru/document/cons_doc_LAW_436387/4e0fe563a5b4d536e476fcdd8995bdf40c4a4927/#dst101431" TargetMode="External"/><Relationship Id="rId4" Type="http://schemas.openxmlformats.org/officeDocument/2006/relationships/image" Target="../media/image22.jpeg"/><Relationship Id="rId9" Type="http://schemas.openxmlformats.org/officeDocument/2006/relationships/hyperlink" Target="http://www.consultant.ru/document/cons_doc_LAW_436387/bd90c32b4e74f2c4a2402802d4a18d6007672825/#dst101360" TargetMode="External"/><Relationship Id="rId14" Type="http://schemas.openxmlformats.org/officeDocument/2006/relationships/hyperlink" Target="http://www.consultant.ru/document/cons_doc_LAW_436387/fceb931af1d53a0da76eca119394fed15d8a0b26/#dst101817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hyperlink" Target="http://www.consultant.ru/document/cons_doc_LAW_10699/" TargetMode="External"/><Relationship Id="rId7" Type="http://schemas.openxmlformats.org/officeDocument/2006/relationships/image" Target="../media/image29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crdownload"/><Relationship Id="rId5" Type="http://schemas.openxmlformats.org/officeDocument/2006/relationships/image" Target="../media/image27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onsultant.ru/document/cons_doc_LAW_436387/282fd59495bd6058210e5e1742ad117d48d015a7/#dst1429" TargetMode="External"/><Relationship Id="rId13" Type="http://schemas.openxmlformats.org/officeDocument/2006/relationships/hyperlink" Target="http://www.consultant.ru/document/cons_doc_LAW_436387/bd90c32b4e74f2c4a2402802d4a18d6007672825/#dst101360" TargetMode="External"/><Relationship Id="rId18" Type="http://schemas.openxmlformats.org/officeDocument/2006/relationships/hyperlink" Target="http://www.consultant.ru/document/cons_doc_LAW_436387/fceb931af1d53a0da76eca119394fed15d8a0b26/#dst101817" TargetMode="External"/><Relationship Id="rId3" Type="http://schemas.openxmlformats.org/officeDocument/2006/relationships/hyperlink" Target="http://www.consultant.ru/document/cons_doc_LAW_10699/" TargetMode="External"/><Relationship Id="rId21" Type="http://schemas.openxmlformats.org/officeDocument/2006/relationships/image" Target="../media/image31.crdownload"/><Relationship Id="rId7" Type="http://schemas.openxmlformats.org/officeDocument/2006/relationships/hyperlink" Target="http://www.consultant.ru/document/cons_doc_LAW_436387/c2877fe51a75f612e1df0f008c620980638457ba/#dst103237" TargetMode="External"/><Relationship Id="rId12" Type="http://schemas.openxmlformats.org/officeDocument/2006/relationships/hyperlink" Target="http://www.consultant.ru/document/cons_doc_LAW_436387/ef3f3be211c40981d10e672287aa8c4b7c98987a/#dst101340" TargetMode="External"/><Relationship Id="rId17" Type="http://schemas.openxmlformats.org/officeDocument/2006/relationships/hyperlink" Target="http://www.consultant.ru/document/cons_doc_LAW_436387/e1daac900412e92365566b08702aab43df16ac2b/#dst101814" TargetMode="External"/><Relationship Id="rId2" Type="http://schemas.openxmlformats.org/officeDocument/2006/relationships/image" Target="../media/image21.jpg"/><Relationship Id="rId16" Type="http://schemas.openxmlformats.org/officeDocument/2006/relationships/hyperlink" Target="http://www.consultant.ru/document/cons_doc_LAW_436387/dbc98a6a3e1cfa2dbecddde0dc0c057c4ab3173c/#dst101811" TargetMode="External"/><Relationship Id="rId20" Type="http://schemas.openxmlformats.org/officeDocument/2006/relationships/hyperlink" Target="http://www.consultant.ru/document/cons_doc_LAW_436387/0994b72ccab34fae773ced2c837691518a3e3dca/#dst2163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consultant.ru/document/cons_doc_LAW_436387/23e558e632eb102b26427dffe3575b4e87f7067b/#dst103230" TargetMode="External"/><Relationship Id="rId11" Type="http://schemas.openxmlformats.org/officeDocument/2006/relationships/hyperlink" Target="http://www.consultant.ru/document/cons_doc_LAW_436387/3023e13509901f168fb24cd67654422cb4e93b13/#dst101321" TargetMode="External"/><Relationship Id="rId5" Type="http://schemas.openxmlformats.org/officeDocument/2006/relationships/hyperlink" Target="http://www.consultant.ru/document/cons_doc_LAW_436387/43942021d9206af7a0c78b6f65ba3665db940264/#dst103226" TargetMode="External"/><Relationship Id="rId15" Type="http://schemas.openxmlformats.org/officeDocument/2006/relationships/hyperlink" Target="http://www.consultant.ru/document/cons_doc_LAW_436387/7014b76580962a0446c58220dd6990684016f6a8/#dst101436" TargetMode="External"/><Relationship Id="rId10" Type="http://schemas.openxmlformats.org/officeDocument/2006/relationships/hyperlink" Target="http://www.consultant.ru/document/cons_doc_LAW_436387/b3c75b6ea12bfa94d8edc4d027b3fa1ab7b6a27e/#dst1440" TargetMode="External"/><Relationship Id="rId19" Type="http://schemas.openxmlformats.org/officeDocument/2006/relationships/hyperlink" Target="http://www.consultant.ru/document/cons_doc_LAW_436387/416c8b6b804022353351377a08228c7179c37312/#dst103155" TargetMode="External"/><Relationship Id="rId4" Type="http://schemas.openxmlformats.org/officeDocument/2006/relationships/image" Target="../media/image22.jpeg"/><Relationship Id="rId9" Type="http://schemas.openxmlformats.org/officeDocument/2006/relationships/hyperlink" Target="http://www.consultant.ru/document/cons_doc_LAW_436387/67367c123b0bc5c1d141517befa1701a1f95ff6d/#dst1433" TargetMode="External"/><Relationship Id="rId14" Type="http://schemas.openxmlformats.org/officeDocument/2006/relationships/hyperlink" Target="http://www.consultant.ru/document/cons_doc_LAW_436387/4e0fe563a5b4d536e476fcdd8995bdf40c4a4927/#dst101431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hyperlink" Target="https://ru.wikipedia.org/wiki/%D0%A2%D0%B5%D1%80%D1%80%D0%BE%D1%80%D0%B8%D0%B7%D0%BC#cite_note-4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0%D0%BB%D0%B6%D0%B8%D1%80" TargetMode="External"/><Relationship Id="rId3" Type="http://schemas.openxmlformats.org/officeDocument/2006/relationships/hyperlink" Target="https://ru.wikipedia.org/wiki/%D0%A0%D0%BE%D1%81%D1%81%D0%B8%D1%8F" TargetMode="External"/><Relationship Id="rId7" Type="http://schemas.openxmlformats.org/officeDocument/2006/relationships/hyperlink" Target="https://ru.wikipedia.org/wiki/%D0%98%D1%80%D0%B0%D0%BA" TargetMode="External"/><Relationship Id="rId2" Type="http://schemas.openxmlformats.org/officeDocument/2006/relationships/hyperlink" Target="https://ru.wikipedia.org/wiki/%D0%A1%D0%A8%D0%90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9A%D0%BE%D0%BB%D1%83%D0%BC%D0%B1%D0%B8%D1%8F" TargetMode="External"/><Relationship Id="rId11" Type="http://schemas.openxmlformats.org/officeDocument/2006/relationships/hyperlink" Target="https://ru.wikipedia.org/wiki/%D0%A8%D1%80%D0%B8-%D0%9B%D0%B0%D0%BD%D0%BA%D0%B0" TargetMode="External"/><Relationship Id="rId5" Type="http://schemas.openxmlformats.org/officeDocument/2006/relationships/hyperlink" Target="https://ru.wikipedia.org/wiki/%D0%98%D0%B7%D1%80%D0%B0%D0%B8%D0%BB%D1%8C" TargetMode="External"/><Relationship Id="rId10" Type="http://schemas.openxmlformats.org/officeDocument/2006/relationships/hyperlink" Target="https://ru.wikipedia.org/wiki/%D0%A3%D0%B3%D0%B0%D0%BD%D0%B4%D0%B0" TargetMode="External"/><Relationship Id="rId4" Type="http://schemas.openxmlformats.org/officeDocument/2006/relationships/hyperlink" Target="https://ru.wikipedia.org/wiki/%D0%98%D0%BD%D0%B4%D0%B8%D1%8F" TargetMode="External"/><Relationship Id="rId9" Type="http://schemas.openxmlformats.org/officeDocument/2006/relationships/hyperlink" Target="https://ru.wikipedia.org/wiki/%D0%9F%D0%B0%D0%BA%D0%B8%D1%81%D1%82%D0%B0%D0%BD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hyperlink" Target="http://www.consultant.ru/document/cons_doc_LAW_10699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onsultant.ru/document/cons_doc_LAW_436387/282fd59495bd6058210e5e1742ad117d48d015a7/#dst1429" TargetMode="External"/><Relationship Id="rId3" Type="http://schemas.openxmlformats.org/officeDocument/2006/relationships/hyperlink" Target="http://www.consultant.ru/document/cons_doc_LAW_10699/" TargetMode="External"/><Relationship Id="rId7" Type="http://schemas.openxmlformats.org/officeDocument/2006/relationships/hyperlink" Target="http://www.consultant.ru/document/cons_doc_LAW_436387/43942021d9206af7a0c78b6f65ba3665db940264/#dst103226" TargetMode="Externa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consultant.ru/document/cons_doc_LAW_436387/3023e13509901f168fb24cd67654422cb4e93b13/#dst101334" TargetMode="External"/><Relationship Id="rId5" Type="http://schemas.openxmlformats.org/officeDocument/2006/relationships/hyperlink" Target="http://www.consultant.ru/document/cons_doc_LAW_436387/0994b72ccab34fae773ced2c837691518a3e3dca/#dst2163" TargetMode="External"/><Relationship Id="rId4" Type="http://schemas.openxmlformats.org/officeDocument/2006/relationships/image" Target="../media/image22.jpeg"/><Relationship Id="rId9" Type="http://schemas.openxmlformats.org/officeDocument/2006/relationships/hyperlink" Target="http://www.consultant.ru/document/cons_doc_LAW_436387/3023e13509901f168fb24cd67654422cb4e93b13/#dst103358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sultant.ru/document/cons_doc_LAW_10699/" TargetMode="Externa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ПМП_М\РОССИЯ.jpg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4" name="Rectangle 12"/>
          <p:cNvSpPr>
            <a:spLocks noChangeArrowheads="1"/>
          </p:cNvSpPr>
          <p:nvPr/>
        </p:nvSpPr>
        <p:spPr bwMode="auto">
          <a:xfrm>
            <a:off x="258889" y="2810628"/>
            <a:ext cx="8713663" cy="46166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/>
              <a:t>Тема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ТЕРРОРИСТИЧЕСКИЕ АКТЫ И ИХ ПОСЛЕДСТВИЯ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043608" y="182870"/>
            <a:ext cx="7269811" cy="40011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000" b="1" dirty="0" smtClean="0"/>
              <a:t>ФГБОУ </a:t>
            </a:r>
            <a:r>
              <a:rPr lang="ru-RU" sz="2000" b="1" dirty="0"/>
              <a:t>ВО «Государственный университет по землеустройству</a:t>
            </a:r>
            <a:r>
              <a:rPr lang="ru-RU" sz="2000" b="1" dirty="0" smtClean="0"/>
              <a:t>»</a:t>
            </a:r>
            <a:endParaRPr lang="ru-RU" sz="24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080" name="Rectangle 12"/>
          <p:cNvSpPr>
            <a:spLocks noChangeArrowheads="1"/>
          </p:cNvSpPr>
          <p:nvPr/>
        </p:nvSpPr>
        <p:spPr bwMode="auto">
          <a:xfrm>
            <a:off x="4501406" y="6425828"/>
            <a:ext cx="4463081" cy="307777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>
            <a:spAutoFit/>
          </a:bodyPr>
          <a:lstStyle/>
          <a:p>
            <a:r>
              <a:rPr lang="ru-RU" sz="1400" dirty="0">
                <a:latin typeface="Arial Black" pitchFamily="34" charset="0"/>
              </a:rPr>
              <a:t>Разработал: НУЧ ВУЦ п/п-к </a:t>
            </a:r>
            <a:r>
              <a:rPr lang="ru-RU" sz="1400" dirty="0" err="1">
                <a:latin typeface="Arial Black" pitchFamily="34" charset="0"/>
              </a:rPr>
              <a:t>М.Ю.Толмачев</a:t>
            </a:r>
            <a:endParaRPr lang="ru-RU" sz="1400" b="1" dirty="0"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75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1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-9492"/>
            <a:ext cx="9144000" cy="69373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ВОПРОС 2 Уголовная ответственность за организацию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 и проведение террористического акта</a:t>
            </a:r>
          </a:p>
        </p:txBody>
      </p:sp>
      <p:sp>
        <p:nvSpPr>
          <p:cNvPr id="4" name="Лента лицом вверх 3"/>
          <p:cNvSpPr/>
          <p:nvPr/>
        </p:nvSpPr>
        <p:spPr>
          <a:xfrm>
            <a:off x="8100392" y="79731"/>
            <a:ext cx="936104" cy="468949"/>
          </a:xfrm>
          <a:prstGeom prst="ribbon2">
            <a:avLst/>
          </a:prstGeom>
          <a:solidFill>
            <a:srgbClr val="92D050"/>
          </a:solidFill>
          <a:ln>
            <a:solidFill>
              <a:schemeClr val="tx1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</a:rPr>
              <a:t>9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752" y="773468"/>
            <a:ext cx="9036496" cy="369332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"Уголовный кодекс Российской Федерации" от 13.06.1996 N 63-ФЗ (ред. от 29.12.2022)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752" y="1232023"/>
            <a:ext cx="9036496" cy="58477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 w="28575">
            <a:solidFill>
              <a:schemeClr val="tx1"/>
            </a:solidFill>
          </a:ln>
          <a:effectLst>
            <a:outerShdw blurRad="901700" dist="50800" dir="5400000" algn="ctr" rotWithShape="0">
              <a:srgbClr val="000000"/>
            </a:outerShdw>
            <a:reflection blurRad="88900" endPos="0" dist="50800" dir="5400000" sy="-100000" algn="bl" rotWithShape="0"/>
          </a:effectLst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 РФ Статья 205.3. Прохождение обучения в целях осуществления террористической деятельности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760" y="1906021"/>
            <a:ext cx="8982744" cy="1815882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Прохождение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лицом обучения,,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заведомо для обучающегося проводимого в целях осуществления террористической деятельности либо совершения одного из преступлений, предусмотренных </a:t>
            </a:r>
            <a:r>
              <a: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статьями 205.1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206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208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211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277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278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279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360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 </a:t>
            </a:r>
            <a:r>
              <a: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361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настоящего Кодекса, в том числе приобретение знаний, практических умений и навыков в ходе занятий по физической и психологической подготовке, при изучении способов совершения указанных преступлений, правил обращения с оружием, взрывными устройствами, взрывчатыми, отравляющими, а также иными веществами и предметами, представляющими опасность для окружающих,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наказывается лишением свободы на срок от пятнадцати до двадцати лет с ограничением свободы на срок от одного года до двух лет или пожизненным лишением свободы.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678741"/>
            <a:ext cx="3200356" cy="18002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516" y="4704238"/>
            <a:ext cx="3265876" cy="18002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971600" y="3889905"/>
            <a:ext cx="7128792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Тренировочный лагерь Абу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тренировочный лагерь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ИГИЛ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, расположенный в 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Найнаве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114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1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9492"/>
            <a:ext cx="9144000" cy="69373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ВОПРОС 2 Уголовная ответственность за организацию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 и проведение террористического акта</a:t>
            </a:r>
          </a:p>
        </p:txBody>
      </p:sp>
      <p:sp>
        <p:nvSpPr>
          <p:cNvPr id="3" name="Лента лицом вверх 2"/>
          <p:cNvSpPr/>
          <p:nvPr/>
        </p:nvSpPr>
        <p:spPr>
          <a:xfrm>
            <a:off x="8100392" y="79731"/>
            <a:ext cx="936104" cy="468949"/>
          </a:xfrm>
          <a:prstGeom prst="ribbon2">
            <a:avLst/>
          </a:prstGeom>
          <a:solidFill>
            <a:srgbClr val="92D050"/>
          </a:solidFill>
          <a:ln>
            <a:solidFill>
              <a:schemeClr val="tx1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</a:rPr>
              <a:t>10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752" y="773468"/>
            <a:ext cx="9036496" cy="369332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"Уголовный кодекс Российской Федерации" от 13.06.1996 N 63-ФЗ (ред. от 29.12.2022)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752" y="1206339"/>
            <a:ext cx="9036496" cy="338554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 w="28575">
            <a:solidFill>
              <a:schemeClr val="tx1"/>
            </a:solidFill>
          </a:ln>
          <a:effectLst>
            <a:outerShdw blurRad="901700" dist="50800" dir="5400000" algn="ctr" rotWithShape="0">
              <a:srgbClr val="000000"/>
            </a:outerShdw>
            <a:reflection blurRad="88900" endPos="0" dist="50800" dir="5400000" sy="-100000" algn="bl" rotWithShape="0"/>
          </a:effectLst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 РФ Статья 205.4. Организация террористического сообщества и участие в нем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3752" y="1582832"/>
            <a:ext cx="8982744" cy="203132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террористического сообщества,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есть устойчивой группы лиц, заранее объединившихся в целях осуществления террористической деятельности либо для подготовки или совершения одного либо нескольких преступлений,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предусмотренных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статьями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205.1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205.2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206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208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211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220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221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277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278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279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360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 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361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настоящего Кодекса, либо иных преступлений в целях пропаганды, оправдания и поддержки терроризма, 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равно руководство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таким террористическим сообществом, его частью или входящими в такое сообщество структурными подразделениями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наказываются лишением свободы на срок от пятнадцати до двадцати лет со штрафом в размере до одного миллиона рублей или в размере заработной платы или иного дохода осужденного за период до пяти лет либо без такового и с ограничением свободы на срок от одного года до двух лет или пожизненным лишением свободы.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6214" y="3652096"/>
            <a:ext cx="8982744" cy="738664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2. 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 террористическом сообществе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наказывается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лишением свободы на срок от пяти до десяти лет со штрафом в размере до пятисот тысяч рублей либо в размере заработной платы или иного дохода осужденного за период до трех лет либо без такового.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0" t="29000" r="3800" b="2400"/>
          <a:stretch/>
        </p:blipFill>
        <p:spPr>
          <a:xfrm>
            <a:off x="2545964" y="4512744"/>
            <a:ext cx="4052072" cy="2256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932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1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9492"/>
            <a:ext cx="9144000" cy="69373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ВОПРОС 2 Уголовная ответственность за организацию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 и проведение террористического акта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752" y="773468"/>
            <a:ext cx="9036496" cy="369332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"Уголовный кодекс Российской Федерации" от 13.06.1996 N 63-ФЗ (ред. от 29.12.2022)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752" y="1232023"/>
            <a:ext cx="9036496" cy="58477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 w="28575">
            <a:solidFill>
              <a:schemeClr val="tx1"/>
            </a:solidFill>
          </a:ln>
          <a:effectLst>
            <a:outerShdw blurRad="901700" dist="50800" dir="5400000" algn="ctr" rotWithShape="0">
              <a:srgbClr val="000000"/>
            </a:outerShdw>
            <a:reflection blurRad="88900" endPos="0" dist="50800" dir="5400000" sy="-100000" algn="bl" rotWithShape="0"/>
          </a:effectLst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 РФ Статья 205.5. Организация деятельности террористической организации и участие в деятельности такой организации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752" y="1869713"/>
            <a:ext cx="8982744" cy="1169551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Организация деятельности организации, которая в соответствии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законодательством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Российской Федерации признана террористической,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наказывается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лишением свободы на срок от пятнадцати до двадцати лет со штрафом в размере до одного миллиона рублей или в размере заработной платы или иного дохода осужденного за период до пяти лет либо без такового и с ограничением свободы на срок от одного года до двух лет или пожизненным лишением свободы.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9465" y="3092179"/>
            <a:ext cx="8982744" cy="954107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2. 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 деятельности организации, которая в соответствии с законодательством Российской Федерации признана террористической,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наказывается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лишением свободы на срок от десяти до двадцати лет со штрафом в размере до пятисот тысяч рублей либо в размере заработной платы или иного дохода осужденного за период до трех лет либо без такового.</a:t>
            </a:r>
          </a:p>
        </p:txBody>
      </p:sp>
      <p:sp>
        <p:nvSpPr>
          <p:cNvPr id="9" name="Лента лицом вверх 8"/>
          <p:cNvSpPr/>
          <p:nvPr/>
        </p:nvSpPr>
        <p:spPr>
          <a:xfrm>
            <a:off x="8100392" y="79731"/>
            <a:ext cx="936104" cy="468949"/>
          </a:xfrm>
          <a:prstGeom prst="ribbon2">
            <a:avLst/>
          </a:prstGeom>
          <a:solidFill>
            <a:srgbClr val="92D050"/>
          </a:solidFill>
          <a:ln>
            <a:solidFill>
              <a:schemeClr val="tx1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</a:rPr>
              <a:t>11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482" y="4082999"/>
            <a:ext cx="2147974" cy="6617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3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200" dirty="0">
                <a:solidFill>
                  <a:srgbClr val="373A3C"/>
                </a:solidFill>
                <a:latin typeface="NewJournalRegular"/>
              </a:rPr>
              <a:t> </a:t>
            </a:r>
            <a:r>
              <a:rPr lang="ru-RU" sz="1200" b="1" dirty="0">
                <a:solidFill>
                  <a:srgbClr val="373A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Украинская организация «</a:t>
            </a:r>
            <a:r>
              <a:rPr lang="ru-RU" sz="1200" b="1" dirty="0" err="1">
                <a:solidFill>
                  <a:srgbClr val="373A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Тризуб</a:t>
            </a:r>
            <a:r>
              <a:rPr lang="ru-RU" sz="1200" b="1" dirty="0">
                <a:solidFill>
                  <a:srgbClr val="373A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им. Степана </a:t>
            </a:r>
            <a:r>
              <a:rPr lang="ru-RU" sz="1200" b="1" dirty="0" err="1">
                <a:solidFill>
                  <a:srgbClr val="373A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Бандеры</a:t>
            </a:r>
            <a:r>
              <a:rPr lang="ru-RU" sz="1200" b="1" dirty="0">
                <a:solidFill>
                  <a:srgbClr val="373A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sz="1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408" y="5945559"/>
            <a:ext cx="2155244" cy="892552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300" b="1" u="sng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ЗАПРЕЩЕН</a:t>
            </a:r>
          </a:p>
          <a:p>
            <a:pPr algn="ctr"/>
            <a:r>
              <a:rPr lang="ru-RU" sz="1300" dirty="0">
                <a:solidFill>
                  <a:srgbClr val="373A3C"/>
                </a:solidFill>
                <a:latin typeface="NewJournalRegular"/>
              </a:rPr>
              <a:t>решение Верховного Суда Российской Федерации от </a:t>
            </a:r>
            <a:r>
              <a:rPr lang="ru-RU" sz="1300" dirty="0" smtClean="0">
                <a:solidFill>
                  <a:srgbClr val="373A3C"/>
                </a:solidFill>
                <a:latin typeface="NewJournalRegular"/>
              </a:rPr>
              <a:t>17.11.2014</a:t>
            </a:r>
            <a:endParaRPr lang="ru-RU" sz="1300" dirty="0">
              <a:solidFill>
                <a:srgbClr val="434444"/>
              </a:solidFill>
              <a:latin typeface="Open Sans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62" y="4790211"/>
            <a:ext cx="1510272" cy="1143028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309241" y="4103794"/>
            <a:ext cx="2147974" cy="6617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3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200" dirty="0">
                <a:solidFill>
                  <a:srgbClr val="373A3C"/>
                </a:solidFill>
                <a:latin typeface="NewJournalRegular"/>
              </a:rPr>
              <a:t>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Украинская организация «Братство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572000" y="4106068"/>
            <a:ext cx="2147974" cy="6617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3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200" dirty="0">
                <a:solidFill>
                  <a:srgbClr val="373A3C"/>
                </a:solidFill>
                <a:latin typeface="NewJournalRegular"/>
              </a:rPr>
              <a:t>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Международное религиозное объединение «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Таблиги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Джамаат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835401" y="4082999"/>
            <a:ext cx="2147974" cy="6617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3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200" dirty="0">
                <a:solidFill>
                  <a:srgbClr val="373A3C"/>
                </a:solidFill>
                <a:latin typeface="NewJournalRegular"/>
              </a:rPr>
              <a:t>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«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Джамаат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мувахидов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327445" y="5944547"/>
            <a:ext cx="2155244" cy="892552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300" b="1" u="sng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ЗАПРЕЩЕН</a:t>
            </a:r>
          </a:p>
          <a:p>
            <a:pPr algn="ctr"/>
            <a:r>
              <a:rPr lang="ru-RU" sz="1300" dirty="0">
                <a:solidFill>
                  <a:srgbClr val="373A3C"/>
                </a:solidFill>
                <a:latin typeface="NewJournalRegular"/>
              </a:rPr>
              <a:t>решение Верховного Суда Российской Федерации от </a:t>
            </a:r>
            <a:r>
              <a:rPr lang="ru-RU" sz="1300" dirty="0" smtClean="0">
                <a:solidFill>
                  <a:srgbClr val="373A3C"/>
                </a:solidFill>
                <a:latin typeface="NewJournalRegular"/>
              </a:rPr>
              <a:t>17.11.2014</a:t>
            </a:r>
            <a:endParaRPr lang="ru-RU" sz="1300" dirty="0">
              <a:solidFill>
                <a:srgbClr val="434444"/>
              </a:solidFill>
              <a:latin typeface="Open San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594884" y="5933239"/>
            <a:ext cx="2155244" cy="892552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300" b="1" u="sng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ЗАПРЕЩЕН</a:t>
            </a:r>
          </a:p>
          <a:p>
            <a:pPr algn="ctr"/>
            <a:r>
              <a:rPr lang="ru-RU" sz="1300" dirty="0">
                <a:solidFill>
                  <a:srgbClr val="373A3C"/>
                </a:solidFill>
                <a:latin typeface="NewJournalRegular"/>
              </a:rPr>
              <a:t>решение Верховного Суда Российской Федерации от </a:t>
            </a:r>
            <a:r>
              <a:rPr lang="ru-RU" sz="1300" dirty="0" smtClean="0">
                <a:solidFill>
                  <a:srgbClr val="373A3C"/>
                </a:solidFill>
                <a:latin typeface="NewJournalRegular"/>
              </a:rPr>
              <a:t>07.09.2009</a:t>
            </a:r>
            <a:endParaRPr lang="ru-RU" sz="1300" dirty="0">
              <a:solidFill>
                <a:srgbClr val="434444"/>
              </a:solidFill>
              <a:latin typeface="Open Sans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835401" y="5933239"/>
            <a:ext cx="2155244" cy="892552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300" b="1" u="sng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ЗАПРЕЩЕН</a:t>
            </a:r>
          </a:p>
          <a:p>
            <a:pPr algn="ctr"/>
            <a:r>
              <a:rPr lang="ru-RU" sz="1300" dirty="0">
                <a:solidFill>
                  <a:srgbClr val="373A3C"/>
                </a:solidFill>
                <a:latin typeface="NewJournalRegular"/>
              </a:rPr>
              <a:t>решение Верховного Суда Российской Федерации от </a:t>
            </a:r>
            <a:r>
              <a:rPr lang="ru-RU" sz="1300" dirty="0" smtClean="0">
                <a:solidFill>
                  <a:srgbClr val="373A3C"/>
                </a:solidFill>
                <a:latin typeface="NewJournalRegular"/>
              </a:rPr>
              <a:t>19.10.2009</a:t>
            </a:r>
            <a:endParaRPr lang="ru-RU" sz="1300" dirty="0">
              <a:solidFill>
                <a:srgbClr val="434444"/>
              </a:solidFill>
              <a:latin typeface="Open Sans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406" y="4823022"/>
            <a:ext cx="1061569" cy="110239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0662" y="4830435"/>
            <a:ext cx="1763688" cy="978694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0181" y="4810731"/>
            <a:ext cx="1638414" cy="1053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188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1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9492"/>
            <a:ext cx="9144000" cy="69373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ВОПРОС 2 Уголовная ответственность за организацию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 и проведение террористического акта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752" y="773468"/>
            <a:ext cx="9036496" cy="369332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"Уголовный кодекс Российской Федерации" от 13.06.1996 N 63-ФЗ (ред. от 29.12.2022)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752" y="1232023"/>
            <a:ext cx="9036496" cy="338554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 w="28575">
            <a:solidFill>
              <a:schemeClr val="tx1"/>
            </a:solidFill>
          </a:ln>
          <a:effectLst>
            <a:outerShdw blurRad="901700" dist="50800" dir="5400000" algn="ctr" rotWithShape="0">
              <a:srgbClr val="000000"/>
            </a:outerShdw>
            <a:reflection blurRad="88900" endPos="0" dist="50800" dir="5400000" sy="-100000" algn="bl" rotWithShape="0"/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 РФ Статья 205.6. Несообщение о преступлении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779" y="1676357"/>
            <a:ext cx="8982744" cy="1815882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Несообщение в органы власти, уполномоченные рассматривать сообщения о преступлении, о лице (лицах), которое по достоверно известным сведениям готовит, совершает или совершило хотя бы одно из преступлений, предусмотренных </a:t>
            </a:r>
            <a:r>
              <a: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статьями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205.1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205.2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205.3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205.4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205.5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206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208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211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220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221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277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278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279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19"/>
              </a:rPr>
              <a:t>360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 </a:t>
            </a:r>
            <a:r>
              <a: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0"/>
              </a:rPr>
              <a:t>361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настоящего Кодекса,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наказывается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штрафом в размере до ста тысяч рублей или в размере заработной платы или иного дохода осужденного за период до шести месяцев, либо принудительными работами на срок до одного года, либо лишением свободы на тот же срок.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Примечание. Лицо не подлежит уголовной ответственности за несообщение о подготовке или совершении преступления его супругом или близким родственником.</a:t>
            </a:r>
          </a:p>
        </p:txBody>
      </p:sp>
      <p:sp>
        <p:nvSpPr>
          <p:cNvPr id="6" name="Лента лицом вверх 5"/>
          <p:cNvSpPr/>
          <p:nvPr/>
        </p:nvSpPr>
        <p:spPr>
          <a:xfrm>
            <a:off x="8100392" y="79731"/>
            <a:ext cx="936104" cy="468949"/>
          </a:xfrm>
          <a:prstGeom prst="ribbon2">
            <a:avLst/>
          </a:prstGeom>
          <a:solidFill>
            <a:srgbClr val="92D050"/>
          </a:solidFill>
          <a:ln>
            <a:solidFill>
              <a:schemeClr val="tx1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</a:rPr>
              <a:t>12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3622100"/>
            <a:ext cx="5307165" cy="2982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38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1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9492"/>
            <a:ext cx="9144000" cy="69373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ЛИТЕРАТУРА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Лента лицом вверх 2"/>
          <p:cNvSpPr/>
          <p:nvPr/>
        </p:nvSpPr>
        <p:spPr>
          <a:xfrm>
            <a:off x="8100392" y="79731"/>
            <a:ext cx="936104" cy="468949"/>
          </a:xfrm>
          <a:prstGeom prst="ribbon2">
            <a:avLst/>
          </a:prstGeom>
          <a:solidFill>
            <a:srgbClr val="92D050"/>
          </a:solidFill>
          <a:ln>
            <a:solidFill>
              <a:schemeClr val="tx1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</a:rPr>
              <a:t>13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3508" y="827020"/>
            <a:ext cx="8856984" cy="92333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dirty="0" err="1"/>
              <a:t>Арчаков</a:t>
            </a:r>
            <a:r>
              <a:rPr lang="ru-RU" dirty="0"/>
              <a:t>, М.К. Политический экстремизм: сущность, проявления, меры противодействия: монография / М. К. </a:t>
            </a:r>
            <a:r>
              <a:rPr lang="ru-RU" dirty="0" err="1"/>
              <a:t>Арчаков</a:t>
            </a:r>
            <a:r>
              <a:rPr lang="ru-RU" dirty="0"/>
              <a:t> ; Урал. </a:t>
            </a:r>
            <a:r>
              <a:rPr lang="ru-RU" dirty="0" err="1"/>
              <a:t>федер</a:t>
            </a:r>
            <a:r>
              <a:rPr lang="ru-RU" dirty="0"/>
              <a:t>. ун-т им. первого Президента России Б. Н. Ельцина. - Москва : </a:t>
            </a:r>
            <a:r>
              <a:rPr lang="ru-RU" dirty="0" err="1"/>
              <a:t>Юрайт</a:t>
            </a:r>
            <a:r>
              <a:rPr lang="ru-RU" dirty="0"/>
              <a:t>, 2018. - 294 с. - (66 А 88 </a:t>
            </a:r>
            <a:r>
              <a:rPr lang="ru-RU" dirty="0" err="1"/>
              <a:t>чз</a:t>
            </a:r>
            <a:r>
              <a:rPr lang="ru-RU" dirty="0"/>
              <a:t>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2079" y="1955526"/>
            <a:ext cx="8856984" cy="147732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Желтов, В.В. Исламский терроризм : </a:t>
            </a:r>
            <a:r>
              <a:rPr lang="ru-RU" dirty="0" err="1"/>
              <a:t>радикализация</a:t>
            </a:r>
            <a:r>
              <a:rPr lang="ru-RU" dirty="0"/>
              <a:t>, </a:t>
            </a:r>
            <a:r>
              <a:rPr lang="ru-RU" dirty="0" err="1"/>
              <a:t>рекрутирование</a:t>
            </a:r>
            <a:r>
              <a:rPr lang="ru-RU" dirty="0"/>
              <a:t>, </a:t>
            </a:r>
            <a:r>
              <a:rPr lang="ru-RU" dirty="0" err="1"/>
              <a:t>индоктринация</a:t>
            </a:r>
            <a:r>
              <a:rPr lang="ru-RU" dirty="0"/>
              <a:t> : монография / В.В. Желтов, М. В. Желтов ; Кемеровский государственный университет. - 2-е изд., </a:t>
            </a:r>
            <a:r>
              <a:rPr lang="ru-RU" dirty="0" err="1"/>
              <a:t>испр</a:t>
            </a:r>
            <a:r>
              <a:rPr lang="ru-RU" dirty="0"/>
              <a:t>. и </a:t>
            </a:r>
            <a:r>
              <a:rPr lang="ru-RU" dirty="0" err="1"/>
              <a:t>перераб</a:t>
            </a:r>
            <a:r>
              <a:rPr lang="ru-RU" dirty="0"/>
              <a:t>. - Москва : Вузовский учебник : Инфра-М, 2019. - 108, [2] с. - (Научная книга). - </a:t>
            </a:r>
            <a:r>
              <a:rPr lang="ru-RU" dirty="0" err="1"/>
              <a:t>Библиогр</a:t>
            </a:r>
            <a:r>
              <a:rPr lang="ru-RU" dirty="0"/>
              <a:t>. в </a:t>
            </a:r>
            <a:r>
              <a:rPr lang="ru-RU" dirty="0" err="1"/>
              <a:t>подстроч</a:t>
            </a:r>
            <a:r>
              <a:rPr lang="ru-RU" dirty="0"/>
              <a:t>. примеч. - Основные работы соавторов: с. 106-107. - Текст : непосредственный. (66.4 Ж 52 </a:t>
            </a:r>
            <a:r>
              <a:rPr lang="ru-RU" dirty="0" err="1"/>
              <a:t>чз</a:t>
            </a:r>
            <a:r>
              <a:rPr lang="ru-RU" dirty="0"/>
              <a:t>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2079" y="3638030"/>
            <a:ext cx="8856984" cy="64633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Кафтан, В.В. Террор и антитеррор в условиях глобализации: учебник / В. В. Кафтан; Фин. ун-т при Правительстве РФ. - Москва : </a:t>
            </a:r>
            <a:r>
              <a:rPr lang="ru-RU" dirty="0" err="1"/>
              <a:t>КноРус</a:t>
            </a:r>
            <a:r>
              <a:rPr lang="ru-RU" dirty="0"/>
              <a:t>, 2018. - 399 с. (66.4(0)3 К 30 </a:t>
            </a:r>
            <a:r>
              <a:rPr lang="ru-RU" dirty="0" err="1"/>
              <a:t>чз</a:t>
            </a:r>
            <a:r>
              <a:rPr lang="ru-RU" dirty="0"/>
              <a:t>)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54816" y="4489537"/>
            <a:ext cx="8856984" cy="92333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dirty="0"/>
              <a:t>Формы и методы противодействия распространению идеологии экстремизма и терроризма среди молодежи. Роль и задачи образовательных организаций : учеб.-метод. комплекс / под общ. ред. А. П. </a:t>
            </a:r>
            <a:r>
              <a:rPr lang="ru-RU" dirty="0" err="1"/>
              <a:t>Богуна</a:t>
            </a:r>
            <a:r>
              <a:rPr lang="ru-RU" dirty="0"/>
              <a:t>. – Элиста : ИКИАТ, 2018. – 106 с</a:t>
            </a:r>
          </a:p>
        </p:txBody>
      </p:sp>
    </p:spTree>
    <p:extLst>
      <p:ext uri="{BB962C8B-B14F-4D97-AF65-F5344CB8AC3E}">
        <p14:creationId xmlns:p14="http://schemas.microsoft.com/office/powerpoint/2010/main" val="3429475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3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764704"/>
            <a:ext cx="750250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12"/>
          <p:cNvSpPr>
            <a:spLocks noChangeArrowheads="1"/>
          </p:cNvSpPr>
          <p:nvPr/>
        </p:nvSpPr>
        <p:spPr bwMode="auto">
          <a:xfrm>
            <a:off x="258889" y="2810628"/>
            <a:ext cx="8713663" cy="46166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/>
              <a:t>Тема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ТЕРРОРИСТИЧЕСКИЕ АКТЫ И ИХ ПОСЛЕДСТВИЯ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4501406" y="6425828"/>
            <a:ext cx="4463081" cy="307777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>
            <a:spAutoFit/>
          </a:bodyPr>
          <a:lstStyle/>
          <a:p>
            <a:r>
              <a:rPr lang="ru-RU" sz="1400" dirty="0">
                <a:latin typeface="Arial Black" pitchFamily="34" charset="0"/>
              </a:rPr>
              <a:t>Разработал: НУЧ ВУЦ п/п-к </a:t>
            </a:r>
            <a:r>
              <a:rPr lang="ru-RU" sz="1400" dirty="0" err="1">
                <a:latin typeface="Arial Black" pitchFamily="34" charset="0"/>
              </a:rPr>
              <a:t>М.Ю.Толмачев</a:t>
            </a:r>
            <a:endParaRPr lang="ru-RU" sz="1400" b="1" dirty="0">
              <a:latin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592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9492"/>
            <a:ext cx="9144000" cy="69373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/>
              <a:t>УЧЕБНЫЕ ВОПРОСЫ</a:t>
            </a:r>
            <a:endParaRPr lang="ru-RU" sz="2800" b="1" dirty="0"/>
          </a:p>
        </p:txBody>
      </p:sp>
      <p:sp>
        <p:nvSpPr>
          <p:cNvPr id="3" name="Лента лицом вверх 2"/>
          <p:cNvSpPr/>
          <p:nvPr/>
        </p:nvSpPr>
        <p:spPr>
          <a:xfrm>
            <a:off x="8100392" y="79731"/>
            <a:ext cx="936104" cy="468949"/>
          </a:xfrm>
          <a:prstGeom prst="ribbon2">
            <a:avLst/>
          </a:prstGeom>
          <a:solidFill>
            <a:srgbClr val="92D050"/>
          </a:solidFill>
          <a:ln>
            <a:solidFill>
              <a:schemeClr val="tx1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2413338"/>
            <a:ext cx="79568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 Виды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способы террористических актов, их цели и последствия.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 Уголовная ответственность за организацию и проведение террористического акта. </a:t>
            </a: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608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9492"/>
            <a:ext cx="9144000" cy="69373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ВОПРОС 1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Виды и способы террористических актов, их цели 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последствия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Лента лицом вверх 2"/>
          <p:cNvSpPr/>
          <p:nvPr/>
        </p:nvSpPr>
        <p:spPr>
          <a:xfrm>
            <a:off x="8100392" y="79731"/>
            <a:ext cx="936104" cy="468949"/>
          </a:xfrm>
          <a:prstGeom prst="ribbon2">
            <a:avLst/>
          </a:prstGeom>
          <a:solidFill>
            <a:srgbClr val="92D050"/>
          </a:solidFill>
          <a:ln>
            <a:solidFill>
              <a:schemeClr val="tx1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</a:rPr>
              <a:t>2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418" y="684245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 праве 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Российской Федерации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ТЕРРОРИЗМ</a:t>
            </a:r>
            <a:r>
              <a:rPr lang="ru-RU" sz="1600" baseline="30000" dirty="0" smtClean="0">
                <a:latin typeface="Times New Roman" pitchFamily="18" charset="0"/>
                <a:cs typeface="Times New Roman" pitchFamily="18" charset="0"/>
                <a:hlinkClick r:id="rId2"/>
              </a:rPr>
              <a:t>[1]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определяется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 — как 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идеология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 насилия и практика воздействия на общественное сознание, на принятие решений органами 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государственной власти,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органами местного самоуправления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 или 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международными организациями,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связанная с силовым воздействием, устрашением 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мирного населения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 и/или иными формами противоправных насильственных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действий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3508" y="6165304"/>
            <a:ext cx="885698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b="1" baseline="30000" dirty="0">
                <a:latin typeface="Times New Roman" pitchFamily="18" charset="0"/>
                <a:cs typeface="Times New Roman" pitchFamily="18" charset="0"/>
                <a:hlinkClick r:id="rId2"/>
              </a:rPr>
              <a:t>[1]</a:t>
            </a:r>
            <a:r>
              <a:rPr lang="ru-RU" sz="1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Синонимами  слова </a:t>
            </a:r>
            <a:r>
              <a:rPr lang="ru-RU" sz="1100" b="1" dirty="0">
                <a:latin typeface="Times New Roman" pitchFamily="18" charset="0"/>
                <a:cs typeface="Times New Roman" pitchFamily="18" charset="0"/>
              </a:rPr>
              <a:t>«террор» (от 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лат.</a:t>
            </a:r>
            <a:r>
              <a:rPr lang="ru-RU" sz="11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100" b="1" i="1" dirty="0" err="1">
                <a:latin typeface="Times New Roman" pitchFamily="18" charset="0"/>
                <a:cs typeface="Times New Roman" pitchFamily="18" charset="0"/>
              </a:rPr>
              <a:t>terror</a:t>
            </a:r>
            <a:r>
              <a:rPr lang="ru-RU" sz="1100" b="1" dirty="0">
                <a:latin typeface="Times New Roman" pitchFamily="18" charset="0"/>
                <a:cs typeface="Times New Roman" pitchFamily="18" charset="0"/>
              </a:rPr>
              <a:t> —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«страх», «ужас») </a:t>
            </a:r>
            <a:r>
              <a:rPr lang="ru-RU" sz="1100" b="1" dirty="0">
                <a:latin typeface="Times New Roman" pitchFamily="18" charset="0"/>
                <a:cs typeface="Times New Roman" pitchFamily="18" charset="0"/>
              </a:rPr>
              <a:t>являются слова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«насилие», «запугивание», </a:t>
            </a:r>
            <a:r>
              <a:rPr lang="ru-RU" sz="1100" b="1" dirty="0">
                <a:latin typeface="Times New Roman" pitchFamily="18" charset="0"/>
                <a:cs typeface="Times New Roman" pitchFamily="18" charset="0"/>
              </a:rPr>
              <a:t>«устрашение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». </a:t>
            </a:r>
            <a:r>
              <a:rPr lang="ru-RU" sz="1100" b="1" dirty="0">
                <a:latin typeface="Times New Roman" pitchFamily="18" charset="0"/>
                <a:cs typeface="Times New Roman" pitchFamily="18" charset="0"/>
              </a:rPr>
              <a:t>Это слово стало распространённым в различных государствах и странах после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«Периода террора» в годы</a:t>
            </a:r>
            <a:r>
              <a:rPr lang="ru-RU" sz="11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Великой Французской революции.</a:t>
            </a:r>
            <a:endParaRPr lang="ru-RU" sz="1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1192" y="2564904"/>
            <a:ext cx="3272696" cy="369332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Политический терроризм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295746" y="2564904"/>
            <a:ext cx="3272698" cy="369332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Национальный терроризм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95746" y="4268341"/>
            <a:ext cx="3272696" cy="369332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Технологический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терроризм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91192" y="4273510"/>
            <a:ext cx="3272698" cy="369332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Религиозный терроризм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16" t="47860" r="41865" b="32906"/>
          <a:stretch/>
        </p:blipFill>
        <p:spPr bwMode="auto">
          <a:xfrm>
            <a:off x="5295745" y="3036333"/>
            <a:ext cx="1559423" cy="1094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C:\Users\User\Desktop\ПМП_М\Пол Тер 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1885" y="3090993"/>
            <a:ext cx="1556979" cy="1056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99" t="42445" r="53442" b="41241"/>
          <a:stretch/>
        </p:blipFill>
        <p:spPr bwMode="auto">
          <a:xfrm>
            <a:off x="7020270" y="3029791"/>
            <a:ext cx="1548172" cy="1080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 descr="C:\Users\User\Desktop\ПМП_М\ПОЛИТ УКР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192" y="3090994"/>
            <a:ext cx="1528209" cy="1056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92" y="4860527"/>
            <a:ext cx="1554964" cy="10755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828" y="4873595"/>
            <a:ext cx="1596638" cy="106249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5745" y="4873595"/>
            <a:ext cx="1578594" cy="108025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9440" y="4860527"/>
            <a:ext cx="1647178" cy="1098119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2555776" y="2172773"/>
            <a:ext cx="3769795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ВИДЫ </a:t>
            </a:r>
            <a:r>
              <a:rPr lang="ru-RU" sz="16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ТЕРРОРИЗМА</a:t>
            </a:r>
            <a:endParaRPr lang="ru-RU" sz="16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94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908720"/>
            <a:ext cx="8856984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/>
              <a:t>Государства, наиболее пострадавшие от </a:t>
            </a:r>
            <a:r>
              <a:rPr lang="ru-RU" dirty="0" smtClean="0"/>
              <a:t>терроризма в 1994—2022 годах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-9492"/>
            <a:ext cx="9144000" cy="69373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ВОПРОС 1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Виды и способы террористических актов, их цели и последствия </a:t>
            </a:r>
          </a:p>
        </p:txBody>
      </p:sp>
      <p:sp>
        <p:nvSpPr>
          <p:cNvPr id="4" name="Лента лицом вверх 3"/>
          <p:cNvSpPr/>
          <p:nvPr/>
        </p:nvSpPr>
        <p:spPr>
          <a:xfrm>
            <a:off x="8100392" y="79731"/>
            <a:ext cx="936104" cy="468949"/>
          </a:xfrm>
          <a:prstGeom prst="ribbon2">
            <a:avLst/>
          </a:prstGeom>
          <a:solidFill>
            <a:srgbClr val="92D050"/>
          </a:solidFill>
          <a:ln>
            <a:solidFill>
              <a:schemeClr val="tx1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</a:rPr>
              <a:t>3</a:t>
            </a:r>
            <a:endParaRPr lang="ru-RU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5622762"/>
              </p:ext>
            </p:extLst>
          </p:nvPr>
        </p:nvGraphicFramePr>
        <p:xfrm>
          <a:off x="107503" y="1556792"/>
          <a:ext cx="8850772" cy="4539732"/>
        </p:xfrm>
        <a:graphic>
          <a:graphicData uri="http://schemas.openxmlformats.org/drawingml/2006/table">
            <a:tbl>
              <a:tblPr/>
              <a:tblGrid>
                <a:gridCol w="2212693"/>
                <a:gridCol w="2212693"/>
                <a:gridCol w="2212693"/>
                <a:gridCol w="2212693"/>
              </a:tblGrid>
              <a:tr h="129313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</a:rPr>
                        <a:t>Место в</a:t>
                      </a:r>
                      <a:br>
                        <a:rPr lang="ru-RU" sz="1600" dirty="0">
                          <a:effectLst/>
                        </a:rPr>
                      </a:br>
                      <a:r>
                        <a:rPr lang="ru-RU" sz="1600" dirty="0">
                          <a:effectLst/>
                        </a:rPr>
                        <a:t>рейтинге</a:t>
                      </a:r>
                    </a:p>
                  </a:txBody>
                  <a:tcPr marL="80821" marR="176795" marT="40410" marB="40410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Государство</a:t>
                      </a:r>
                    </a:p>
                  </a:txBody>
                  <a:tcPr marL="80821" marR="176795" marT="40410" marB="40410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</a:rPr>
                        <a:t>Число погибших в терактах на</a:t>
                      </a:r>
                      <a:br>
                        <a:rPr lang="ru-RU" sz="1600" dirty="0">
                          <a:effectLst/>
                        </a:rPr>
                      </a:br>
                      <a:r>
                        <a:rPr lang="ru-RU" sz="1600" dirty="0">
                          <a:effectLst/>
                        </a:rPr>
                        <a:t>территории страны в </a:t>
                      </a:r>
                      <a:r>
                        <a:rPr lang="ru-RU" sz="1600" dirty="0" smtClean="0">
                          <a:effectLst/>
                        </a:rPr>
                        <a:t>1994—2022 </a:t>
                      </a:r>
                      <a:r>
                        <a:rPr lang="ru-RU" sz="1600" dirty="0">
                          <a:effectLst/>
                        </a:rPr>
                        <a:t>годах</a:t>
                      </a:r>
                    </a:p>
                  </a:txBody>
                  <a:tcPr marL="80821" marR="176795" marT="40410" marB="40410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</a:rPr>
                        <a:t>Число погибших в терактах</a:t>
                      </a:r>
                      <a:br>
                        <a:rPr lang="ru-RU" sz="1600" dirty="0">
                          <a:effectLst/>
                        </a:rPr>
                      </a:br>
                      <a:r>
                        <a:rPr lang="ru-RU" sz="1600" dirty="0">
                          <a:effectLst/>
                        </a:rPr>
                        <a:t>(на 1 млн жителей страны)</a:t>
                      </a:r>
                    </a:p>
                  </a:txBody>
                  <a:tcPr marL="80821" marR="176795" marT="40410" marB="40410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</a:tr>
              <a:tr h="323283"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1</a:t>
                      </a:r>
                    </a:p>
                  </a:txBody>
                  <a:tcPr marL="80821" marR="80821" marT="40410" marB="40410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u="none" strike="noStrike">
                          <a:solidFill>
                            <a:srgbClr val="0645AD"/>
                          </a:solidFill>
                          <a:effectLst/>
                          <a:hlinkClick r:id="rId2" tooltip="США"/>
                        </a:rPr>
                        <a:t>США</a:t>
                      </a:r>
                      <a:endParaRPr lang="ru-RU" sz="1600">
                        <a:effectLst/>
                      </a:endParaRPr>
                    </a:p>
                  </a:txBody>
                  <a:tcPr marL="80821" marR="80821" marT="40410" marB="40410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3238</a:t>
                      </a:r>
                    </a:p>
                  </a:txBody>
                  <a:tcPr marL="80821" marR="80821" marT="40410" marB="40410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11,02</a:t>
                      </a:r>
                    </a:p>
                  </a:txBody>
                  <a:tcPr marL="80821" marR="80821" marT="40410" marB="40410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323283"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2</a:t>
                      </a:r>
                    </a:p>
                  </a:txBody>
                  <a:tcPr marL="80821" marR="80821" marT="40410" marB="40410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u="none" strike="noStrike">
                          <a:solidFill>
                            <a:srgbClr val="0645AD"/>
                          </a:solidFill>
                          <a:effectLst/>
                          <a:hlinkClick r:id="rId3" tooltip="Россия"/>
                        </a:rPr>
                        <a:t>Россия</a:t>
                      </a:r>
                      <a:endParaRPr lang="ru-RU" sz="1600">
                        <a:effectLst/>
                      </a:endParaRPr>
                    </a:p>
                  </a:txBody>
                  <a:tcPr marL="80821" marR="80821" marT="40410" marB="40410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2111</a:t>
                      </a:r>
                    </a:p>
                  </a:txBody>
                  <a:tcPr marL="80821" marR="80821" marT="40410" marB="40410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14,54</a:t>
                      </a:r>
                    </a:p>
                  </a:txBody>
                  <a:tcPr marL="80821" marR="80821" marT="40410" marB="40410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323283"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3</a:t>
                      </a:r>
                    </a:p>
                  </a:txBody>
                  <a:tcPr marL="80821" marR="80821" marT="40410" marB="40410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u="none" strike="noStrike">
                          <a:solidFill>
                            <a:srgbClr val="0645AD"/>
                          </a:solidFill>
                          <a:effectLst/>
                          <a:hlinkClick r:id="rId4" tooltip="Индия"/>
                        </a:rPr>
                        <a:t>Индия</a:t>
                      </a:r>
                      <a:endParaRPr lang="ru-RU" sz="1600">
                        <a:effectLst/>
                      </a:endParaRPr>
                    </a:p>
                  </a:txBody>
                  <a:tcPr marL="80821" marR="80821" marT="40410" marB="40410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1928</a:t>
                      </a:r>
                    </a:p>
                  </a:txBody>
                  <a:tcPr marL="80821" marR="80821" marT="40410" marB="40410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1,81</a:t>
                      </a:r>
                    </a:p>
                  </a:txBody>
                  <a:tcPr marL="80821" marR="80821" marT="40410" marB="40410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323283"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4</a:t>
                      </a:r>
                    </a:p>
                  </a:txBody>
                  <a:tcPr marL="80821" marR="80821" marT="40410" marB="40410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u="none" strike="noStrike">
                          <a:solidFill>
                            <a:srgbClr val="0645AD"/>
                          </a:solidFill>
                          <a:effectLst/>
                          <a:hlinkClick r:id="rId5" tooltip="Израиль"/>
                        </a:rPr>
                        <a:t>Израиль</a:t>
                      </a:r>
                      <a:endParaRPr lang="ru-RU" sz="1600">
                        <a:effectLst/>
                      </a:endParaRPr>
                    </a:p>
                  </a:txBody>
                  <a:tcPr marL="80821" marR="80821" marT="40410" marB="40410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1274</a:t>
                      </a:r>
                    </a:p>
                  </a:txBody>
                  <a:tcPr marL="80821" marR="80821" marT="40410" marB="40410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effectLst/>
                        </a:rPr>
                        <a:t>219,3</a:t>
                      </a:r>
                      <a:endParaRPr lang="ru-RU" sz="1600" dirty="0">
                        <a:effectLst/>
                      </a:endParaRPr>
                    </a:p>
                  </a:txBody>
                  <a:tcPr marL="80821" marR="80821" marT="40410" marB="40410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323283"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5</a:t>
                      </a:r>
                    </a:p>
                  </a:txBody>
                  <a:tcPr marL="80821" marR="80821" marT="40410" marB="40410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u="none" strike="noStrike">
                          <a:solidFill>
                            <a:srgbClr val="0645AD"/>
                          </a:solidFill>
                          <a:effectLst/>
                          <a:hlinkClick r:id="rId6" tooltip="Колумбия"/>
                        </a:rPr>
                        <a:t>Колумбия</a:t>
                      </a:r>
                      <a:endParaRPr lang="ru-RU" sz="1600">
                        <a:effectLst/>
                      </a:endParaRPr>
                    </a:p>
                  </a:txBody>
                  <a:tcPr marL="80821" marR="80821" marT="40410" marB="40410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1135</a:t>
                      </a:r>
                    </a:p>
                  </a:txBody>
                  <a:tcPr marL="80821" marR="80821" marT="40410" marB="40410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26,82</a:t>
                      </a:r>
                    </a:p>
                  </a:txBody>
                  <a:tcPr marL="80821" marR="80821" marT="40410" marB="40410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323283"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6</a:t>
                      </a:r>
                    </a:p>
                  </a:txBody>
                  <a:tcPr marL="80821" marR="80821" marT="40410" marB="40410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u="none" strike="noStrike">
                          <a:solidFill>
                            <a:srgbClr val="0645AD"/>
                          </a:solidFill>
                          <a:effectLst/>
                          <a:hlinkClick r:id="rId7" tooltip="Ирак"/>
                        </a:rPr>
                        <a:t>Ирак</a:t>
                      </a:r>
                      <a:endParaRPr lang="ru-RU" sz="1600">
                        <a:effectLst/>
                      </a:endParaRPr>
                    </a:p>
                  </a:txBody>
                  <a:tcPr marL="80821" marR="80821" marT="40410" marB="40410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1122</a:t>
                      </a:r>
                    </a:p>
                  </a:txBody>
                  <a:tcPr marL="80821" marR="80821" marT="40410" marB="40410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44,22</a:t>
                      </a:r>
                    </a:p>
                  </a:txBody>
                  <a:tcPr marL="80821" marR="80821" marT="40410" marB="40410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323283"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7</a:t>
                      </a:r>
                    </a:p>
                  </a:txBody>
                  <a:tcPr marL="80821" marR="80821" marT="40410" marB="40410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u="none" strike="noStrike">
                          <a:solidFill>
                            <a:srgbClr val="0645AD"/>
                          </a:solidFill>
                          <a:effectLst/>
                          <a:hlinkClick r:id="rId8" tooltip="Алжир"/>
                        </a:rPr>
                        <a:t>Алжир</a:t>
                      </a:r>
                      <a:endParaRPr lang="ru-RU" sz="1600">
                        <a:effectLst/>
                      </a:endParaRPr>
                    </a:p>
                  </a:txBody>
                  <a:tcPr marL="80821" marR="80821" marT="40410" marB="40410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869</a:t>
                      </a:r>
                    </a:p>
                  </a:txBody>
                  <a:tcPr marL="80821" marR="80821" marT="40410" marB="40410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27,05</a:t>
                      </a:r>
                    </a:p>
                  </a:txBody>
                  <a:tcPr marL="80821" marR="80821" marT="40410" marB="40410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323283"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8</a:t>
                      </a:r>
                    </a:p>
                  </a:txBody>
                  <a:tcPr marL="80821" marR="80821" marT="40410" marB="40410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u="none" strike="noStrike">
                          <a:solidFill>
                            <a:srgbClr val="0645AD"/>
                          </a:solidFill>
                          <a:effectLst/>
                          <a:hlinkClick r:id="rId9" tooltip="Пакистан"/>
                        </a:rPr>
                        <a:t>Пакистан</a:t>
                      </a:r>
                      <a:endParaRPr lang="ru-RU" sz="1600">
                        <a:effectLst/>
                      </a:endParaRPr>
                    </a:p>
                  </a:txBody>
                  <a:tcPr marL="80821" marR="80821" marT="40410" marB="40410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783</a:t>
                      </a:r>
                    </a:p>
                  </a:txBody>
                  <a:tcPr marL="80821" marR="80821" marT="40410" marB="40410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4,92</a:t>
                      </a:r>
                    </a:p>
                  </a:txBody>
                  <a:tcPr marL="80821" marR="80821" marT="40410" marB="40410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323283"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9</a:t>
                      </a:r>
                    </a:p>
                  </a:txBody>
                  <a:tcPr marL="80821" marR="80821" marT="40410" marB="40410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u="none" strike="noStrike">
                          <a:solidFill>
                            <a:srgbClr val="0645AD"/>
                          </a:solidFill>
                          <a:effectLst/>
                          <a:hlinkClick r:id="rId10" tooltip="Уганда"/>
                        </a:rPr>
                        <a:t>Уганда</a:t>
                      </a:r>
                      <a:endParaRPr lang="ru-RU" sz="1600">
                        <a:effectLst/>
                      </a:endParaRPr>
                    </a:p>
                  </a:txBody>
                  <a:tcPr marL="80821" marR="80821" marT="40410" marB="40410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471</a:t>
                      </a:r>
                    </a:p>
                  </a:txBody>
                  <a:tcPr marL="80821" marR="80821" marT="40410" marB="40410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17,84</a:t>
                      </a:r>
                    </a:p>
                  </a:txBody>
                  <a:tcPr marL="80821" marR="80821" marT="40410" marB="40410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323283"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10</a:t>
                      </a:r>
                    </a:p>
                  </a:txBody>
                  <a:tcPr marL="80821" marR="80821" marT="40410" marB="40410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u="none" strike="noStrike">
                          <a:solidFill>
                            <a:srgbClr val="0645AD"/>
                          </a:solidFill>
                          <a:effectLst/>
                          <a:hlinkClick r:id="rId11" tooltip="Шри-Ланка"/>
                        </a:rPr>
                        <a:t>Шри-Ланка</a:t>
                      </a:r>
                      <a:endParaRPr lang="ru-RU" sz="1600">
                        <a:effectLst/>
                      </a:endParaRPr>
                    </a:p>
                  </a:txBody>
                  <a:tcPr marL="80821" marR="80821" marT="40410" marB="40410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409</a:t>
                      </a:r>
                    </a:p>
                  </a:txBody>
                  <a:tcPr marL="80821" marR="80821" marT="40410" marB="40410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effectLst/>
                        </a:rPr>
                        <a:t>20,55</a:t>
                      </a:r>
                    </a:p>
                  </a:txBody>
                  <a:tcPr marL="80821" marR="80821" marT="40410" marB="40410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583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-9492"/>
            <a:ext cx="9144000" cy="69373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ВОПРОС 1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Виды и способы террористических актов, их цели и последствия </a:t>
            </a:r>
          </a:p>
        </p:txBody>
      </p:sp>
      <p:sp>
        <p:nvSpPr>
          <p:cNvPr id="4" name="Лента лицом вверх 3"/>
          <p:cNvSpPr/>
          <p:nvPr/>
        </p:nvSpPr>
        <p:spPr>
          <a:xfrm>
            <a:off x="8100392" y="79731"/>
            <a:ext cx="936104" cy="468949"/>
          </a:xfrm>
          <a:prstGeom prst="ribbon2">
            <a:avLst/>
          </a:prstGeom>
          <a:solidFill>
            <a:srgbClr val="92D050"/>
          </a:solidFill>
          <a:ln>
            <a:solidFill>
              <a:schemeClr val="tx1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</a:rPr>
              <a:t>4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751186"/>
            <a:ext cx="8712968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Причины </a:t>
            </a:r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терроризма </a:t>
            </a: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8332" y="3000928"/>
            <a:ext cx="1162630" cy="116263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7" r="18014" b="4473"/>
          <a:stretch/>
        </p:blipFill>
        <p:spPr>
          <a:xfrm>
            <a:off x="5294009" y="3007539"/>
            <a:ext cx="1135411" cy="114940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452" y="2949298"/>
            <a:ext cx="1155880" cy="118368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8" r="8597"/>
          <a:stretch/>
        </p:blipFill>
        <p:spPr>
          <a:xfrm>
            <a:off x="432674" y="3007539"/>
            <a:ext cx="1162847" cy="119359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0" name="Прямоугольник 9"/>
          <p:cNvSpPr/>
          <p:nvPr/>
        </p:nvSpPr>
        <p:spPr>
          <a:xfrm>
            <a:off x="184865" y="4244900"/>
            <a:ext cx="1944216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200" b="1" dirty="0" err="1" smtClean="0">
                <a:solidFill>
                  <a:srgbClr val="20212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Ази́з</a:t>
            </a:r>
            <a:r>
              <a:rPr lang="ru-RU" sz="1200" b="1" dirty="0" smtClean="0">
                <a:solidFill>
                  <a:srgbClr val="20212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бен </a:t>
            </a:r>
            <a:r>
              <a:rPr lang="ru-RU" sz="1200" b="1" dirty="0" err="1" smtClean="0">
                <a:solidFill>
                  <a:srgbClr val="20212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Саи́д</a:t>
            </a:r>
            <a:r>
              <a:rPr lang="ru-RU" sz="1200" b="1" dirty="0" smtClean="0">
                <a:solidFill>
                  <a:srgbClr val="20212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бен Али́ Аль-</a:t>
            </a:r>
            <a:r>
              <a:rPr lang="ru-RU" sz="1200" b="1" dirty="0" err="1" smtClean="0">
                <a:solidFill>
                  <a:srgbClr val="20212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Гамди</a:t>
            </a:r>
            <a:r>
              <a:rPr lang="ru-RU" sz="1200" b="1" dirty="0" smtClean="0">
                <a:solidFill>
                  <a:srgbClr val="20212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́</a:t>
            </a:r>
            <a:endParaRPr lang="ru-RU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62617" y="4738613"/>
            <a:ext cx="1966464" cy="12926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13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Арабский полевой командир</a:t>
            </a:r>
            <a:r>
              <a:rPr lang="ru-RU" sz="1300" b="1" dirty="0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3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террорист, специалист по диверсионно-подрывным </a:t>
            </a:r>
            <a:r>
              <a:rPr lang="ru-RU" sz="1300" b="1" dirty="0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операциям.</a:t>
            </a:r>
            <a:endParaRPr lang="ru-RU" sz="1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90854" y="6101247"/>
            <a:ext cx="1944216" cy="646331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20212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ЛИКВИДИРОВАН</a:t>
            </a:r>
          </a:p>
          <a:p>
            <a:pPr algn="ctr"/>
            <a:r>
              <a:rPr lang="ru-RU" sz="1200" b="1" dirty="0" smtClean="0">
                <a:solidFill>
                  <a:srgbClr val="20212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Спецслужбами РФ в 2004 г. </a:t>
            </a:r>
            <a:endParaRPr lang="ru-RU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092280" y="4226720"/>
            <a:ext cx="1944216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200" b="1" dirty="0" err="1">
                <a:solidFill>
                  <a:srgbClr val="202122"/>
                </a:solidFill>
                <a:latin typeface="Arial" panose="020B0604020202020204" pitchFamily="34" charset="0"/>
              </a:rPr>
              <a:t>Сёко</a:t>
            </a:r>
            <a:r>
              <a:rPr lang="ru-RU" sz="1200" b="1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Асаха́ра</a:t>
            </a:r>
            <a:endParaRPr lang="ru-RU" sz="1200" b="1" dirty="0" smtClean="0">
              <a:solidFill>
                <a:srgbClr val="202122"/>
              </a:solidFill>
              <a:latin typeface="Arial" panose="020B0604020202020204" pitchFamily="34" charset="0"/>
            </a:endParaRPr>
          </a:p>
          <a:p>
            <a:pPr algn="ctr"/>
            <a:endParaRPr lang="ru-RU" sz="12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070032" y="4729040"/>
            <a:ext cx="1966464" cy="12926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Основатель и руководитель японской террористической организации </a:t>
            </a:r>
          </a:p>
          <a:p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Аум</a:t>
            </a:r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синрикё</a:t>
            </a:r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endParaRPr lang="ru-RU" sz="1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092280" y="6116033"/>
            <a:ext cx="1944216" cy="646331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20212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КАЗНЁН </a:t>
            </a:r>
          </a:p>
          <a:p>
            <a:pPr algn="ctr"/>
            <a:r>
              <a:rPr lang="ru-RU" sz="1200" b="1" dirty="0" smtClean="0">
                <a:solidFill>
                  <a:srgbClr val="20212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приговору суда в Японии в 2018 г. </a:t>
            </a:r>
            <a:endParaRPr lang="ru-RU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889606" y="4226720"/>
            <a:ext cx="1944216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200" b="1" dirty="0" err="1"/>
              <a:t>Уса́ма</a:t>
            </a:r>
            <a:r>
              <a:rPr lang="ru-RU" sz="1200" b="1" dirty="0"/>
              <a:t> бен Мухаммед бен </a:t>
            </a:r>
            <a:r>
              <a:rPr lang="ru-RU" sz="1200" b="1" dirty="0" err="1"/>
              <a:t>Авад</a:t>
            </a:r>
            <a:r>
              <a:rPr lang="ru-RU" sz="1200" b="1" dirty="0"/>
              <a:t> бен </a:t>
            </a:r>
            <a:r>
              <a:rPr lang="ru-RU" sz="1200" b="1" dirty="0" err="1"/>
              <a:t>Ла́ден</a:t>
            </a:r>
            <a:endParaRPr lang="ru-RU" sz="12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387539" y="4233354"/>
            <a:ext cx="1944216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200" b="1" dirty="0" err="1"/>
              <a:t>Шами́ль</a:t>
            </a:r>
            <a:r>
              <a:rPr lang="ru-RU" sz="1200" b="1" dirty="0"/>
              <a:t> </a:t>
            </a:r>
            <a:r>
              <a:rPr lang="ru-RU" sz="1200" b="1" dirty="0" err="1"/>
              <a:t>Салма́нович</a:t>
            </a:r>
            <a:r>
              <a:rPr lang="ru-RU" sz="1200" b="1" dirty="0"/>
              <a:t> </a:t>
            </a:r>
            <a:r>
              <a:rPr lang="ru-RU" sz="1200" b="1" dirty="0" err="1"/>
              <a:t>Баса́ев</a:t>
            </a:r>
            <a:endParaRPr lang="ru-RU" sz="12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878482" y="4729040"/>
            <a:ext cx="1966464" cy="12926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Международный террорист и </a:t>
            </a:r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основатель </a:t>
            </a:r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международной </a:t>
            </a:r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организации </a:t>
            </a:r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«АЛЬ-КАЙДА»</a:t>
            </a:r>
          </a:p>
          <a:p>
            <a:endParaRPr lang="ru-RU" sz="13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886521" y="6101246"/>
            <a:ext cx="1966464" cy="646331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20212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УНИЧТОЖЕН </a:t>
            </a:r>
          </a:p>
          <a:p>
            <a:pPr algn="ctr"/>
            <a:r>
              <a:rPr lang="ru-RU" sz="1200" b="1" dirty="0" smtClean="0">
                <a:solidFill>
                  <a:srgbClr val="20212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Спецслужбами США </a:t>
            </a:r>
          </a:p>
          <a:p>
            <a:pPr algn="ctr"/>
            <a:r>
              <a:rPr lang="ru-RU" sz="1200" b="1" dirty="0" smtClean="0">
                <a:solidFill>
                  <a:srgbClr val="20212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2011 г. </a:t>
            </a:r>
            <a:endParaRPr lang="ru-RU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365291" y="4729040"/>
            <a:ext cx="1966464" cy="12926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Чеченский полевой командир, организатор терактов и захвата заложников с целью продажи</a:t>
            </a:r>
          </a:p>
          <a:p>
            <a:endParaRPr lang="ru-RU" sz="1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396613" y="6116033"/>
            <a:ext cx="1944216" cy="646331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20212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ЛИКВИДИРОВАН</a:t>
            </a:r>
          </a:p>
          <a:p>
            <a:pPr algn="ctr"/>
            <a:r>
              <a:rPr lang="ru-RU" sz="1200" b="1" dirty="0" smtClean="0">
                <a:solidFill>
                  <a:srgbClr val="20212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Спецслужбами РФ в 2006 г. </a:t>
            </a:r>
            <a:endParaRPr lang="ru-RU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4385" y="1236909"/>
            <a:ext cx="4104456" cy="738664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chemeClr val="tx1"/>
            </a:solidFill>
            <a:prstDash val="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ru-RU" sz="1400" b="1" dirty="0"/>
              <a:t>Психопатологический </a:t>
            </a:r>
            <a:r>
              <a:rPr lang="ru-RU" sz="1400" b="1" dirty="0" smtClean="0"/>
              <a:t>характер </a:t>
            </a:r>
            <a:endParaRPr lang="ru-RU" sz="1400" b="1" dirty="0"/>
          </a:p>
          <a:p>
            <a:pPr algn="just"/>
            <a:r>
              <a:rPr lang="ru-RU" sz="1400" dirty="0"/>
              <a:t>Основная масса всех террористов – это люди с психическими отклонениями</a:t>
            </a:r>
            <a:endParaRPr lang="ru-RU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918261" y="1200062"/>
            <a:ext cx="4104456" cy="830997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chemeClr val="tx1"/>
            </a:solidFill>
            <a:prstDash val="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ru-RU" sz="1200" b="1" dirty="0" smtClean="0"/>
              <a:t>Попытка </a:t>
            </a:r>
            <a:r>
              <a:rPr lang="ru-RU" sz="1200" b="1" dirty="0"/>
              <a:t>самоутвердиться</a:t>
            </a:r>
            <a:r>
              <a:rPr lang="ru-RU" sz="1200" dirty="0"/>
              <a:t>, а также придать своей деятельности особую значимость в собственных глазах. Также это попытка преодоления своего отчуждения от общества, в стандарты которого они не вписываются</a:t>
            </a:r>
            <a:endParaRPr lang="ru-RU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35311" y="2078927"/>
            <a:ext cx="4104456" cy="830997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chemeClr val="tx1"/>
            </a:solidFill>
            <a:prstDash val="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ru-RU" sz="1200" b="1" dirty="0"/>
              <a:t>Личная корысть.</a:t>
            </a:r>
            <a:r>
              <a:rPr lang="ru-RU" sz="1200" dirty="0"/>
              <a:t> Порой личная заинтересованность человека будет куда значительнее различных идей. Кроме того, кого-то просто нанимают для совершения террористических актов</a:t>
            </a:r>
            <a:endParaRPr lang="ru-RU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932040" y="2125093"/>
            <a:ext cx="4104456" cy="738664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chemeClr val="tx1"/>
            </a:solidFill>
            <a:prstDash val="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ru-RU" sz="1400" b="1" dirty="0"/>
              <a:t>Ложное чувство абсолютного обладания высшей истиной</a:t>
            </a:r>
            <a:r>
              <a:rPr lang="ru-RU" sz="1400" dirty="0"/>
              <a:t>, уникальным рецептом «спасения» своего народа, группы или даже всего человечества</a:t>
            </a:r>
            <a:endParaRPr lang="ru-RU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044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3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9492"/>
            <a:ext cx="9144000" cy="69373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ВОПРОС 1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Виды и способы террористических актов, их цели и последствия </a:t>
            </a:r>
          </a:p>
        </p:txBody>
      </p:sp>
      <p:sp>
        <p:nvSpPr>
          <p:cNvPr id="3" name="Лента лицом вверх 2"/>
          <p:cNvSpPr/>
          <p:nvPr/>
        </p:nvSpPr>
        <p:spPr>
          <a:xfrm>
            <a:off x="8100392" y="79731"/>
            <a:ext cx="936104" cy="468949"/>
          </a:xfrm>
          <a:prstGeom prst="ribbon2">
            <a:avLst/>
          </a:prstGeom>
          <a:solidFill>
            <a:srgbClr val="92D050"/>
          </a:solidFill>
          <a:ln>
            <a:solidFill>
              <a:schemeClr val="tx1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</a:rPr>
              <a:t>5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773468"/>
            <a:ext cx="9144000" cy="83099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pPr algn="just"/>
            <a:r>
              <a:rPr lang="ru-RU" sz="1600" b="1" cap="all" dirty="0">
                <a:solidFill>
                  <a:srgbClr val="43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ЕДИНЫЙ ФЕДЕРАЛЬНЫЙ СПИСОК ОРГАНИЗАЦИЙ, В ТОМ ЧИСЛЕ ИНОСТРАННЫХ И МЕЖДУНАРОДНЫХ ОРГАНИЗАЦИЙ, ПРИЗНАННЫХ В СООТВЕТСТВИИ С ЗАКОНОДАТЕЛЬСТВОМ РОССИЙСКОЙ ФЕДЕРАЦИИ ТЕРРОРИСТИЧЕСКИМИ</a:t>
            </a:r>
            <a:endParaRPr lang="ru-RU" sz="1600" b="1" i="0" cap="all" dirty="0">
              <a:solidFill>
                <a:srgbClr val="434444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62010" y="2153738"/>
            <a:ext cx="2160240" cy="10926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Украинское военизированное националистическое объединение «Азов</a:t>
            </a:r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(полк </a:t>
            </a:r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«Азов»)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1690923"/>
            <a:ext cx="8856984" cy="338554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20212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3 февраля 2023 года на территории РФ числятся </a:t>
            </a:r>
            <a:r>
              <a:rPr lang="ru-RU" sz="16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45</a:t>
            </a:r>
            <a:r>
              <a:rPr lang="ru-RU" sz="1200" b="1" dirty="0" smtClean="0">
                <a:solidFill>
                  <a:srgbClr val="20212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запрещённых террористический организаций </a:t>
            </a:r>
            <a:endParaRPr lang="ru-RU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2166794"/>
            <a:ext cx="2160240" cy="10926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300" b="1" dirty="0"/>
              <a:t>Террористическое сообщество – структурное подразделение </a:t>
            </a:r>
            <a:r>
              <a:rPr lang="ru-RU" sz="1300" b="1" dirty="0" smtClean="0"/>
              <a:t>организации</a:t>
            </a:r>
          </a:p>
          <a:p>
            <a:pPr algn="ctr"/>
            <a:r>
              <a:rPr lang="ru-RU" sz="1300" b="1" dirty="0" smtClean="0"/>
              <a:t> </a:t>
            </a:r>
            <a:r>
              <a:rPr lang="ru-RU" sz="1300" b="1" dirty="0"/>
              <a:t>«Правый сектор»</a:t>
            </a: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47764" y="2153737"/>
            <a:ext cx="2160240" cy="10926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Международное религиозное объединение «АУМ </a:t>
            </a:r>
            <a:r>
              <a:rPr lang="ru-RU" sz="1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Синрике</a:t>
            </a:r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ru-RU" sz="1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AumShinrikyo</a:t>
            </a:r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AUM</a:t>
            </a:r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Aleph</a:t>
            </a:r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76256" y="2166794"/>
            <a:ext cx="2160240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Террористическое сообщество – «московская ячейка» МТО «ИГ</a:t>
            </a:r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endParaRPr lang="ru-RU" sz="13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200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599" y="3429000"/>
            <a:ext cx="2160240" cy="105958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174" y="3486018"/>
            <a:ext cx="992386" cy="10025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486018"/>
            <a:ext cx="934084" cy="103277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3426745"/>
            <a:ext cx="2160240" cy="1061837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174921" y="4745406"/>
            <a:ext cx="2155244" cy="1815882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u="sng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ЗАПРЕЩЕН</a:t>
            </a:r>
          </a:p>
          <a:p>
            <a:pPr algn="ctr"/>
            <a:r>
              <a:rPr lang="ru-RU" sz="1400" dirty="0">
                <a:solidFill>
                  <a:srgbClr val="434444"/>
                </a:solidFill>
                <a:latin typeface="Open Sans"/>
              </a:rPr>
              <a:t>Московский городской суд,</a:t>
            </a:r>
          </a:p>
          <a:p>
            <a:pPr algn="ctr"/>
            <a:r>
              <a:rPr lang="ru-RU" sz="1400" dirty="0">
                <a:solidFill>
                  <a:srgbClr val="434444"/>
                </a:solidFill>
                <a:latin typeface="Open Sans"/>
              </a:rPr>
              <a:t>от 17.12.2014 (б/н),</a:t>
            </a:r>
          </a:p>
          <a:p>
            <a:pPr algn="ctr"/>
            <a:r>
              <a:rPr lang="ru-RU" sz="1400" dirty="0">
                <a:solidFill>
                  <a:srgbClr val="434444"/>
                </a:solidFill>
                <a:latin typeface="Open Sans"/>
              </a:rPr>
              <a:t>вступил в силу </a:t>
            </a:r>
            <a:r>
              <a:rPr lang="ru-RU" sz="1400" dirty="0" smtClean="0">
                <a:solidFill>
                  <a:srgbClr val="434444"/>
                </a:solidFill>
                <a:latin typeface="Open Sans"/>
              </a:rPr>
              <a:t>30.12.2014</a:t>
            </a:r>
          </a:p>
          <a:p>
            <a:pPr algn="ctr"/>
            <a:endParaRPr lang="ru-RU" sz="1400" dirty="0">
              <a:solidFill>
                <a:srgbClr val="434444"/>
              </a:solidFill>
              <a:latin typeface="Open Sans"/>
            </a:endParaRPr>
          </a:p>
          <a:p>
            <a:pPr algn="ctr"/>
            <a:endParaRPr lang="ru-RU" sz="1400" dirty="0">
              <a:solidFill>
                <a:srgbClr val="434444"/>
              </a:solidFill>
              <a:latin typeface="Open Sans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447764" y="4728256"/>
            <a:ext cx="2124236" cy="1815882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ЗАПРЕЩЕН</a:t>
            </a:r>
          </a:p>
          <a:p>
            <a:pPr algn="ctr"/>
            <a:r>
              <a:rPr lang="ru-RU" sz="1400" dirty="0">
                <a:solidFill>
                  <a:srgbClr val="434444"/>
                </a:solidFill>
                <a:latin typeface="Open Sans"/>
              </a:rPr>
              <a:t>Верховный Суд Российской Федерации,</a:t>
            </a:r>
          </a:p>
          <a:p>
            <a:pPr algn="ctr"/>
            <a:r>
              <a:rPr lang="ru-RU" sz="1400" dirty="0">
                <a:solidFill>
                  <a:srgbClr val="434444"/>
                </a:solidFill>
                <a:latin typeface="Open Sans"/>
              </a:rPr>
              <a:t>от 20.09.2016 </a:t>
            </a:r>
            <a:endParaRPr lang="ru-RU" sz="1400" dirty="0" smtClean="0">
              <a:solidFill>
                <a:srgbClr val="434444"/>
              </a:solidFill>
              <a:latin typeface="Open Sans"/>
            </a:endParaRPr>
          </a:p>
          <a:p>
            <a:pPr algn="ctr"/>
            <a:r>
              <a:rPr lang="ru-RU" sz="1400" dirty="0" smtClean="0">
                <a:solidFill>
                  <a:srgbClr val="434444"/>
                </a:solidFill>
                <a:latin typeface="Open Sans"/>
              </a:rPr>
              <a:t>№ </a:t>
            </a:r>
            <a:r>
              <a:rPr lang="ru-RU" sz="1400" dirty="0">
                <a:solidFill>
                  <a:srgbClr val="434444"/>
                </a:solidFill>
                <a:latin typeface="Open Sans"/>
              </a:rPr>
              <a:t>АКПИ 16-915С,</a:t>
            </a:r>
          </a:p>
          <a:p>
            <a:pPr algn="ctr"/>
            <a:r>
              <a:rPr lang="ru-RU" sz="1400" dirty="0">
                <a:solidFill>
                  <a:srgbClr val="434444"/>
                </a:solidFill>
                <a:latin typeface="Open Sans"/>
              </a:rPr>
              <a:t>вступило в силу 25.10.2016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689599" y="4745406"/>
            <a:ext cx="2124236" cy="1815882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ЗАПРЕЩЕН</a:t>
            </a:r>
          </a:p>
          <a:p>
            <a:pPr algn="ctr"/>
            <a:r>
              <a:rPr lang="ru-RU" sz="1400" dirty="0">
                <a:solidFill>
                  <a:srgbClr val="434444"/>
                </a:solidFill>
                <a:latin typeface="Open Sans"/>
              </a:rPr>
              <a:t>Верховный Суд Российской Федерации,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>
                <a:solidFill>
                  <a:srgbClr val="434444"/>
                </a:solidFill>
                <a:latin typeface="Open Sans"/>
              </a:rPr>
              <a:t>от 02.08.2022 </a:t>
            </a:r>
            <a:endParaRPr lang="ru-RU" sz="1400" dirty="0" smtClean="0">
              <a:solidFill>
                <a:srgbClr val="434444"/>
              </a:solidFill>
              <a:latin typeface="Open Sans"/>
            </a:endParaRPr>
          </a:p>
          <a:p>
            <a:pPr algn="ctr"/>
            <a:r>
              <a:rPr lang="ru-RU" sz="1400" dirty="0" smtClean="0">
                <a:solidFill>
                  <a:srgbClr val="434444"/>
                </a:solidFill>
                <a:latin typeface="Open Sans"/>
              </a:rPr>
              <a:t>№ </a:t>
            </a:r>
            <a:r>
              <a:rPr lang="ru-RU" sz="1400" dirty="0">
                <a:solidFill>
                  <a:srgbClr val="434444"/>
                </a:solidFill>
                <a:latin typeface="Open Sans"/>
              </a:rPr>
              <a:t>АКПИ22-411С,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>
                <a:solidFill>
                  <a:srgbClr val="434444"/>
                </a:solidFill>
                <a:latin typeface="Open Sans"/>
              </a:rPr>
              <a:t>вступило в силу 10.09.2022</a:t>
            </a:r>
            <a:endParaRPr lang="ru-RU" sz="14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6894258" y="4745406"/>
            <a:ext cx="2124236" cy="1815882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ЗАПРЕЩЕН</a:t>
            </a:r>
          </a:p>
          <a:p>
            <a:pPr algn="ctr"/>
            <a:r>
              <a:rPr lang="ru-RU" sz="1400" dirty="0">
                <a:solidFill>
                  <a:srgbClr val="434444"/>
                </a:solidFill>
                <a:latin typeface="Open Sans"/>
              </a:rPr>
              <a:t>2-й Западный окружной военный суд, 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>
                <a:solidFill>
                  <a:srgbClr val="434444"/>
                </a:solidFill>
                <a:latin typeface="Open Sans"/>
              </a:rPr>
              <a:t>от 17.05.2022 </a:t>
            </a:r>
            <a:endParaRPr lang="ru-RU" sz="1400" dirty="0" smtClean="0">
              <a:solidFill>
                <a:srgbClr val="434444"/>
              </a:solidFill>
              <a:latin typeface="Open Sans"/>
            </a:endParaRPr>
          </a:p>
          <a:p>
            <a:pPr algn="ctr"/>
            <a:r>
              <a:rPr lang="ru-RU" sz="1400" dirty="0" smtClean="0">
                <a:solidFill>
                  <a:srgbClr val="434444"/>
                </a:solidFill>
                <a:latin typeface="Open Sans"/>
              </a:rPr>
              <a:t>№ </a:t>
            </a:r>
            <a:r>
              <a:rPr lang="ru-RU" sz="1400" dirty="0">
                <a:solidFill>
                  <a:srgbClr val="434444"/>
                </a:solidFill>
                <a:latin typeface="Open Sans"/>
              </a:rPr>
              <a:t>2-41/2022,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>
                <a:solidFill>
                  <a:srgbClr val="434444"/>
                </a:solidFill>
                <a:latin typeface="Open Sans"/>
              </a:rPr>
              <a:t>вступил в силу 21.12.2022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86647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7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9492"/>
            <a:ext cx="9144000" cy="69373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ВОПРОС 2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Уголовная ответственность за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организацию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 проведение террористического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акта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Лента лицом вверх 2"/>
          <p:cNvSpPr/>
          <p:nvPr/>
        </p:nvSpPr>
        <p:spPr>
          <a:xfrm>
            <a:off x="8100392" y="79731"/>
            <a:ext cx="936104" cy="468949"/>
          </a:xfrm>
          <a:prstGeom prst="ribbon2">
            <a:avLst/>
          </a:prstGeom>
          <a:solidFill>
            <a:srgbClr val="92D050"/>
          </a:solidFill>
          <a:ln>
            <a:solidFill>
              <a:schemeClr val="tx1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</a:rPr>
              <a:t>6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752" y="773468"/>
            <a:ext cx="9036496" cy="369332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"Уголовный кодекс Российской Федерации" от 13.06.1996 N 63-ФЗ (ред. от 29.12.2022)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1340768"/>
            <a:ext cx="5832648" cy="338554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 w="28575">
            <a:solidFill>
              <a:schemeClr val="tx1"/>
            </a:solidFill>
          </a:ln>
          <a:effectLst>
            <a:outerShdw blurRad="901700" dist="50800" dir="5400000" algn="ctr" rotWithShape="0">
              <a:srgbClr val="000000"/>
            </a:outerShdw>
            <a:reflection blurRad="88900" endPos="0" dist="50800" dir="5400000" sy="-100000" algn="bl" rotWithShape="0"/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 РФ Статья 205. Террористический акт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752" y="1893373"/>
            <a:ext cx="8982744" cy="138499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Совершение взрыва, поджога или 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иных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действий, 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устрашающих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население и 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создающих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опасность гибели человека, причинения значительного имущественного ущерба либо наступления иных тяжких последствий, в целях дестабилизации деятельности органов власти или международных организаций либо воздействия на принятие ими решений, а также 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угроза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совершения указанных действий в целях воздействия на принятие решений органами власти или международными организациями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наказывается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лишением свободы на срок от десяти до пятнадцати лет.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3752" y="3461641"/>
            <a:ext cx="8982744" cy="138499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Те же деяния: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совершенные группой лиц по предварительному сговору или 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организованной группой;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повлекшие по неосторожности смерть человека;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повлекшие причинение 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значительного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имущественного ущерба либо наступление 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иных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тяжких последствий, -</a:t>
            </a:r>
          </a:p>
          <a:p>
            <a:pPr algn="just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наказываются лишением свободы на срок от двенадцати до двадцати лет с ограничением свободы на срок от одного года до двух лет.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3752" y="5029909"/>
            <a:ext cx="8982744" cy="1600438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Деяния, предусмотренные 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частями первой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или 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настоящей статьи, если они: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сопряжены с посягательством на объекты использования атомной энергии либо с использованием ядерных материалов, радиоактивных веществ или источников радиоактивного излучения либо ядовитых, отравляющих, токсичных, опасных химических или биологических веществ;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повлекли умышленное причинение смерти человеку,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наказываются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лишением свободы на срок от пятнадцати до двадцати лет с ограничением свободы на срок от одного года до двух лет или пожизненным лишением свободы.</a:t>
            </a:r>
          </a:p>
        </p:txBody>
      </p:sp>
    </p:spTree>
    <p:extLst>
      <p:ext uri="{BB962C8B-B14F-4D97-AF65-F5344CB8AC3E}">
        <p14:creationId xmlns:p14="http://schemas.microsoft.com/office/powerpoint/2010/main" val="384550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7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9492"/>
            <a:ext cx="9144000" cy="69373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ВОПРОС 2 Уголовная ответственность за организацию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 и проведение террористического акта</a:t>
            </a:r>
          </a:p>
        </p:txBody>
      </p:sp>
      <p:sp>
        <p:nvSpPr>
          <p:cNvPr id="3" name="Лента лицом вверх 2"/>
          <p:cNvSpPr/>
          <p:nvPr/>
        </p:nvSpPr>
        <p:spPr>
          <a:xfrm>
            <a:off x="8100392" y="79731"/>
            <a:ext cx="936104" cy="468949"/>
          </a:xfrm>
          <a:prstGeom prst="ribbon2">
            <a:avLst/>
          </a:prstGeom>
          <a:solidFill>
            <a:srgbClr val="92D050"/>
          </a:solidFill>
          <a:ln>
            <a:solidFill>
              <a:schemeClr val="tx1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</a:rPr>
              <a:t>7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876" y="727302"/>
            <a:ext cx="9036496" cy="369332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"Уголовный кодекс Российской Федерации" от 13.06.1996 N 63-ФЗ (ред. от 29.12.2022)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876" y="1094251"/>
            <a:ext cx="9036496" cy="338554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 w="28575">
            <a:solidFill>
              <a:schemeClr val="tx1"/>
            </a:solidFill>
          </a:ln>
          <a:effectLst>
            <a:outerShdw blurRad="901700" dist="50800" dir="5400000" algn="ctr" rotWithShape="0">
              <a:srgbClr val="000000"/>
            </a:outerShdw>
            <a:reflection blurRad="88900" endPos="0" dist="50800" dir="5400000" sy="-100000" algn="bl" rotWithShape="0"/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 РФ Статья 205.1. Содействие террористической деятельности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152" y="1446163"/>
            <a:ext cx="9022219" cy="1169551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Склонение, вербовка или иное вовлечение лица в совершение хотя бы одного из преступлений, предусмотренных 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статей 205.2,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частями первой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 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статьи 206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 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360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настоящего Кодекса, вооружение или подготовка лица в целях совершения хотя бы одного из указанных преступлений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наказываются лишением свободы на срок от пяти до пятнадцати лет со штрафом в размере до пятисот тысяч рублей либо в размере заработной платы или иного дохода осужденного за период до трех лет либо без такового.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1151" y="2624252"/>
            <a:ext cx="9022219" cy="138499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1.1. 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Склонение, вербовка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или иное вовлечение лица в совершение хотя бы одного из преступлений, предусмотренных 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статьями 205,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205,3,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205,4 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205,5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настоящего Кодекса, вооружение или подготовка лица в целях совершения хотя бы одного из указанных преступлений, а равно финансирование терроризма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наказываются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лишением свободы на срок от восьми до пятнадцати лет со штрафом в размере от трехсот тысяч до семисот тысяч рублей либо в размере заработной платы или иного дохода осужденного за период от двух до четырех лет либо без такового или пожизненным лишением свободы.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1150" y="4009247"/>
            <a:ext cx="9022219" cy="1169551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Деяния, предусмотренные 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частями первой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настоящей статьи, совершенные лицом с использованием своего 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служебного положения -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наказываются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лишением свободы на срок от десяти до двадцати лет со штрафом в размере от пятисот тысяч до одного миллиона рублей либо в размере заработной платы или иного дохода осужденного за период от трех до пяти лет либо без такового или пожизненным лишением свободы</a:t>
            </a:r>
            <a:r>
              <a:rPr lang="ru-RU" sz="1400" b="1" dirty="0"/>
              <a:t>.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149" y="5167538"/>
            <a:ext cx="9022220" cy="52322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Пособничество в совершении хотя бы одного из преступлений, предусмотренных </a:t>
            </a:r>
            <a:r>
              <a: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статьей 205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частью третьей статьи </a:t>
            </a:r>
            <a:r>
              <a:rPr lang="ru-RU" sz="1400" u="sng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206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настоящего Кодекса,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наказывается лишением свободы на срок от десяти до двадцати лет</a:t>
            </a:r>
            <a:r>
              <a:rPr lang="ru-RU" sz="1400" b="1" dirty="0"/>
              <a:t>.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1147" y="5690758"/>
            <a:ext cx="9022221" cy="954107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Организация совершения хотя бы одного из преступлений, предусмотренных </a:t>
            </a:r>
            <a:r>
              <a: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статьями 205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205.3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частями третьей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 </a:t>
            </a:r>
            <a:r>
              <a: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четвертой статьи </a:t>
            </a:r>
            <a:r>
              <a:rPr lang="ru-RU" sz="1400" u="sng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206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настоящего Кодекса, или руководство его совершением, а равно организация финансирования терроризма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наказываются лишением свободы на срок от пятнадцати до двадцати лет с ограничением свободы на срок от одного года до двух лет или пожизненным лишением свободы.</a:t>
            </a:r>
          </a:p>
        </p:txBody>
      </p:sp>
    </p:spTree>
    <p:extLst>
      <p:ext uri="{BB962C8B-B14F-4D97-AF65-F5344CB8AC3E}">
        <p14:creationId xmlns:p14="http://schemas.microsoft.com/office/powerpoint/2010/main" val="49070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7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9492"/>
            <a:ext cx="9144000" cy="69373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ВОПРОС 2 Уголовная ответственность за организацию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 и проведение террористического акта</a:t>
            </a:r>
          </a:p>
        </p:txBody>
      </p:sp>
      <p:sp>
        <p:nvSpPr>
          <p:cNvPr id="3" name="Лента лицом вверх 2"/>
          <p:cNvSpPr/>
          <p:nvPr/>
        </p:nvSpPr>
        <p:spPr>
          <a:xfrm>
            <a:off x="8100392" y="79731"/>
            <a:ext cx="936104" cy="468949"/>
          </a:xfrm>
          <a:prstGeom prst="ribbon2">
            <a:avLst/>
          </a:prstGeom>
          <a:solidFill>
            <a:srgbClr val="92D050"/>
          </a:solidFill>
          <a:ln>
            <a:solidFill>
              <a:schemeClr val="tx1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</a:rPr>
              <a:t>8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752" y="773468"/>
            <a:ext cx="9036496" cy="369332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"Уголовный кодекс Российской Федерации" от 13.06.1996 N 63-ФЗ (ред. от 29.12.2022)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752" y="1232023"/>
            <a:ext cx="9036496" cy="58477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 w="28575">
            <a:solidFill>
              <a:schemeClr val="tx1"/>
            </a:solidFill>
          </a:ln>
          <a:effectLst>
            <a:outerShdw blurRad="901700" dist="50800" dir="5400000" algn="ctr" rotWithShape="0">
              <a:srgbClr val="000000"/>
            </a:outerShdw>
            <a:reflection blurRad="88900" endPos="0" dist="50800" dir="5400000" sy="-100000" algn="bl" rotWithShape="0"/>
          </a:effectLst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 РФ Статья 205.2. Публичные призывы к осуществлению террористической деятельности, публичное оправдание терроризма или пропаганда терроризма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0628" y="1884831"/>
            <a:ext cx="8982744" cy="954107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Публичные 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призывы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к осуществлению террористической деятельности,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публичное оправдание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терроризма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sz="1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пропоганда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терроризма -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наказываются штрафом в размере от ста тысяч до пятисот тысяч рублей либо в размере заработной платы или иного дохода осужденного за период до трех лет либо лишением свободы на срок от двух до пяти лет.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0628" y="3713668"/>
            <a:ext cx="8982744" cy="1169551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indent="342900" algn="just"/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Те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 деяния, совершенные с использованием средств массовой информации либо электронных или информационно-телекоммуникационных сетей, в том числе сети "Интернет",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наказываются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штрафом в размере от трехсот тысяч до одного миллиона рублей или в размере заработной платы или иного дохода осужденного за период от трех до пяти лет либо лишением свободы на срок от пяти до семи лет с лишением права занимать определенные должности или заниматься определенной деятельностью на срок до пяти лет.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8803" y="2906971"/>
            <a:ext cx="8982744" cy="738664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 В настоящей статье под пропагандой терроризма понимается деятельность по распространению материалов и (или) информации, направленных на формирование у лица идеологии терроризма, убежденности в ее привлекательности либо представления о допустимости осуществления террористической деятельности.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0339" y="5477248"/>
            <a:ext cx="1859672" cy="127852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0628" y="5004791"/>
            <a:ext cx="8955868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Публичные призывы через локальные сети и распространение пропаганды терроризма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397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1233</TotalTime>
  <Words>1328</Words>
  <Application>Microsoft Office PowerPoint</Application>
  <PresentationFormat>Экран (4:3)</PresentationFormat>
  <Paragraphs>199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51</cp:revision>
  <dcterms:created xsi:type="dcterms:W3CDTF">2023-02-10T08:11:09Z</dcterms:created>
  <dcterms:modified xsi:type="dcterms:W3CDTF">2023-02-13T06:33:57Z</dcterms:modified>
</cp:coreProperties>
</file>