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6" r:id="rId1"/>
  </p:sldMasterIdLst>
  <p:notesMasterIdLst>
    <p:notesMasterId r:id="rId29"/>
  </p:notesMasterIdLst>
  <p:sldIdLst>
    <p:sldId id="416" r:id="rId2"/>
    <p:sldId id="466" r:id="rId3"/>
    <p:sldId id="467" r:id="rId4"/>
    <p:sldId id="469" r:id="rId5"/>
    <p:sldId id="491" r:id="rId6"/>
    <p:sldId id="492" r:id="rId7"/>
    <p:sldId id="471" r:id="rId8"/>
    <p:sldId id="475" r:id="rId9"/>
    <p:sldId id="476" r:id="rId10"/>
    <p:sldId id="477" r:id="rId11"/>
    <p:sldId id="479" r:id="rId12"/>
    <p:sldId id="481" r:id="rId13"/>
    <p:sldId id="480" r:id="rId14"/>
    <p:sldId id="482" r:id="rId15"/>
    <p:sldId id="478" r:id="rId16"/>
    <p:sldId id="484" r:id="rId17"/>
    <p:sldId id="485" r:id="rId18"/>
    <p:sldId id="487" r:id="rId19"/>
    <p:sldId id="500" r:id="rId20"/>
    <p:sldId id="493" r:id="rId21"/>
    <p:sldId id="495" r:id="rId22"/>
    <p:sldId id="496" r:id="rId23"/>
    <p:sldId id="497" r:id="rId24"/>
    <p:sldId id="498" r:id="rId25"/>
    <p:sldId id="494" r:id="rId26"/>
    <p:sldId id="499" r:id="rId27"/>
    <p:sldId id="501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99BC60"/>
    <a:srgbClr val="7A9E40"/>
    <a:srgbClr val="5B9A4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2" autoAdjust="0"/>
    <p:restoredTop sz="94961" autoAdjust="0"/>
  </p:normalViewPr>
  <p:slideViewPr>
    <p:cSldViewPr snapToGrid="0">
      <p:cViewPr>
        <p:scale>
          <a:sx n="80" d="100"/>
          <a:sy n="80" d="100"/>
        </p:scale>
        <p:origin x="-1716" y="-75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221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D74306-A985-45EE-95F0-486F07311B3A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4BCA53-186B-4636-9566-C444ED4F60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31252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BCA53-186B-4636-9566-C444ED4F60A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BCA53-186B-4636-9566-C444ED4F60A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BCA53-186B-4636-9566-C444ED4F60A4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Добавить видовые точки на ситуационном плане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BCA53-186B-4636-9566-C444ED4F60A4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Добавь планы в хорошем качестве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BCA53-186B-4636-9566-C444ED4F60A4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BCA53-186B-4636-9566-C444ED4F60A4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Заменить изображение на качественную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4BCA53-186B-4636-9566-C444ED4F60A4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E4B3D-9171-4267-8836-10C6616E5ED5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29E1-1913-4AC4-B9F7-9A1534A968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798925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E4B3D-9171-4267-8836-10C6616E5ED5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29E1-1913-4AC4-B9F7-9A1534A968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4082093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11785600" y="274641"/>
            <a:ext cx="36576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12800" y="274641"/>
            <a:ext cx="107696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E4B3D-9171-4267-8836-10C6616E5ED5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29E1-1913-4AC4-B9F7-9A1534A968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450175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E4B3D-9171-4267-8836-10C6616E5ED5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29E1-1913-4AC4-B9F7-9A1534A968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135657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E4B3D-9171-4267-8836-10C6616E5ED5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29E1-1913-4AC4-B9F7-9A1534A968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5787852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128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229600" y="1600203"/>
            <a:ext cx="7213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E4B3D-9171-4267-8836-10C6616E5ED5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29E1-1913-4AC4-B9F7-9A1534A968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6781372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E4B3D-9171-4267-8836-10C6616E5ED5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29E1-1913-4AC4-B9F7-9A1534A968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9654580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E4B3D-9171-4267-8836-10C6616E5ED5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29E1-1913-4AC4-B9F7-9A1534A968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528792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E4B3D-9171-4267-8836-10C6616E5ED5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29E1-1913-4AC4-B9F7-9A1534A968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6142777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E4B3D-9171-4267-8836-10C6616E5ED5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29E1-1913-4AC4-B9F7-9A1534A968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445465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7E4B3D-9171-4267-8836-10C6616E5ED5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BF29E1-1913-4AC4-B9F7-9A1534A968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696156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7E4B3D-9171-4267-8836-10C6616E5ED5}" type="datetimeFigureOut">
              <a:rPr lang="ru-RU" smtClean="0"/>
              <a:pPr/>
              <a:t>21.02.2023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BF29E1-1913-4AC4-B9F7-9A1534A968D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2633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>
    <p:fade thruBlk="1"/>
  </p:transition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9.jpe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8.jpeg"/><Relationship Id="rId5" Type="http://schemas.openxmlformats.org/officeDocument/2006/relationships/image" Target="../media/image39.png"/><Relationship Id="rId4" Type="http://schemas.openxmlformats.org/officeDocument/2006/relationships/image" Target="../media/image4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eg"/><Relationship Id="rId3" Type="http://schemas.openxmlformats.org/officeDocument/2006/relationships/image" Target="../media/image44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jpeg"/><Relationship Id="rId5" Type="http://schemas.openxmlformats.org/officeDocument/2006/relationships/image" Target="../media/image45.png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74"/>
          <a:stretch>
            <a:fillRect/>
          </a:stretch>
        </p:blipFill>
        <p:spPr bwMode="auto">
          <a:xfrm>
            <a:off x="1" y="0"/>
            <a:ext cx="12191999" cy="585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74"/>
          <a:stretch>
            <a:fillRect/>
          </a:stretch>
        </p:blipFill>
        <p:spPr bwMode="auto">
          <a:xfrm>
            <a:off x="0" y="816429"/>
            <a:ext cx="12191999" cy="60415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764104" y="1560942"/>
            <a:ext cx="13559247" cy="4525963"/>
          </a:xfrm>
        </p:spPr>
        <p:txBody>
          <a:bodyPr>
            <a:normAutofit/>
          </a:bodyPr>
          <a:lstStyle/>
          <a:p>
            <a:pPr algn="ctr">
              <a:buNone/>
            </a:pPr>
            <a:endParaRPr lang="ru-RU" sz="2000" dirty="0" smtClean="0"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algn="ctr">
              <a:buNone/>
            </a:pPr>
            <a:endParaRPr lang="ru-RU" sz="2000" dirty="0">
              <a:latin typeface="Century Gothic" pitchFamily="34" charset="0"/>
              <a:ea typeface="Calibri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dirty="0" smtClean="0">
                <a:solidFill>
                  <a:schemeClr val="bg1">
                    <a:lumMod val="10000"/>
                  </a:schemeClr>
                </a:solidFill>
                <a:latin typeface="Century Gothic" pitchFamily="34" charset="0"/>
                <a:cs typeface="Times New Roman" pitchFamily="18" charset="0"/>
              </a:rPr>
              <a:t>ЛАНДШАФТНАЯ   ЖИВОПИСЬ    </a:t>
            </a:r>
            <a:r>
              <a:rPr lang="ru-RU" sz="2800" dirty="0">
                <a:solidFill>
                  <a:schemeClr val="bg1">
                    <a:lumMod val="10000"/>
                  </a:schemeClr>
                </a:solidFill>
                <a:latin typeface="Century Gothic" pitchFamily="34" charset="0"/>
                <a:cs typeface="Times New Roman" pitchFamily="18" charset="0"/>
              </a:rPr>
              <a:t>МОНАСТЫРСКИХ    </a:t>
            </a:r>
            <a:r>
              <a:rPr lang="ru-RU" sz="2800" dirty="0" smtClean="0">
                <a:solidFill>
                  <a:schemeClr val="bg1">
                    <a:lumMod val="10000"/>
                  </a:schemeClr>
                </a:solidFill>
                <a:latin typeface="Century Gothic" pitchFamily="34" charset="0"/>
                <a:cs typeface="Times New Roman" pitchFamily="18" charset="0"/>
              </a:rPr>
              <a:t>САДОВ</a:t>
            </a:r>
            <a:endParaRPr lang="ru-RU" sz="2800" dirty="0" smtClean="0">
              <a:effectLst/>
              <a:latin typeface="Century Gothic" pitchFamily="34" charset="0"/>
              <a:ea typeface="Calibri"/>
              <a:cs typeface="Times New Roman" pitchFamily="18" charset="0"/>
            </a:endParaRPr>
          </a:p>
          <a:p>
            <a:pPr algn="ctr">
              <a:buNone/>
            </a:pPr>
            <a:r>
              <a:rPr lang="ru-RU" sz="2800" b="1" dirty="0" smtClean="0">
                <a:latin typeface="Century Gothic" pitchFamily="34" charset="0"/>
                <a:ea typeface="Calibri"/>
                <a:cs typeface="Times New Roman" pitchFamily="18" charset="0"/>
              </a:rPr>
              <a:t/>
            </a:r>
            <a:br>
              <a:rPr lang="ru-RU" sz="2800" b="1" dirty="0" smtClean="0">
                <a:latin typeface="Century Gothic" pitchFamily="34" charset="0"/>
                <a:ea typeface="Calibri"/>
                <a:cs typeface="Times New Roman" pitchFamily="18" charset="0"/>
              </a:rPr>
            </a:br>
            <a:r>
              <a:rPr lang="ru-RU" sz="1400" b="1" dirty="0" smtClean="0">
                <a:solidFill>
                  <a:srgbClr val="000000"/>
                </a:solidFill>
                <a:effectLst/>
                <a:latin typeface="Century Gothic" pitchFamily="34" charset="0"/>
                <a:ea typeface="Calibri"/>
                <a:cs typeface="Times New Roman" pitchFamily="18" charset="0"/>
              </a:rPr>
              <a:t/>
            </a:r>
            <a:br>
              <a:rPr lang="ru-RU" sz="1400" b="1" dirty="0" smtClean="0">
                <a:solidFill>
                  <a:srgbClr val="000000"/>
                </a:solidFill>
                <a:effectLst/>
                <a:latin typeface="Century Gothic" pitchFamily="34" charset="0"/>
                <a:ea typeface="Calibri"/>
                <a:cs typeface="Times New Roman" pitchFamily="18" charset="0"/>
              </a:rPr>
            </a:br>
            <a:r>
              <a:rPr lang="ru-RU" dirty="0" smtClean="0">
                <a:solidFill>
                  <a:srgbClr val="000000"/>
                </a:solidFill>
                <a:effectLst/>
                <a:latin typeface="Century Gothic" pitchFamily="34" charset="0"/>
                <a:ea typeface="Calibri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0000"/>
                </a:solidFill>
                <a:effectLst/>
                <a:latin typeface="Century Gothic" pitchFamily="34" charset="0"/>
                <a:ea typeface="Calibri"/>
                <a:cs typeface="Times New Roman" pitchFamily="18" charset="0"/>
              </a:rPr>
            </a:br>
            <a:endParaRPr lang="ru-RU" sz="1400" dirty="0"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632209" y="3880776"/>
            <a:ext cx="11418303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 smtClean="0">
                <a:solidFill>
                  <a:prstClr val="black"/>
                </a:solidFill>
                <a:latin typeface="Century Gothic" pitchFamily="34" charset="0"/>
                <a:ea typeface="+mj-ea"/>
                <a:cs typeface="Times New Roman" pitchFamily="18" charset="0"/>
              </a:rPr>
              <a:t>ВЫПОЛНИЛА:</a:t>
            </a: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Century Gothic" pitchFamily="34" charset="0"/>
                <a:ea typeface="+mj-ea"/>
                <a:cs typeface="Times New Roman" pitchFamily="18" charset="0"/>
              </a:rPr>
              <a:t>СТУДЕНТКА 1-ГО КУРСА МАГИСТРАТУРЫ</a:t>
            </a: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Century Gothic" pitchFamily="34" charset="0"/>
                <a:ea typeface="+mj-ea"/>
                <a:cs typeface="Times New Roman" pitchFamily="18" charset="0"/>
              </a:rPr>
              <a:t>ПО НАПРАВЛЕНИЮ « ЛАНДШАФТНАЯ АРХИТЕКТУРА»</a:t>
            </a:r>
          </a:p>
          <a:p>
            <a:pPr algn="r"/>
            <a:r>
              <a:rPr lang="ru-RU" sz="1400" dirty="0" smtClean="0">
                <a:latin typeface="Century Gothic" pitchFamily="34" charset="0"/>
              </a:rPr>
              <a:t> ФЕДЕРАЛЬНОЕ ГОСУДАРСТВЕННОЕ БЮДЖЕТНОЕ ОБРАЗОВАТЕЛЬНОЕ УЧРЕЖДЕНИЕ ВЫСШЕГО ОБРАЗОВАНИЯ "ГОСУДАРСТВЕННЫЙ УНИВЕРСИТЕТ ПО ЗЕМЛЕУСТРОЙСТВУ«</a:t>
            </a:r>
            <a:endParaRPr lang="ru-RU" sz="1400" dirty="0" smtClean="0">
              <a:solidFill>
                <a:prstClr val="black"/>
              </a:solidFill>
              <a:latin typeface="Century Gothic" pitchFamily="34" charset="0"/>
              <a:ea typeface="+mj-ea"/>
              <a:cs typeface="Times New Roman" pitchFamily="18" charset="0"/>
            </a:endParaRP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Century Gothic" pitchFamily="34" charset="0"/>
                <a:ea typeface="+mj-ea"/>
                <a:cs typeface="Times New Roman" pitchFamily="18" charset="0"/>
              </a:rPr>
              <a:t> ТИТОВА ИРИНА СЕРГЕЕВНА</a:t>
            </a: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Century Gothic" pitchFamily="34" charset="0"/>
                <a:ea typeface="+mj-ea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prstClr val="black"/>
                </a:solidFill>
                <a:latin typeface="Century Gothic" pitchFamily="34" charset="0"/>
                <a:ea typeface="+mj-ea"/>
                <a:cs typeface="Times New Roman" pitchFamily="18" charset="0"/>
              </a:rPr>
            </a:br>
            <a:r>
              <a:rPr lang="ru-RU" sz="1400" dirty="0" smtClean="0">
                <a:solidFill>
                  <a:prstClr val="black"/>
                </a:solidFill>
                <a:latin typeface="Century Gothic" pitchFamily="34" charset="0"/>
                <a:ea typeface="+mj-ea"/>
                <a:cs typeface="Times New Roman" pitchFamily="18" charset="0"/>
              </a:rPr>
              <a:t>РУКОВОДИТЕЛЬ : </a:t>
            </a: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Century Gothic" pitchFamily="34" charset="0"/>
                <a:ea typeface="+mj-ea"/>
                <a:cs typeface="Times New Roman" pitchFamily="18" charset="0"/>
              </a:rPr>
              <a:t>ДОКТОР АРХИТЕКТУРЫ, ПРОФЕССОР ИЛЬВИЦКАЯ СВЕТЛАНА ВАЛЕРЬЕВНА</a:t>
            </a:r>
          </a:p>
          <a:p>
            <a:pPr algn="r"/>
            <a:endParaRPr lang="ru-RU" sz="1400" dirty="0" smtClean="0">
              <a:solidFill>
                <a:prstClr val="black"/>
              </a:solidFill>
              <a:latin typeface="Century Gothic" pitchFamily="34" charset="0"/>
              <a:ea typeface="+mj-ea"/>
              <a:cs typeface="Times New Roman" pitchFamily="18" charset="0"/>
            </a:endParaRPr>
          </a:p>
          <a:p>
            <a:pPr algn="r"/>
            <a:endParaRPr lang="ru-RU" sz="1400" dirty="0" smtClean="0">
              <a:solidFill>
                <a:prstClr val="black"/>
              </a:solidFill>
              <a:latin typeface="Century Gothic" pitchFamily="34" charset="0"/>
              <a:ea typeface="+mj-ea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solidFill>
                  <a:prstClr val="black"/>
                </a:solidFill>
                <a:latin typeface="Century Gothic" pitchFamily="34" charset="0"/>
                <a:ea typeface="+mj-ea"/>
                <a:cs typeface="Times New Roman" pitchFamily="18" charset="0"/>
              </a:rPr>
              <a:t>МОСКВА, 2023 год</a:t>
            </a:r>
            <a:endParaRPr lang="ru-RU" sz="1400" dirty="0">
              <a:latin typeface="Century Gothic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-277009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latin typeface="Century Gothic" pitchFamily="34" charset="0"/>
                <a:cs typeface="Times New Roman" pitchFamily="18" charset="0"/>
              </a:rPr>
              <a:t> ОТЕЧЕСТВЕННЫЙ ОПЫТ</a:t>
            </a:r>
            <a:endParaRPr lang="ru-RU" sz="3200" dirty="0">
              <a:latin typeface="Century Gothic" pitchFamily="34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8" r="16226" b="4421"/>
          <a:stretch>
            <a:fillRect/>
          </a:stretch>
        </p:blipFill>
        <p:spPr bwMode="auto">
          <a:xfrm>
            <a:off x="0" y="637929"/>
            <a:ext cx="12192000" cy="62200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utoShape 4" descr="https://img2.freepng.ru/20180320/ohe/kisspng-computer-icons-idea-incandescent-light-bulb-idea-light-bulb-solution-strategy-icon-5ab0cf30052ec7.8569635015215368160212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https://img2.freepng.ru/20180320/ohe/kisspng-computer-icons-idea-incandescent-light-bulb-idea-light-bulb-solution-strategy-icon-5ab0cf30052ec7.8569635015215368160212.jpg"/>
          <p:cNvSpPr>
            <a:spLocks noChangeAspect="1" noChangeArrowheads="1"/>
          </p:cNvSpPr>
          <p:nvPr/>
        </p:nvSpPr>
        <p:spPr bwMode="auto">
          <a:xfrm>
            <a:off x="307975" y="158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909638" y="475023"/>
            <a:ext cx="11025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ru-RU" sz="2000" b="1" dirty="0" smtClean="0">
                <a:latin typeface="Century Gothic" pitchFamily="34" charset="0"/>
              </a:rPr>
              <a:t>«НА НЕВЕДОМЫХ МЫТИЩИНСКИХ ДОРОЖКАХ»</a:t>
            </a:r>
            <a:endParaRPr lang="ru-RU" sz="2000" dirty="0">
              <a:latin typeface="Century Gothic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006" y="1052281"/>
            <a:ext cx="97957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Century Gothic" pitchFamily="34" charset="0"/>
              </a:rPr>
              <a:t>ИНФОРМАЦИОННО-ПОЗНАВАТЕЛЬНАЯ НАВИГАЦИЯ ЭКОПАРКА</a:t>
            </a:r>
            <a:endParaRPr lang="ru-RU" sz="1400" dirty="0">
              <a:latin typeface="Century Gothic" pitchFamily="34" charset="0"/>
            </a:endParaRP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734135" y="5933667"/>
            <a:ext cx="26945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Century Gothic" pitchFamily="34" charset="0"/>
              </a:rPr>
              <a:t>РАСТЕНИЯ «ЛЕСНОЙ АПТЕКИ»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4753652" y="5854028"/>
            <a:ext cx="3419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Century Gothic" pitchFamily="34" charset="0"/>
              </a:rPr>
              <a:t>СТРОЕНИЕ ЛИШАЙНИКОВ</a:t>
            </a:r>
            <a:endParaRPr lang="ru-RU" dirty="0">
              <a:latin typeface="Century Gothic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8543428" y="5839316"/>
            <a:ext cx="341930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Century Gothic" pitchFamily="34" charset="0"/>
              </a:rPr>
              <a:t>РАСТЕНИЯ «ЛЕСНОЙ АПТЕКИ»</a:t>
            </a:r>
            <a:endParaRPr lang="ru-RU" sz="1200" dirty="0"/>
          </a:p>
        </p:txBody>
      </p:sp>
      <p:sp>
        <p:nvSpPr>
          <p:cNvPr id="3" name="AutoShape 4" descr="Японские сады храма Хэйан-джингу"/>
          <p:cNvSpPr>
            <a:spLocks noChangeAspect="1" noChangeArrowheads="1"/>
          </p:cNvSpPr>
          <p:nvPr/>
        </p:nvSpPr>
        <p:spPr bwMode="auto">
          <a:xfrm>
            <a:off x="460375" y="1682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Японские сады храма Хэйан-джингу"/>
          <p:cNvSpPr>
            <a:spLocks noChangeAspect="1" noChangeArrowheads="1"/>
          </p:cNvSpPr>
          <p:nvPr/>
        </p:nvSpPr>
        <p:spPr bwMode="auto">
          <a:xfrm>
            <a:off x="612775" y="3206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1025" y="1918905"/>
            <a:ext cx="2986088" cy="3811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36510" y="1900941"/>
            <a:ext cx="2983369" cy="3817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63201" y="1930339"/>
            <a:ext cx="4263370" cy="3814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3079" y="0"/>
            <a:ext cx="761488" cy="64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8966762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-277009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latin typeface="Century Gothic" pitchFamily="34" charset="0"/>
                <a:cs typeface="Times New Roman" pitchFamily="18" charset="0"/>
              </a:rPr>
              <a:t> ОТЕЧЕСТВЕННЫЙ ОПЫТ</a:t>
            </a:r>
            <a:endParaRPr lang="ru-RU" sz="3200" dirty="0"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AutoShape 4" descr="https://img2.freepng.ru/20180320/ohe/kisspng-computer-icons-idea-incandescent-light-bulb-idea-light-bulb-solution-strategy-icon-5ab0cf30052ec7.8569635015215368160212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https://img2.freepng.ru/20180320/ohe/kisspng-computer-icons-idea-incandescent-light-bulb-idea-light-bulb-solution-strategy-icon-5ab0cf30052ec7.8569635015215368160212.jpg"/>
          <p:cNvSpPr>
            <a:spLocks noChangeAspect="1" noChangeArrowheads="1"/>
          </p:cNvSpPr>
          <p:nvPr/>
        </p:nvSpPr>
        <p:spPr bwMode="auto">
          <a:xfrm>
            <a:off x="307975" y="158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89436" y="6075335"/>
            <a:ext cx="26945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Century Gothic" pitchFamily="34" charset="0"/>
              </a:rPr>
              <a:t>ПОСАДКИ РОЗ ВБЛИЗИ СОБОРА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7719180" y="5955226"/>
            <a:ext cx="3419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Century Gothic" pitchFamily="34" charset="0"/>
              </a:rPr>
              <a:t>ОРГАНИЗАЦИЯ РЕЛЬЕФА  ЗАПАДНОЙ СТОРОНЫ ТЕРРИТОРИИ САДА СОБОРА</a:t>
            </a:r>
            <a:endParaRPr lang="ru-RU" sz="1200" dirty="0">
              <a:latin typeface="Century Gothic" pitchFamily="34" charset="0"/>
            </a:endParaRPr>
          </a:p>
        </p:txBody>
      </p:sp>
      <p:sp>
        <p:nvSpPr>
          <p:cNvPr id="3" name="AutoShape 4" descr="Японские сады храма Хэйан-джингу"/>
          <p:cNvSpPr>
            <a:spLocks noChangeAspect="1" noChangeArrowheads="1"/>
          </p:cNvSpPr>
          <p:nvPr/>
        </p:nvSpPr>
        <p:spPr bwMode="auto">
          <a:xfrm>
            <a:off x="460375" y="1682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Японские сады храма Хэйан-джингу"/>
          <p:cNvSpPr>
            <a:spLocks noChangeAspect="1" noChangeArrowheads="1"/>
          </p:cNvSpPr>
          <p:nvPr/>
        </p:nvSpPr>
        <p:spPr bwMode="auto">
          <a:xfrm>
            <a:off x="612775" y="3206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6" name="AutoShape 2" descr="https://yt3.ggpht.com/ytc/AKedOLRSqAdQIjnRmyFjvElAMhXq5PNAWi_hXKyfOysk=s900-c-k-c0x00ffffff-no-rj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8" name="AutoShape 4" descr="https://yt3.ggpht.com/ytc/AKedOLRSqAdQIjnRmyFjvElAMhXq5PNAWi_hXKyfOysk=s900-c-k-c0x00ffffff-no-rj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8" r="16226" b="4421"/>
          <a:stretch>
            <a:fillRect/>
          </a:stretch>
        </p:blipFill>
        <p:spPr bwMode="auto">
          <a:xfrm>
            <a:off x="0" y="637929"/>
            <a:ext cx="12192000" cy="62200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" name="Прямоугольник 22"/>
          <p:cNvSpPr/>
          <p:nvPr/>
        </p:nvSpPr>
        <p:spPr>
          <a:xfrm>
            <a:off x="355600" y="881737"/>
            <a:ext cx="11595100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Century Gothic" pitchFamily="34" charset="0"/>
              </a:rPr>
              <a:t>РАСПОЛОЖЕНИЕ</a:t>
            </a:r>
            <a:r>
              <a:rPr lang="ru-RU" sz="1400" dirty="0" smtClean="0">
                <a:latin typeface="Century Gothic" pitchFamily="34" charset="0"/>
              </a:rPr>
              <a:t>: </a:t>
            </a:r>
            <a:r>
              <a:rPr lang="ru-RU" sz="1200" dirty="0" smtClean="0">
                <a:latin typeface="Century Gothic" pitchFamily="34" charset="0"/>
              </a:rPr>
              <a:t>в городе Истра Московской области</a:t>
            </a:r>
            <a:endParaRPr lang="ru-RU" sz="1200" dirty="0">
              <a:latin typeface="Century Gothic" pitchFamily="34" charset="0"/>
            </a:endParaRPr>
          </a:p>
          <a:p>
            <a:pPr algn="just"/>
            <a:r>
              <a:rPr lang="ru-RU" sz="1400" b="1" dirty="0" smtClean="0">
                <a:latin typeface="Century Gothic" pitchFamily="34" charset="0"/>
              </a:rPr>
              <a:t>АВТОР ПОСТРОЙКИ </a:t>
            </a:r>
            <a:r>
              <a:rPr lang="ru-RU" sz="1400" dirty="0" smtClean="0">
                <a:latin typeface="Century Gothic" pitchFamily="34" charset="0"/>
              </a:rPr>
              <a:t>: </a:t>
            </a:r>
            <a:r>
              <a:rPr lang="ru-RU" sz="1200" dirty="0" smtClean="0">
                <a:latin typeface="Century Gothic" pitchFamily="34" charset="0"/>
              </a:rPr>
              <a:t>проектирование проводилось и осуществлялось в 2018 году авторами проекта: BASIS Иван Охапкин, Анна Анисимова, Наталья Марко</a:t>
            </a:r>
          </a:p>
          <a:p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909050" y="475023"/>
            <a:ext cx="11025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ru-RU" sz="2000" b="1" dirty="0" smtClean="0">
                <a:latin typeface="Century Gothic" pitchFamily="34" charset="0"/>
              </a:rPr>
              <a:t>НОВЫЙ ИЕРУСАЛИМСКИЙ ПАРК</a:t>
            </a:r>
            <a:endParaRPr lang="ru-RU" sz="2000" b="1" dirty="0">
              <a:latin typeface="Century Gothic" pitchFamily="34" charset="0"/>
            </a:endParaRPr>
          </a:p>
        </p:txBody>
      </p:sp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9857" y="152399"/>
            <a:ext cx="688749" cy="688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991" name="Picture 7" descr="https://prorus.ru/_/manager/files/5c5/4ce405db57/1-%D0%A1%D1%82%D1%80%D0%B0%D0%BD%D0%B8%D1%86%D0%B0-1.jpg"/>
          <p:cNvPicPr>
            <a:picLocks noChangeAspect="1" noChangeArrowheads="1"/>
          </p:cNvPicPr>
          <p:nvPr/>
        </p:nvPicPr>
        <p:blipFill>
          <a:blip r:embed="rId5" cstate="print"/>
          <a:srcRect r="35167"/>
          <a:stretch>
            <a:fillRect/>
          </a:stretch>
        </p:blipFill>
        <p:spPr bwMode="auto">
          <a:xfrm>
            <a:off x="485775" y="1885436"/>
            <a:ext cx="4378325" cy="4769364"/>
          </a:xfrm>
          <a:prstGeom prst="rect">
            <a:avLst/>
          </a:prstGeom>
          <a:noFill/>
        </p:spPr>
      </p:pic>
      <p:pic>
        <p:nvPicPr>
          <p:cNvPr id="41993" name="Picture 9" descr="https://prorus.ru/_/manager/files/5c5/4ce405dc44/1-%D0%A1%D1%82%D1%80%D0%B0%D0%BD%D0%B8%D1%86%D0%B0-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70475" y="1857375"/>
            <a:ext cx="6739010" cy="4759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7277020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2" descr="https://prorus.ru/_/manager/files/5c5/4ce405dde5/1-%D0%A1%D1%82%D1%80%D0%B0%D0%BD%D0%B8%D1%86%D0%B0-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84475" y="214076"/>
            <a:ext cx="9407525" cy="6643924"/>
          </a:xfrm>
          <a:prstGeom prst="rect">
            <a:avLst/>
          </a:prstGeom>
          <a:noFill/>
        </p:spPr>
      </p:pic>
      <p:pic>
        <p:nvPicPr>
          <p:cNvPr id="4" name="Picture 2" descr="C:\Users\tis\Desktop\1_1njpark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4343"/>
            <a:ext cx="2844801" cy="191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219200" y="-277009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latin typeface="Century Gothic" pitchFamily="34" charset="0"/>
                <a:cs typeface="Times New Roman" pitchFamily="18" charset="0"/>
              </a:rPr>
              <a:t> ОТЕЧЕСТВЕННЫЙ ОПЫТ</a:t>
            </a:r>
            <a:endParaRPr lang="ru-RU" sz="3200" dirty="0"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9050" y="475023"/>
            <a:ext cx="11025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ru-RU" sz="2000" b="1" dirty="0" smtClean="0">
                <a:latin typeface="Century Gothic" pitchFamily="34" charset="0"/>
              </a:rPr>
              <a:t>НОВЫЙ ИЕРУСАЛИМСКИЙ ПАРК</a:t>
            </a:r>
            <a:endParaRPr lang="ru-RU" sz="2000" b="1" dirty="0">
              <a:latin typeface="Century Gothic" pitchFamily="34" charset="0"/>
            </a:endParaRPr>
          </a:p>
        </p:txBody>
      </p:sp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9857" y="152399"/>
            <a:ext cx="688749" cy="688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 descr="https://img2.freepng.ru/20180320/ohe/kisspng-computer-icons-idea-incandescent-light-bulb-idea-light-bulb-solution-strategy-icon-5ab0cf30052ec7.8569635015215368160212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https://img2.freepng.ru/20180320/ohe/kisspng-computer-icons-idea-incandescent-light-bulb-idea-light-bulb-solution-strategy-icon-5ab0cf30052ec7.8569635015215368160212.jpg"/>
          <p:cNvSpPr>
            <a:spLocks noChangeAspect="1" noChangeArrowheads="1"/>
          </p:cNvSpPr>
          <p:nvPr/>
        </p:nvSpPr>
        <p:spPr bwMode="auto">
          <a:xfrm>
            <a:off x="307975" y="158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489436" y="6075335"/>
            <a:ext cx="26945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Century Gothic" pitchFamily="34" charset="0"/>
              </a:rPr>
              <a:t>ПОСАДКИ РОЗ ВБЛИЗИ СОБОРА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7719180" y="5955226"/>
            <a:ext cx="3419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Century Gothic" pitchFamily="34" charset="0"/>
              </a:rPr>
              <a:t>ОРГАНИЗАЦИЯ РЕЛЬЕФА  ЗАПАДНОЙ СТОРОНЫ ТЕРРИТОРИИ САДА СОБОРА</a:t>
            </a:r>
            <a:endParaRPr lang="ru-RU" sz="1200" dirty="0">
              <a:latin typeface="Century Gothic" pitchFamily="34" charset="0"/>
            </a:endParaRPr>
          </a:p>
        </p:txBody>
      </p:sp>
      <p:sp>
        <p:nvSpPr>
          <p:cNvPr id="3" name="AutoShape 4" descr="Японские сады храма Хэйан-джингу"/>
          <p:cNvSpPr>
            <a:spLocks noChangeAspect="1" noChangeArrowheads="1"/>
          </p:cNvSpPr>
          <p:nvPr/>
        </p:nvSpPr>
        <p:spPr bwMode="auto">
          <a:xfrm>
            <a:off x="460375" y="1682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Японские сады храма Хэйан-джингу"/>
          <p:cNvSpPr>
            <a:spLocks noChangeAspect="1" noChangeArrowheads="1"/>
          </p:cNvSpPr>
          <p:nvPr/>
        </p:nvSpPr>
        <p:spPr bwMode="auto">
          <a:xfrm>
            <a:off x="612775" y="3206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6" name="AutoShape 2" descr="https://yt3.ggpht.com/ytc/AKedOLRSqAdQIjnRmyFjvElAMhXq5PNAWi_hXKyfOysk=s900-c-k-c0x00ffffff-no-rj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988" name="AutoShape 4" descr="https://yt3.ggpht.com/ytc/AKedOLRSqAdQIjnRmyFjvElAMhXq5PNAWi_hXKyfOysk=s900-c-k-c0x00ffffff-no-rj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8" r="16226" b="4421"/>
          <a:stretch>
            <a:fillRect/>
          </a:stretch>
        </p:blipFill>
        <p:spPr bwMode="auto">
          <a:xfrm>
            <a:off x="0" y="637929"/>
            <a:ext cx="12192000" cy="62200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9857" y="152399"/>
            <a:ext cx="688749" cy="688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7106" name="Picture 2" descr="Вид на реку Истра с лодочным домиком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92099" y="1609696"/>
            <a:ext cx="3340277" cy="1880990"/>
          </a:xfrm>
          <a:prstGeom prst="rect">
            <a:avLst/>
          </a:prstGeom>
          <a:noFill/>
        </p:spPr>
      </p:pic>
      <p:sp>
        <p:nvSpPr>
          <p:cNvPr id="19" name="TextBox 18"/>
          <p:cNvSpPr txBox="1"/>
          <p:nvPr/>
        </p:nvSpPr>
        <p:spPr>
          <a:xfrm>
            <a:off x="0" y="1311611"/>
            <a:ext cx="593599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Century Gothic" pitchFamily="34" charset="0"/>
              </a:rPr>
              <a:t>ВИД НА РЕКУ ИСТРА С ЛОДОЧНЫМ ДОМИКОМ</a:t>
            </a:r>
            <a:endParaRPr lang="ru-RU" sz="1200" dirty="0">
              <a:latin typeface="Century Gothic" pitchFamily="34" charset="0"/>
            </a:endParaRPr>
          </a:p>
        </p:txBody>
      </p:sp>
      <p:pic>
        <p:nvPicPr>
          <p:cNvPr id="47108" name="Picture 4" descr="Ремесленный городок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69028" y="4041978"/>
            <a:ext cx="4996543" cy="2816021"/>
          </a:xfrm>
          <a:prstGeom prst="rect">
            <a:avLst/>
          </a:prstGeom>
          <a:noFill/>
        </p:spPr>
      </p:pic>
      <p:sp>
        <p:nvSpPr>
          <p:cNvPr id="24" name="TextBox 23"/>
          <p:cNvSpPr txBox="1"/>
          <p:nvPr/>
        </p:nvSpPr>
        <p:spPr>
          <a:xfrm rot="16200000">
            <a:off x="-335643" y="4091573"/>
            <a:ext cx="51943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Century Gothic" pitchFamily="34" charset="0"/>
              </a:rPr>
              <a:t>РЕМЕСЛЕННЫЙ ГОРОДОК</a:t>
            </a:r>
            <a:endParaRPr lang="ru-RU" sz="1600" dirty="0">
              <a:latin typeface="Century Gothic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8140700" y="4105610"/>
            <a:ext cx="40513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>
                <a:latin typeface="Century Gothic" pitchFamily="34" charset="0"/>
              </a:rPr>
              <a:t>ПЛОДОВЫЙ САД</a:t>
            </a:r>
            <a:endParaRPr lang="ru-RU" sz="1400" dirty="0">
              <a:latin typeface="Century Gothic" pitchFamily="34" charset="0"/>
            </a:endParaRPr>
          </a:p>
        </p:txBody>
      </p:sp>
      <p:pic>
        <p:nvPicPr>
          <p:cNvPr id="47111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3225" y="0"/>
            <a:ext cx="7978775" cy="398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" name="Заголовок 1"/>
          <p:cNvSpPr txBox="1">
            <a:spLocks/>
          </p:cNvSpPr>
          <p:nvPr/>
        </p:nvSpPr>
        <p:spPr>
          <a:xfrm>
            <a:off x="1219200" y="-27700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entury Gothic" pitchFamily="34" charset="0"/>
                <a:ea typeface="+mj-ea"/>
                <a:cs typeface="Times New Roman" pitchFamily="18" charset="0"/>
              </a:rPr>
              <a:t> ОТЕЧЕСТВЕННЫЙ ОПЫТ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909050" y="475023"/>
            <a:ext cx="110256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ru-RU" sz="2000" b="1" dirty="0" smtClean="0">
                <a:latin typeface="Century Gothic" pitchFamily="34" charset="0"/>
              </a:rPr>
              <a:t>НОВЫЙ ИЕРУСАЛИМСКИЙ ПАРК</a:t>
            </a:r>
          </a:p>
          <a:p>
            <a:pPr lvl="1"/>
            <a:r>
              <a:rPr lang="ru-RU" sz="1600" b="1" dirty="0" smtClean="0">
                <a:latin typeface="Century Gothic" pitchFamily="34" charset="0"/>
              </a:rPr>
              <a:t>ВИЗУАЛИЗАЦИИ</a:t>
            </a:r>
            <a:endParaRPr lang="ru-RU" sz="1600" b="1" dirty="0"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7277020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 descr="https://prorus.ru/_/manager/files/5c5/4ce405e89c/%D0%A1%D1%82%D1%80%D0%B0%D1%82%D0%B5%D0%B3%D0%B8%D1%8F%20%D1%80%D0%B0%D0%B7%D0%B2%D0%B8%D1%82%D0%B8%D1%8F%20%D0%BF%D0%B0%D1%80%D0%BA%D0%B0%20%D0%BF%D1%80%D0%B8%20%D0%9D%D0%BE%D0%B2%D0%BE-%D0%98%D0%B5%D1%80%D1%83%D1%81%D0%B0%D0%BB%D0%B8%D0%BC%D1%81%D0%BA%D0%BE%D0%BC%20%D0%BC%D0%BE%D0%BD%D0%B0%D1%81%D1%82%D1%8B%D1%80%D0%B5-%D0%A1%D1%82%D1%80%D0%B0%D0%BD%D0%B8%D1%86%D0%B0-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1300" y="202446"/>
            <a:ext cx="9410700" cy="6655554"/>
          </a:xfrm>
          <a:prstGeom prst="rect">
            <a:avLst/>
          </a:prstGeom>
          <a:noFill/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219200" y="-277009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latin typeface="Century Gothic" pitchFamily="34" charset="0"/>
                <a:cs typeface="Times New Roman" pitchFamily="18" charset="0"/>
              </a:rPr>
              <a:t> ОТЕЧЕСТВЕННЫЙ ОПЫТ</a:t>
            </a:r>
            <a:endParaRPr lang="ru-RU" sz="3200" dirty="0"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9050" y="475023"/>
            <a:ext cx="11025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ru-RU" sz="2000" b="1" dirty="0" smtClean="0">
                <a:latin typeface="Century Gothic" pitchFamily="34" charset="0"/>
              </a:rPr>
              <a:t>НОВЫЙ ИЕРУСАЛИМСКИЙ ПАРК</a:t>
            </a:r>
            <a:endParaRPr lang="ru-RU" sz="2000" b="1" dirty="0">
              <a:latin typeface="Century Gothic" pitchFamily="34" charset="0"/>
            </a:endParaRPr>
          </a:p>
        </p:txBody>
      </p:sp>
      <p:pic>
        <p:nvPicPr>
          <p:cNvPr id="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9857" y="152399"/>
            <a:ext cx="688749" cy="688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 descr="C:\Users\tis\Desktop\1_1njpark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634343"/>
            <a:ext cx="2844801" cy="19171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-277009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latin typeface="Century Gothic" pitchFamily="34" charset="0"/>
                <a:cs typeface="Times New Roman" pitchFamily="18" charset="0"/>
              </a:rPr>
              <a:t> ОТЕЧЕСТВЕННЫЙ ОПЫТ</a:t>
            </a:r>
            <a:endParaRPr lang="ru-RU" sz="3200" dirty="0"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AutoShape 4" descr="https://img2.freepng.ru/20180320/ohe/kisspng-computer-icons-idea-incandescent-light-bulb-idea-light-bulb-solution-strategy-icon-5ab0cf30052ec7.8569635015215368160212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https://img2.freepng.ru/20180320/ohe/kisspng-computer-icons-idea-incandescent-light-bulb-idea-light-bulb-solution-strategy-icon-5ab0cf30052ec7.8569635015215368160212.jpg"/>
          <p:cNvSpPr>
            <a:spLocks noChangeAspect="1" noChangeArrowheads="1"/>
          </p:cNvSpPr>
          <p:nvPr/>
        </p:nvSpPr>
        <p:spPr bwMode="auto">
          <a:xfrm>
            <a:off x="307975" y="158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4" descr="Японские сады храма Хэйан-джингу"/>
          <p:cNvSpPr>
            <a:spLocks noChangeAspect="1" noChangeArrowheads="1"/>
          </p:cNvSpPr>
          <p:nvPr/>
        </p:nvSpPr>
        <p:spPr bwMode="auto">
          <a:xfrm>
            <a:off x="460375" y="1682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Японские сады храма Хэйан-джингу"/>
          <p:cNvSpPr>
            <a:spLocks noChangeAspect="1" noChangeArrowheads="1"/>
          </p:cNvSpPr>
          <p:nvPr/>
        </p:nvSpPr>
        <p:spPr bwMode="auto">
          <a:xfrm>
            <a:off x="612775" y="3206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8" r="16226" b="4421"/>
          <a:stretch>
            <a:fillRect/>
          </a:stretch>
        </p:blipFill>
        <p:spPr bwMode="auto">
          <a:xfrm>
            <a:off x="0" y="637929"/>
            <a:ext cx="12192000" cy="62200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Прямоугольник 14"/>
          <p:cNvSpPr/>
          <p:nvPr/>
        </p:nvSpPr>
        <p:spPr>
          <a:xfrm>
            <a:off x="0" y="2307770"/>
            <a:ext cx="4648200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>
                <a:latin typeface="Century Gothic" pitchFamily="34" charset="0"/>
              </a:rPr>
              <a:t>Директор </a:t>
            </a:r>
            <a:r>
              <a:rPr lang="ru-RU" sz="1400" dirty="0" err="1" smtClean="0">
                <a:latin typeface="Century Gothic" pitchFamily="34" charset="0"/>
              </a:rPr>
              <a:t>Свияжского</a:t>
            </a:r>
            <a:r>
              <a:rPr lang="ru-RU" sz="1400" dirty="0" smtClean="0">
                <a:latin typeface="Century Gothic" pitchFamily="34" charset="0"/>
              </a:rPr>
              <a:t> музея-заповедника</a:t>
            </a:r>
          </a:p>
          <a:p>
            <a:r>
              <a:rPr lang="ru-RU" sz="1400" dirty="0" smtClean="0">
                <a:latin typeface="Century Gothic" pitchFamily="34" charset="0"/>
              </a:rPr>
              <a:t> </a:t>
            </a:r>
            <a:r>
              <a:rPr lang="ru-RU" sz="1400" dirty="0" err="1" smtClean="0">
                <a:latin typeface="Century Gothic" pitchFamily="34" charset="0"/>
              </a:rPr>
              <a:t>Силкин</a:t>
            </a:r>
            <a:r>
              <a:rPr lang="ru-RU" sz="1400" dirty="0" smtClean="0">
                <a:latin typeface="Century Gothic" pitchFamily="34" charset="0"/>
              </a:rPr>
              <a:t> Артем подтвердил то, что</a:t>
            </a:r>
          </a:p>
          <a:p>
            <a:r>
              <a:rPr lang="ru-RU" sz="1400" dirty="0" smtClean="0">
                <a:latin typeface="Century Gothic" pitchFamily="34" charset="0"/>
              </a:rPr>
              <a:t>- </a:t>
            </a:r>
            <a:r>
              <a:rPr lang="ru-RU" sz="1400" b="1" i="1" dirty="0" smtClean="0">
                <a:latin typeface="Century Gothic" pitchFamily="34" charset="0"/>
              </a:rPr>
              <a:t>разработка данного парка направлена по стратегии развития </a:t>
            </a:r>
            <a:r>
              <a:rPr lang="ru-RU" sz="1400" b="1" i="1" dirty="0" err="1" smtClean="0">
                <a:latin typeface="Century Gothic" pitchFamily="34" charset="0"/>
              </a:rPr>
              <a:t>примонастырской</a:t>
            </a:r>
            <a:r>
              <a:rPr lang="ru-RU" sz="1400" b="1" i="1" dirty="0" smtClean="0">
                <a:latin typeface="Century Gothic" pitchFamily="34" charset="0"/>
              </a:rPr>
              <a:t> территории, так как по традиции православные монастыри имели на своей территории  зеленые участки и сады.</a:t>
            </a:r>
          </a:p>
          <a:p>
            <a:r>
              <a:rPr lang="ru-RU" sz="1400" dirty="0" smtClean="0">
                <a:latin typeface="Century Gothic" pitchFamily="34" charset="0"/>
              </a:rPr>
              <a:t> </a:t>
            </a:r>
          </a:p>
          <a:p>
            <a:r>
              <a:rPr lang="ru-RU" sz="1400" dirty="0" smtClean="0">
                <a:latin typeface="Century Gothic" pitchFamily="34" charset="0"/>
              </a:rPr>
              <a:t>На плане отражено: центральные аллеи парка образуют по своей форме и очертаниям крест, однако поодаль от основного паломнического маршрута для посетителей расположена более узкая тропа, с аллейными высадками </a:t>
            </a:r>
            <a:r>
              <a:rPr lang="ru-RU" sz="1400" dirty="0" err="1" smtClean="0">
                <a:latin typeface="Century Gothic" pitchFamily="34" charset="0"/>
              </a:rPr>
              <a:t>деревьем</a:t>
            </a:r>
            <a:r>
              <a:rPr lang="ru-RU" sz="1400" dirty="0" smtClean="0">
                <a:latin typeface="Century Gothic" pitchFamily="34" charset="0"/>
              </a:rPr>
              <a:t>, словно намеренная ограждающая её от взгляда . Такая тропа получила название – тропа монаха  и служит для того, чтобы по ней смог пройти один человек, давая себе возможность почувствовать себя наедине с самим собой,  подумать о важном для себя, о своём пути.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04006" y="1052281"/>
            <a:ext cx="11724862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Century Gothic" pitchFamily="34" charset="0"/>
              </a:rPr>
              <a:t>РАСПОЛОЖЕНИЕ</a:t>
            </a:r>
            <a:r>
              <a:rPr lang="ru-RU" sz="1400" dirty="0" smtClean="0">
                <a:latin typeface="Century Gothic" pitchFamily="34" charset="0"/>
              </a:rPr>
              <a:t>: остров-град Свияжск, на территории России, в Зеленодольском районе Республики Татарстан</a:t>
            </a:r>
          </a:p>
          <a:p>
            <a:pPr algn="just"/>
            <a:r>
              <a:rPr lang="ru-RU" sz="1400" b="1" dirty="0" smtClean="0">
                <a:latin typeface="Century Gothic" pitchFamily="34" charset="0"/>
              </a:rPr>
              <a:t>ДАТА СОЗДАНИЯ ПРОЕКТА</a:t>
            </a:r>
            <a:r>
              <a:rPr lang="ru-RU" sz="1400" dirty="0" smtClean="0">
                <a:latin typeface="Century Gothic" pitchFamily="34" charset="0"/>
              </a:rPr>
              <a:t>: лето 2022г.</a:t>
            </a:r>
          </a:p>
          <a:p>
            <a:pPr algn="just"/>
            <a:r>
              <a:rPr lang="ru-RU" sz="1400" b="1" dirty="0" smtClean="0">
                <a:latin typeface="Century Gothic" pitchFamily="34" charset="0"/>
              </a:rPr>
              <a:t>АВТОРЫ – РАЗРАБОТЧИКИ:</a:t>
            </a:r>
            <a:r>
              <a:rPr lang="ru-RU" sz="1400" dirty="0" smtClean="0">
                <a:latin typeface="Century Gothic" pitchFamily="34" charset="0"/>
              </a:rPr>
              <a:t> авторский коллектив ООО « ПЦ Град».</a:t>
            </a:r>
            <a:endParaRPr lang="ru-RU" sz="1400" b="1" dirty="0" smtClean="0">
              <a:latin typeface="Century Gothic" pitchFamily="34" charset="0"/>
            </a:endParaRPr>
          </a:p>
          <a:p>
            <a:pPr algn="just"/>
            <a:r>
              <a:rPr lang="ru-RU" sz="1400" b="1" dirty="0" smtClean="0">
                <a:latin typeface="Century Gothic" pitchFamily="34" charset="0"/>
              </a:rPr>
              <a:t>КОНФЕССИЯ</a:t>
            </a:r>
            <a:r>
              <a:rPr lang="ru-RU" sz="1400" dirty="0" smtClean="0">
                <a:latin typeface="Century Gothic" pitchFamily="34" charset="0"/>
              </a:rPr>
              <a:t> : Православие</a:t>
            </a:r>
          </a:p>
          <a:p>
            <a:pPr algn="just"/>
            <a:r>
              <a:rPr lang="ru-RU" sz="1400" b="1" dirty="0" smtClean="0">
                <a:latin typeface="Century Gothic" pitchFamily="34" charset="0"/>
              </a:rPr>
              <a:t>ПЛОЩАДЬ </a:t>
            </a:r>
            <a:r>
              <a:rPr lang="ru-RU" sz="1400" dirty="0" smtClean="0">
                <a:latin typeface="Century Gothic" pitchFamily="34" charset="0"/>
              </a:rPr>
              <a:t>: 14 га </a:t>
            </a:r>
          </a:p>
          <a:p>
            <a:pPr algn="just"/>
            <a:endParaRPr lang="ru-RU" sz="1400" dirty="0">
              <a:latin typeface="Century Gothic" pitchFamily="34" charset="0"/>
            </a:endParaRPr>
          </a:p>
          <a:p>
            <a:endParaRPr lang="ru-RU" dirty="0"/>
          </a:p>
        </p:txBody>
      </p:sp>
      <p:sp>
        <p:nvSpPr>
          <p:cNvPr id="17" name="TextBox 16"/>
          <p:cNvSpPr txBox="1"/>
          <p:nvPr/>
        </p:nvSpPr>
        <p:spPr>
          <a:xfrm>
            <a:off x="948184" y="520711"/>
            <a:ext cx="112438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ru-RU" b="1" dirty="0" smtClean="0">
                <a:latin typeface="Century Gothic" pitchFamily="34" charset="0"/>
              </a:rPr>
              <a:t>ПРОЕКТ МОНАСТЫРСКОГО ПАРКА НА ОСТРОВЕ СВИЯЖСК ПРИ УСПЕНСКОМ МОНАСТЫРЕ</a:t>
            </a:r>
            <a:endParaRPr lang="ru-RU" b="1" dirty="0">
              <a:latin typeface="Century Gothic" pitchFamily="34" charset="0"/>
            </a:endParaRPr>
          </a:p>
        </p:txBody>
      </p:sp>
      <p:pic>
        <p:nvPicPr>
          <p:cNvPr id="18" name="Рисунок 1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746171" y="1810808"/>
            <a:ext cx="7067951" cy="4905678"/>
          </a:xfrm>
          <a:prstGeom prst="rect">
            <a:avLst/>
          </a:prstGeom>
        </p:spPr>
      </p:pic>
      <p:pic>
        <p:nvPicPr>
          <p:cNvPr id="12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9857" y="152399"/>
            <a:ext cx="688749" cy="688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89667624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74"/>
          <a:stretch>
            <a:fillRect/>
          </a:stretch>
        </p:blipFill>
        <p:spPr bwMode="auto">
          <a:xfrm>
            <a:off x="1" y="1004784"/>
            <a:ext cx="12191999" cy="585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utoShape 4" descr="https://img2.freepng.ru/20180320/ohe/kisspng-computer-icons-idea-incandescent-light-bulb-idea-light-bulb-solution-strategy-icon-5ab0cf30052ec7.8569635015215368160212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https://img2.freepng.ru/20180320/ohe/kisspng-computer-icons-idea-incandescent-light-bulb-idea-light-bulb-solution-strategy-icon-5ab0cf30052ec7.8569635015215368160212.jpg"/>
          <p:cNvSpPr>
            <a:spLocks noChangeAspect="1" noChangeArrowheads="1"/>
          </p:cNvSpPr>
          <p:nvPr/>
        </p:nvSpPr>
        <p:spPr bwMode="auto">
          <a:xfrm>
            <a:off x="307975" y="158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A8930CD6-5892-4B89-9FDB-EC30F311C684}"/>
              </a:ext>
            </a:extLst>
          </p:cNvPr>
          <p:cNvSpPr txBox="1"/>
          <p:nvPr/>
        </p:nvSpPr>
        <p:spPr>
          <a:xfrm>
            <a:off x="546100" y="0"/>
            <a:ext cx="114173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Century Gothic" pitchFamily="34" charset="0"/>
                <a:ea typeface="+mj-ea"/>
                <a:cs typeface="Times New Roman" pitchFamily="18" charset="0"/>
              </a:rPr>
              <a:t>ВЫБРАННАЯ ТЕРРИТОРИЯ</a:t>
            </a:r>
          </a:p>
          <a:p>
            <a:r>
              <a:rPr lang="ru-RU" sz="2400" dirty="0" smtClean="0">
                <a:latin typeface="Century Gothic" pitchFamily="34" charset="0"/>
                <a:ea typeface="+mj-ea"/>
                <a:cs typeface="Times New Roman" pitchFamily="18" charset="0"/>
              </a:rPr>
              <a:t>Пафнутьево – Боровский монастырь, г. Боровск, Калужской области</a:t>
            </a:r>
            <a:endParaRPr lang="ru-RU" sz="2400" dirty="0">
              <a:latin typeface="Century Gothic" pitchFamily="34" charset="0"/>
              <a:ea typeface="+mj-ea"/>
              <a:cs typeface="Times New Roman" pitchFamily="18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4" cstate="print"/>
          <a:srcRect l="69225" t="-1662" r="-1589" b="2226"/>
          <a:stretch/>
        </p:blipFill>
        <p:spPr>
          <a:xfrm>
            <a:off x="8292494" y="1275269"/>
            <a:ext cx="3899506" cy="3738056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 rotWithShape="1">
          <a:blip r:embed="rId4" cstate="print"/>
          <a:srcRect l="34131" t="-328" r="33530" b="-2223"/>
          <a:stretch/>
        </p:blipFill>
        <p:spPr>
          <a:xfrm>
            <a:off x="4316523" y="1318109"/>
            <a:ext cx="3860284" cy="3819080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 rotWithShape="1">
          <a:blip r:embed="rId4" cstate="print"/>
          <a:srcRect t="562" r="67937" b="-1"/>
          <a:stretch/>
        </p:blipFill>
        <p:spPr>
          <a:xfrm>
            <a:off x="288283" y="1351977"/>
            <a:ext cx="3832120" cy="3707916"/>
          </a:xfrm>
          <a:prstGeom prst="rect">
            <a:avLst/>
          </a:prstGeom>
        </p:spPr>
      </p:pic>
      <p:pic>
        <p:nvPicPr>
          <p:cNvPr id="16" name="Picture 2" descr="https://sun9-15.userapi.com/impg/V5SnHyELNZagQxo5J6jZPTKc97RRTguVRPBlew/e-Cy6k-WZ3o.jpg?size=1324x378&amp;quality=96&amp;sign=9c90e303ae10212567b80bf23b2f17fe&amp;type=album"/>
          <p:cNvPicPr>
            <a:picLocks noChangeAspect="1" noChangeArrowheads="1"/>
          </p:cNvPicPr>
          <p:nvPr/>
        </p:nvPicPr>
        <p:blipFill>
          <a:blip r:embed="rId5" cstate="print"/>
          <a:srcRect b="47404"/>
          <a:stretch>
            <a:fillRect/>
          </a:stretch>
        </p:blipFill>
        <p:spPr bwMode="auto">
          <a:xfrm>
            <a:off x="0" y="5443424"/>
            <a:ext cx="5884605" cy="883634"/>
          </a:xfrm>
          <a:prstGeom prst="rect">
            <a:avLst/>
          </a:prstGeom>
          <a:noFill/>
        </p:spPr>
      </p:pic>
      <p:pic>
        <p:nvPicPr>
          <p:cNvPr id="17" name="Picture 2" descr="https://sun9-15.userapi.com/impg/V5SnHyELNZagQxo5J6jZPTKc97RRTguVRPBlew/e-Cy6k-WZ3o.jpg?size=1324x378&amp;quality=96&amp;sign=9c90e303ae10212567b80bf23b2f17fe&amp;type=album"/>
          <p:cNvPicPr>
            <a:picLocks noChangeAspect="1" noChangeArrowheads="1"/>
          </p:cNvPicPr>
          <p:nvPr/>
        </p:nvPicPr>
        <p:blipFill>
          <a:blip r:embed="rId5" cstate="print"/>
          <a:srcRect t="51425"/>
          <a:stretch>
            <a:fillRect/>
          </a:stretch>
        </p:blipFill>
        <p:spPr bwMode="auto">
          <a:xfrm>
            <a:off x="5992762" y="5486400"/>
            <a:ext cx="5884605" cy="816077"/>
          </a:xfrm>
          <a:prstGeom prst="rect">
            <a:avLst/>
          </a:prstGeom>
          <a:noFill/>
        </p:spPr>
      </p:pic>
      <p:sp>
        <p:nvSpPr>
          <p:cNvPr id="21" name="Полилиния 20"/>
          <p:cNvSpPr/>
          <p:nvPr/>
        </p:nvSpPr>
        <p:spPr>
          <a:xfrm>
            <a:off x="10497103" y="4234543"/>
            <a:ext cx="247097" cy="250371"/>
          </a:xfrm>
          <a:custGeom>
            <a:avLst/>
            <a:gdLst>
              <a:gd name="connsiteX0" fmla="*/ 18497 w 247097"/>
              <a:gd name="connsiteY0" fmla="*/ 54428 h 250371"/>
              <a:gd name="connsiteX1" fmla="*/ 62040 w 247097"/>
              <a:gd name="connsiteY1" fmla="*/ 108857 h 250371"/>
              <a:gd name="connsiteX2" fmla="*/ 83811 w 247097"/>
              <a:gd name="connsiteY2" fmla="*/ 141514 h 250371"/>
              <a:gd name="connsiteX3" fmla="*/ 138240 w 247097"/>
              <a:gd name="connsiteY3" fmla="*/ 185057 h 250371"/>
              <a:gd name="connsiteX4" fmla="*/ 160011 w 247097"/>
              <a:gd name="connsiteY4" fmla="*/ 217714 h 250371"/>
              <a:gd name="connsiteX5" fmla="*/ 192668 w 247097"/>
              <a:gd name="connsiteY5" fmla="*/ 228600 h 250371"/>
              <a:gd name="connsiteX6" fmla="*/ 214440 w 247097"/>
              <a:gd name="connsiteY6" fmla="*/ 250371 h 250371"/>
              <a:gd name="connsiteX7" fmla="*/ 225326 w 247097"/>
              <a:gd name="connsiteY7" fmla="*/ 163286 h 250371"/>
              <a:gd name="connsiteX8" fmla="*/ 236211 w 247097"/>
              <a:gd name="connsiteY8" fmla="*/ 119743 h 250371"/>
              <a:gd name="connsiteX9" fmla="*/ 247097 w 247097"/>
              <a:gd name="connsiteY9" fmla="*/ 0 h 250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47097" h="250371">
                <a:moveTo>
                  <a:pt x="18497" y="54428"/>
                </a:moveTo>
                <a:cubicBezTo>
                  <a:pt x="85499" y="154936"/>
                  <a:pt x="0" y="31308"/>
                  <a:pt x="62040" y="108857"/>
                </a:cubicBezTo>
                <a:cubicBezTo>
                  <a:pt x="70213" y="119073"/>
                  <a:pt x="75638" y="131298"/>
                  <a:pt x="83811" y="141514"/>
                </a:cubicBezTo>
                <a:cubicBezTo>
                  <a:pt x="101538" y="163673"/>
                  <a:pt x="113991" y="168891"/>
                  <a:pt x="138240" y="185057"/>
                </a:cubicBezTo>
                <a:cubicBezTo>
                  <a:pt x="145497" y="195943"/>
                  <a:pt x="149795" y="209541"/>
                  <a:pt x="160011" y="217714"/>
                </a:cubicBezTo>
                <a:cubicBezTo>
                  <a:pt x="168971" y="224882"/>
                  <a:pt x="182829" y="222696"/>
                  <a:pt x="192668" y="228600"/>
                </a:cubicBezTo>
                <a:cubicBezTo>
                  <a:pt x="201469" y="233880"/>
                  <a:pt x="207183" y="243114"/>
                  <a:pt x="214440" y="250371"/>
                </a:cubicBezTo>
                <a:cubicBezTo>
                  <a:pt x="218069" y="221343"/>
                  <a:pt x="220517" y="192142"/>
                  <a:pt x="225326" y="163286"/>
                </a:cubicBezTo>
                <a:cubicBezTo>
                  <a:pt x="227786" y="148529"/>
                  <a:pt x="234234" y="134573"/>
                  <a:pt x="236211" y="119743"/>
                </a:cubicBezTo>
                <a:cubicBezTo>
                  <a:pt x="241508" y="80016"/>
                  <a:pt x="247097" y="0"/>
                  <a:pt x="247097" y="0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Полилиния 21"/>
          <p:cNvSpPr/>
          <p:nvPr/>
        </p:nvSpPr>
        <p:spPr>
          <a:xfrm>
            <a:off x="11509458" y="3744686"/>
            <a:ext cx="203571" cy="282851"/>
          </a:xfrm>
          <a:custGeom>
            <a:avLst/>
            <a:gdLst>
              <a:gd name="connsiteX0" fmla="*/ 7628 w 203571"/>
              <a:gd name="connsiteY0" fmla="*/ 0 h 282851"/>
              <a:gd name="connsiteX1" fmla="*/ 18513 w 203571"/>
              <a:gd name="connsiteY1" fmla="*/ 250371 h 282851"/>
              <a:gd name="connsiteX2" fmla="*/ 83828 w 203571"/>
              <a:gd name="connsiteY2" fmla="*/ 217714 h 282851"/>
              <a:gd name="connsiteX3" fmla="*/ 105599 w 203571"/>
              <a:gd name="connsiteY3" fmla="*/ 185057 h 282851"/>
              <a:gd name="connsiteX4" fmla="*/ 170913 w 203571"/>
              <a:gd name="connsiteY4" fmla="*/ 97971 h 282851"/>
              <a:gd name="connsiteX5" fmla="*/ 203571 w 203571"/>
              <a:gd name="connsiteY5" fmla="*/ 10885 h 2828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3571" h="282851">
                <a:moveTo>
                  <a:pt x="7628" y="0"/>
                </a:moveTo>
                <a:cubicBezTo>
                  <a:pt x="11256" y="83457"/>
                  <a:pt x="0" y="168912"/>
                  <a:pt x="18513" y="250371"/>
                </a:cubicBezTo>
                <a:cubicBezTo>
                  <a:pt x="25895" y="282851"/>
                  <a:pt x="83113" y="218607"/>
                  <a:pt x="83828" y="217714"/>
                </a:cubicBezTo>
                <a:cubicBezTo>
                  <a:pt x="92001" y="207498"/>
                  <a:pt x="97426" y="195273"/>
                  <a:pt x="105599" y="185057"/>
                </a:cubicBezTo>
                <a:cubicBezTo>
                  <a:pt x="135074" y="148213"/>
                  <a:pt x="149209" y="163080"/>
                  <a:pt x="170913" y="97971"/>
                </a:cubicBezTo>
                <a:cubicBezTo>
                  <a:pt x="195251" y="24959"/>
                  <a:pt x="182422" y="53183"/>
                  <a:pt x="203571" y="10885"/>
                </a:cubicBez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Полилиния 22"/>
          <p:cNvSpPr/>
          <p:nvPr/>
        </p:nvSpPr>
        <p:spPr>
          <a:xfrm>
            <a:off x="11506200" y="2590800"/>
            <a:ext cx="141514" cy="250371"/>
          </a:xfrm>
          <a:custGeom>
            <a:avLst/>
            <a:gdLst>
              <a:gd name="connsiteX0" fmla="*/ 0 w 141514"/>
              <a:gd name="connsiteY0" fmla="*/ 21771 h 250371"/>
              <a:gd name="connsiteX1" fmla="*/ 32657 w 141514"/>
              <a:gd name="connsiteY1" fmla="*/ 228600 h 250371"/>
              <a:gd name="connsiteX2" fmla="*/ 54429 w 141514"/>
              <a:gd name="connsiteY2" fmla="*/ 250371 h 250371"/>
              <a:gd name="connsiteX3" fmla="*/ 87086 w 141514"/>
              <a:gd name="connsiteY3" fmla="*/ 152400 h 250371"/>
              <a:gd name="connsiteX4" fmla="*/ 108857 w 141514"/>
              <a:gd name="connsiteY4" fmla="*/ 87086 h 250371"/>
              <a:gd name="connsiteX5" fmla="*/ 119743 w 141514"/>
              <a:gd name="connsiteY5" fmla="*/ 54429 h 250371"/>
              <a:gd name="connsiteX6" fmla="*/ 130629 w 141514"/>
              <a:gd name="connsiteY6" fmla="*/ 21771 h 250371"/>
              <a:gd name="connsiteX7" fmla="*/ 141514 w 141514"/>
              <a:gd name="connsiteY7" fmla="*/ 0 h 2503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41514" h="250371">
                <a:moveTo>
                  <a:pt x="0" y="21771"/>
                </a:moveTo>
                <a:cubicBezTo>
                  <a:pt x="24" y="22088"/>
                  <a:pt x="2048" y="197992"/>
                  <a:pt x="32657" y="228600"/>
                </a:cubicBezTo>
                <a:lnTo>
                  <a:pt x="54429" y="250371"/>
                </a:lnTo>
                <a:cubicBezTo>
                  <a:pt x="94625" y="190077"/>
                  <a:pt x="63620" y="246262"/>
                  <a:pt x="87086" y="152400"/>
                </a:cubicBezTo>
                <a:cubicBezTo>
                  <a:pt x="92652" y="130136"/>
                  <a:pt x="101600" y="108857"/>
                  <a:pt x="108857" y="87086"/>
                </a:cubicBezTo>
                <a:lnTo>
                  <a:pt x="119743" y="54429"/>
                </a:lnTo>
                <a:cubicBezTo>
                  <a:pt x="123372" y="43543"/>
                  <a:pt x="125497" y="32035"/>
                  <a:pt x="130629" y="21771"/>
                </a:cubicBezTo>
                <a:lnTo>
                  <a:pt x="141514" y="0"/>
                </a:lnTo>
              </a:path>
            </a:pathLst>
          </a:cu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10570029" y="446314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>
            <a:off x="11419114" y="4005943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2</a:t>
            </a:r>
            <a:endParaRPr lang="ru-RU" dirty="0"/>
          </a:p>
        </p:txBody>
      </p:sp>
      <p:sp>
        <p:nvSpPr>
          <p:cNvPr id="26" name="TextBox 25"/>
          <p:cNvSpPr txBox="1"/>
          <p:nvPr/>
        </p:nvSpPr>
        <p:spPr>
          <a:xfrm>
            <a:off x="11429999" y="28194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413635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tis\Desktop\ИНФО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6507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54" name="Picture 2" descr="https://sun1-16.userapi.com/impg/S4ySXXfTIXBkMuQUyuxV9wqW--OTZu6cA624Dg/xukk0fTBFD4.jpg?size=1306x666&amp;quality=96&amp;sign=2293e60abdb9c0a5c180db405d1d8fc9&amp;type=album"/>
          <p:cNvPicPr>
            <a:picLocks noChangeAspect="1" noChangeArrowheads="1"/>
          </p:cNvPicPr>
          <p:nvPr/>
        </p:nvPicPr>
        <p:blipFill>
          <a:blip r:embed="rId2" cstate="print"/>
          <a:srcRect l="928" t="2123" b="688"/>
          <a:stretch>
            <a:fillRect/>
          </a:stretch>
        </p:blipFill>
        <p:spPr bwMode="auto">
          <a:xfrm>
            <a:off x="0" y="816430"/>
            <a:ext cx="12205312" cy="6041570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0"/>
            <a:ext cx="839788" cy="85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1355331" y="0"/>
            <a:ext cx="10836669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smtClean="0">
                <a:latin typeface="Century Gothic" pitchFamily="34" charset="0"/>
                <a:ea typeface="+mj-ea"/>
                <a:cs typeface="Times New Roman" pitchFamily="18" charset="0"/>
              </a:rPr>
              <a:t>Концепция ландшафтной организации паломнических маршрутов </a:t>
            </a:r>
            <a:r>
              <a:rPr lang="ru-RU" sz="2400" dirty="0" err="1" smtClean="0">
                <a:latin typeface="Century Gothic" pitchFamily="34" charset="0"/>
                <a:ea typeface="+mj-ea"/>
                <a:cs typeface="Times New Roman" pitchFamily="18" charset="0"/>
              </a:rPr>
              <a:t>Пафнутьево-Боровского</a:t>
            </a:r>
            <a:r>
              <a:rPr lang="ru-RU" sz="2400" dirty="0" smtClean="0">
                <a:latin typeface="Century Gothic" pitchFamily="34" charset="0"/>
                <a:ea typeface="+mj-ea"/>
                <a:cs typeface="Times New Roman" pitchFamily="18" charset="0"/>
              </a:rPr>
              <a:t> монастыря Калужской области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itchFamily="34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un1-16.userapi.com/impg/S4ySXXfTIXBkMuQUyuxV9wqW--OTZu6cA624Dg/xukk0fTBFD4.jpg?size=1306x666&amp;quality=96&amp;sign=2293e60abdb9c0a5c180db405d1d8fc9&amp;type=album"/>
          <p:cNvPicPr>
            <a:picLocks noChangeAspect="1" noChangeArrowheads="1"/>
          </p:cNvPicPr>
          <p:nvPr/>
        </p:nvPicPr>
        <p:blipFill>
          <a:blip r:embed="rId3" cstate="print"/>
          <a:srcRect l="18954" t="22611" r="49501" b="14172"/>
          <a:stretch>
            <a:fillRect/>
          </a:stretch>
        </p:blipFill>
        <p:spPr bwMode="auto">
          <a:xfrm>
            <a:off x="4911970" y="-29423"/>
            <a:ext cx="7280030" cy="6887423"/>
          </a:xfrm>
          <a:prstGeom prst="rect">
            <a:avLst/>
          </a:prstGeom>
          <a:noFill/>
        </p:spPr>
      </p:pic>
      <p:sp>
        <p:nvSpPr>
          <p:cNvPr id="4" name="Заголовок 1"/>
          <p:cNvSpPr txBox="1">
            <a:spLocks/>
          </p:cNvSpPr>
          <p:nvPr/>
        </p:nvSpPr>
        <p:spPr>
          <a:xfrm>
            <a:off x="867507" y="222738"/>
            <a:ext cx="3845170" cy="762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smtClean="0">
                <a:latin typeface="Century Gothic" pitchFamily="34" charset="0"/>
                <a:ea typeface="+mj-ea"/>
                <a:cs typeface="Times New Roman" pitchFamily="18" charset="0"/>
              </a:rPr>
              <a:t>ГЕНЕРАЛЬНЫЙ ПЛАН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itchFamily="34" charset="0"/>
              <a:ea typeface="+mj-ea"/>
              <a:cs typeface="Times New Roman" pitchFamily="18" charset="0"/>
            </a:endParaRPr>
          </a:p>
        </p:txBody>
      </p:sp>
      <p:pic>
        <p:nvPicPr>
          <p:cNvPr id="7" name="Picture 2" descr="https://sun1-16.userapi.com/impg/S4ySXXfTIXBkMuQUyuxV9wqW--OTZu6cA624Dg/xukk0fTBFD4.jpg?size=1306x666&amp;quality=96&amp;sign=2293e60abdb9c0a5c180db405d1d8fc9&amp;type=album"/>
          <p:cNvPicPr>
            <a:picLocks noChangeAspect="1" noChangeArrowheads="1"/>
          </p:cNvPicPr>
          <p:nvPr/>
        </p:nvPicPr>
        <p:blipFill>
          <a:blip r:embed="rId3" cstate="print"/>
          <a:srcRect l="928" t="43100" r="80693" b="688"/>
          <a:stretch>
            <a:fillRect/>
          </a:stretch>
        </p:blipFill>
        <p:spPr bwMode="auto">
          <a:xfrm>
            <a:off x="574431" y="964593"/>
            <a:ext cx="3941465" cy="5661458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0358515" y="787121"/>
            <a:ext cx="176843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 smtClean="0">
                <a:latin typeface="Century Gothic" pitchFamily="34" charset="0"/>
              </a:rPr>
              <a:t>ЭКСПЛИКАЦИЯ</a:t>
            </a:r>
            <a:endParaRPr lang="ru-RU" sz="1600" dirty="0">
              <a:latin typeface="Century Gothic" pitchFamily="34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0"/>
            <a:ext cx="839788" cy="85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257252" y="5638800"/>
            <a:ext cx="1934748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2666" y="0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ru-RU" sz="3600" dirty="0" smtClean="0">
                <a:latin typeface="Century Gothic" pitchFamily="34" charset="0"/>
                <a:cs typeface="Times New Roman" pitchFamily="18" charset="0"/>
              </a:rPr>
              <a:t>СОДЕРЖАНИЕ:</a:t>
            </a:r>
            <a:endParaRPr lang="ru-RU" sz="3600" dirty="0">
              <a:latin typeface="Century Gothic" pitchFamily="34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74"/>
          <a:stretch>
            <a:fillRect/>
          </a:stretch>
        </p:blipFill>
        <p:spPr bwMode="auto">
          <a:xfrm>
            <a:off x="0" y="1004784"/>
            <a:ext cx="12191999" cy="585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2"/>
          <p:cNvSpPr txBox="1">
            <a:spLocks/>
          </p:cNvSpPr>
          <p:nvPr/>
        </p:nvSpPr>
        <p:spPr>
          <a:xfrm>
            <a:off x="308388" y="1384714"/>
            <a:ext cx="18584883" cy="49401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2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Century Gothic" pitchFamily="34" charset="0"/>
                <a:ea typeface="+mn-ea"/>
                <a:cs typeface="Times New Roman" pitchFamily="18" charset="0"/>
              </a:rPr>
              <a:t>АКТУАЛЬНОСТЬ ИССЛЕДОВАНИЯ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2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Century Gothic" pitchFamily="34" charset="0"/>
                <a:ea typeface="+mn-ea"/>
                <a:cs typeface="Times New Roman" pitchFamily="18" charset="0"/>
              </a:rPr>
              <a:t>ОБЪЕКТ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2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Century Gothic" pitchFamily="34" charset="0"/>
                <a:ea typeface="+mn-ea"/>
                <a:cs typeface="Times New Roman" pitchFamily="18" charset="0"/>
              </a:rPr>
              <a:t>ПРЕДМЕТ ИССЛЕДОВАНИЯ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2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Century Gothic" pitchFamily="34" charset="0"/>
                <a:ea typeface="+mn-ea"/>
                <a:cs typeface="Times New Roman" pitchFamily="18" charset="0"/>
              </a:rPr>
              <a:t>ИЗУЧЕНИЕ ОПЫТА : АНАЛОГИ ИЗ МИРОВОЙ И ОТЕЧЕСТВЕННОЙ ПРАКТИКИ 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25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10000"/>
                  </a:schemeClr>
                </a:solidFill>
                <a:effectLst/>
                <a:uLnTx/>
                <a:uFillTx/>
                <a:latin typeface="Century Gothic" pitchFamily="34" charset="0"/>
                <a:ea typeface="+mn-ea"/>
                <a:cs typeface="Times New Roman" pitchFamily="18" charset="0"/>
              </a:rPr>
              <a:t>АНАЛИЗ ТЕРРИТОРИИ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bg1">
                  <a:lumMod val="10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08712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8238392" y="4615962"/>
            <a:ext cx="474785" cy="203102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67775" y="1514476"/>
            <a:ext cx="3007422" cy="5067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05" r="9324"/>
          <a:stretch/>
        </p:blipFill>
        <p:spPr bwMode="auto">
          <a:xfrm>
            <a:off x="370114" y="4888593"/>
            <a:ext cx="7390563" cy="1759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464188" y="0"/>
            <a:ext cx="10972800" cy="1143000"/>
          </a:xfrm>
        </p:spPr>
        <p:txBody>
          <a:bodyPr>
            <a:normAutofit/>
          </a:bodyPr>
          <a:lstStyle/>
          <a:p>
            <a:pPr lvl="0"/>
            <a:r>
              <a:rPr lang="ru-RU" sz="2400" dirty="0" smtClean="0">
                <a:latin typeface="Century Gothic" pitchFamily="34" charset="0"/>
                <a:cs typeface="Times New Roman" pitchFamily="18" charset="0"/>
              </a:rPr>
              <a:t>РАСКРЫТИЕ СИМВОЛИЧЕСКОГО АСПЕКТА ЧЕРЕЗ КОЛИЧЕСТВЕННЫЕ СОСТАВЛЯЮЩИЕ</a:t>
            </a:r>
            <a:endParaRPr lang="ru-RU" sz="2400" dirty="0">
              <a:latin typeface="Century Gothic" pitchFamily="34" charset="0"/>
              <a:cs typeface="Times New Roman" pitchFamily="18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0"/>
            <a:ext cx="839788" cy="85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Заголовок 1"/>
          <p:cNvSpPr txBox="1">
            <a:spLocks/>
          </p:cNvSpPr>
          <p:nvPr/>
        </p:nvSpPr>
        <p:spPr>
          <a:xfrm>
            <a:off x="1349888" y="428625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dirty="0" smtClean="0">
                <a:solidFill>
                  <a:schemeClr val="bg1">
                    <a:lumMod val="65000"/>
                  </a:schemeClr>
                </a:solidFill>
                <a:latin typeface="Century Gothic" pitchFamily="34" charset="0"/>
                <a:ea typeface="+mj-ea"/>
                <a:cs typeface="Times New Roman" pitchFamily="18" charset="0"/>
              </a:rPr>
              <a:t>Двенадцать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Times New Roman" pitchFamily="18" charset="0"/>
              </a:rPr>
              <a:t> апостолов – количество насаждений равно или кратно 12 во входной</a:t>
            </a:r>
            <a:r>
              <a:rPr kumimoji="0" lang="ru-RU" b="0" i="0" u="none" strike="noStrike" kern="1200" cap="none" spc="0" normalizeH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Times New Roman" pitchFamily="18" charset="0"/>
              </a:rPr>
              <a:t> группе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entury Gothic" pitchFamily="34" charset="0"/>
              <a:ea typeface="+mj-ea"/>
              <a:cs typeface="Times New Roman" pitchFamily="18" charset="0"/>
            </a:endParaRPr>
          </a:p>
        </p:txBody>
      </p:sp>
      <p:pic>
        <p:nvPicPr>
          <p:cNvPr id="13" name="Picture 2" descr="https://sun1-16.userapi.com/impg/S4ySXXfTIXBkMuQUyuxV9wqW--OTZu6cA624Dg/xukk0fTBFD4.jpg?size=1306x666&amp;quality=96&amp;sign=2293e60abdb9c0a5c180db405d1d8fc9&amp;type=album"/>
          <p:cNvPicPr>
            <a:picLocks noChangeAspect="1" noChangeArrowheads="1"/>
          </p:cNvPicPr>
          <p:nvPr/>
        </p:nvPicPr>
        <p:blipFill>
          <a:blip r:embed="rId6" cstate="print"/>
          <a:srcRect l="58716" t="22611" r="17603" b="61278"/>
          <a:stretch>
            <a:fillRect/>
          </a:stretch>
        </p:blipFill>
        <p:spPr bwMode="auto">
          <a:xfrm>
            <a:off x="261256" y="1426028"/>
            <a:ext cx="5644481" cy="1937658"/>
          </a:xfrm>
          <a:prstGeom prst="rect">
            <a:avLst/>
          </a:prstGeom>
          <a:noFill/>
        </p:spPr>
      </p:pic>
      <p:pic>
        <p:nvPicPr>
          <p:cNvPr id="1026" name="Picture 2" descr="C:\Users\user\Downloads\item_39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240623" y="1330459"/>
            <a:ext cx="2380862" cy="1859056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Прямоугольник 48"/>
          <p:cNvSpPr/>
          <p:nvPr/>
        </p:nvSpPr>
        <p:spPr>
          <a:xfrm>
            <a:off x="6117771" y="1807029"/>
            <a:ext cx="2688772" cy="435427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0" name="Picture 2" descr="https://sun1-16.userapi.com/impg/S4ySXXfTIXBkMuQUyuxV9wqW--OTZu6cA624Dg/xukk0fTBFD4.jpg?size=1306x666&amp;quality=96&amp;sign=2293e60abdb9c0a5c180db405d1d8fc9&amp;type=album"/>
          <p:cNvPicPr>
            <a:picLocks noChangeAspect="1" noChangeArrowheads="1"/>
          </p:cNvPicPr>
          <p:nvPr/>
        </p:nvPicPr>
        <p:blipFill rotWithShape="1">
          <a:blip r:embed="rId6" cstate="print"/>
          <a:srcRect l="39523" t="15527" r="48013" b="78789"/>
          <a:stretch/>
        </p:blipFill>
        <p:spPr bwMode="auto">
          <a:xfrm>
            <a:off x="370114" y="3761455"/>
            <a:ext cx="4311216" cy="991963"/>
          </a:xfrm>
          <a:prstGeom prst="rect">
            <a:avLst/>
          </a:prstGeom>
          <a:noFill/>
        </p:spPr>
      </p:pic>
      <p:sp>
        <p:nvSpPr>
          <p:cNvPr id="51" name="TextBox 50"/>
          <p:cNvSpPr txBox="1"/>
          <p:nvPr/>
        </p:nvSpPr>
        <p:spPr>
          <a:xfrm>
            <a:off x="522532" y="3453678"/>
            <a:ext cx="53832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Century Gothic" pitchFamily="34" charset="0"/>
                <a:ea typeface="+mj-ea"/>
                <a:cs typeface="Times New Roman" pitchFamily="18" charset="0"/>
              </a:rPr>
              <a:t>ФРОНТАЛЬНАЯ ПРОЕКЦИЯ РАСТИТЕЛЬНОЙ КОМПОЗИЦИИ</a:t>
            </a:r>
            <a:endParaRPr lang="ru-RU" sz="1400" dirty="0">
              <a:latin typeface="Century Gothic" pitchFamily="34" charset="0"/>
              <a:ea typeface="+mj-ea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627308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643"/>
          <a:stretch>
            <a:fillRect/>
          </a:stretch>
        </p:blipFill>
        <p:spPr bwMode="auto">
          <a:xfrm>
            <a:off x="4965752" y="3178628"/>
            <a:ext cx="4417734" cy="3679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615" y="1567542"/>
            <a:ext cx="2856002" cy="48121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732"/>
          <a:stretch>
            <a:fillRect/>
          </a:stretch>
        </p:blipFill>
        <p:spPr bwMode="auto">
          <a:xfrm flipH="1">
            <a:off x="5671456" y="952840"/>
            <a:ext cx="3004457" cy="22149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05" r="9113"/>
          <a:stretch/>
        </p:blipFill>
        <p:spPr bwMode="auto">
          <a:xfrm>
            <a:off x="357952" y="3412539"/>
            <a:ext cx="4181391" cy="993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-421762" y="0"/>
            <a:ext cx="10972800" cy="1143000"/>
          </a:xfrm>
        </p:spPr>
        <p:txBody>
          <a:bodyPr>
            <a:normAutofit/>
          </a:bodyPr>
          <a:lstStyle/>
          <a:p>
            <a:pPr lvl="0"/>
            <a:r>
              <a:rPr lang="ru-RU" sz="2800" dirty="0">
                <a:latin typeface="Century Gothic" pitchFamily="34" charset="0"/>
                <a:cs typeface="Times New Roman" pitchFamily="18" charset="0"/>
              </a:rPr>
              <a:t>СИММЕТРИЯ И АСИММЕТРИЯ 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8200" y="183794"/>
            <a:ext cx="839788" cy="85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0639" b="9275"/>
          <a:stretch>
            <a:fillRect/>
          </a:stretch>
        </p:blipFill>
        <p:spPr bwMode="auto">
          <a:xfrm>
            <a:off x="335501" y="5410200"/>
            <a:ext cx="2856002" cy="144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903"/>
          <a:stretch>
            <a:fillRect/>
          </a:stretch>
        </p:blipFill>
        <p:spPr bwMode="auto">
          <a:xfrm>
            <a:off x="335500" y="4550227"/>
            <a:ext cx="2856002" cy="8708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0" y="1525487"/>
            <a:ext cx="53832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latin typeface="Century Gothic" pitchFamily="34" charset="0"/>
                <a:ea typeface="+mj-ea"/>
                <a:cs typeface="Times New Roman" pitchFamily="18" charset="0"/>
              </a:rPr>
              <a:t>ФРОНТАЛЬНАЯ ПРОЕКЦИЯ РАСТИТЕЛЬНОЙ КОМПОЗИЦИИ</a:t>
            </a:r>
            <a:endParaRPr lang="ru-RU" sz="1400" dirty="0">
              <a:latin typeface="Century Gothic" pitchFamily="34" charset="0"/>
              <a:ea typeface="+mj-ea"/>
              <a:cs typeface="Times New Roman" pitchFamily="18" charset="0"/>
            </a:endParaRPr>
          </a:p>
        </p:txBody>
      </p:sp>
      <p:pic>
        <p:nvPicPr>
          <p:cNvPr id="21" name="Picture 2" descr="https://sun1-16.userapi.com/impg/S4ySXXfTIXBkMuQUyuxV9wqW--OTZu6cA624Dg/xukk0fTBFD4.jpg?size=1306x666&amp;quality=96&amp;sign=2293e60abdb9c0a5c180db405d1d8fc9&amp;type=album"/>
          <p:cNvPicPr>
            <a:picLocks noChangeAspect="1" noChangeArrowheads="1"/>
          </p:cNvPicPr>
          <p:nvPr/>
        </p:nvPicPr>
        <p:blipFill rotWithShape="1">
          <a:blip r:embed="rId8" cstate="print"/>
          <a:srcRect l="24962" t="4201" r="43847" b="78789"/>
          <a:stretch/>
        </p:blipFill>
        <p:spPr bwMode="auto">
          <a:xfrm>
            <a:off x="391887" y="2060291"/>
            <a:ext cx="4103914" cy="112922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627308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3853" y="2657472"/>
            <a:ext cx="2106838" cy="3940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76800" y="1447573"/>
            <a:ext cx="2915199" cy="49119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1838325" y="0"/>
            <a:ext cx="10029824" cy="1143000"/>
          </a:xfrm>
        </p:spPr>
        <p:txBody>
          <a:bodyPr>
            <a:normAutofit/>
          </a:bodyPr>
          <a:lstStyle/>
          <a:p>
            <a:pPr lvl="0"/>
            <a:r>
              <a:rPr lang="ru-RU" sz="2400" dirty="0" smtClean="0">
                <a:latin typeface="Century Gothic" pitchFamily="34" charset="0"/>
                <a:cs typeface="Times New Roman" pitchFamily="18" charset="0"/>
              </a:rPr>
              <a:t>СИМВОЛИЧЕСКАЯ ЛАНДШАФТНАЯ ЖИВОПИСЬ ЧЕРЕЗ ПОДБОР НАСАЖДЕНИЙ</a:t>
            </a:r>
            <a:endParaRPr lang="ru-RU" sz="2400" dirty="0">
              <a:latin typeface="Century Gothic" pitchFamily="34" charset="0"/>
              <a:cs typeface="Times New Roman" pitchFamily="18" charset="0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2841780"/>
            <a:ext cx="6635931" cy="40707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19200"/>
            <a:ext cx="8771890" cy="2837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9938" name="Picture 2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7250" y="0"/>
            <a:ext cx="941388" cy="9439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20886655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sun9-81.userapi.com/impg/tnb05n0j2ujgN2U56ZgkfCgk4bkmuerBV10RaA/BMrNeJWB0oQ.jpg?size=959x832&amp;quality=96&amp;sign=912536a6ecfdf4bdc7e3101c2acb35f2&amp;type=album"/>
          <p:cNvPicPr>
            <a:picLocks noChangeAspect="1" noChangeArrowheads="1"/>
          </p:cNvPicPr>
          <p:nvPr/>
        </p:nvPicPr>
        <p:blipFill>
          <a:blip r:embed="rId2" cstate="print"/>
          <a:srcRect t="4097" r="10552" b="36767"/>
          <a:stretch>
            <a:fillRect/>
          </a:stretch>
        </p:blipFill>
        <p:spPr bwMode="auto">
          <a:xfrm>
            <a:off x="182790" y="1393371"/>
            <a:ext cx="9209471" cy="5464629"/>
          </a:xfrm>
          <a:prstGeom prst="rect">
            <a:avLst/>
          </a:prstGeom>
          <a:noFill/>
        </p:spPr>
      </p:pic>
      <p:pic>
        <p:nvPicPr>
          <p:cNvPr id="5" name="Picture 2" descr="https://sun9-81.userapi.com/impg/tnb05n0j2ujgN2U56ZgkfCgk4bkmuerBV10RaA/BMrNeJWB0oQ.jpg?size=959x832&amp;quality=96&amp;sign=912536a6ecfdf4bdc7e3101c2acb35f2&amp;type=album"/>
          <p:cNvPicPr>
            <a:picLocks noChangeAspect="1" noChangeArrowheads="1"/>
          </p:cNvPicPr>
          <p:nvPr/>
        </p:nvPicPr>
        <p:blipFill>
          <a:blip r:embed="rId2" cstate="print"/>
          <a:srcRect t="65554" r="69831"/>
          <a:stretch>
            <a:fillRect/>
          </a:stretch>
        </p:blipFill>
        <p:spPr bwMode="auto">
          <a:xfrm>
            <a:off x="9624558" y="1413784"/>
            <a:ext cx="1704687" cy="1688646"/>
          </a:xfrm>
          <a:prstGeom prst="rect">
            <a:avLst/>
          </a:prstGeom>
          <a:noFill/>
        </p:spPr>
      </p:pic>
      <p:pic>
        <p:nvPicPr>
          <p:cNvPr id="6" name="Picture 2" descr="https://sun9-81.userapi.com/impg/tnb05n0j2ujgN2U56ZgkfCgk4bkmuerBV10RaA/BMrNeJWB0oQ.jpg?size=959x832&amp;quality=96&amp;sign=912536a6ecfdf4bdc7e3101c2acb35f2&amp;type=album"/>
          <p:cNvPicPr>
            <a:picLocks noChangeAspect="1" noChangeArrowheads="1"/>
          </p:cNvPicPr>
          <p:nvPr/>
        </p:nvPicPr>
        <p:blipFill>
          <a:blip r:embed="rId2" cstate="print"/>
          <a:srcRect l="31098" t="65554" r="39017"/>
          <a:stretch>
            <a:fillRect/>
          </a:stretch>
        </p:blipFill>
        <p:spPr bwMode="auto">
          <a:xfrm>
            <a:off x="9632496" y="3211286"/>
            <a:ext cx="1688646" cy="1688646"/>
          </a:xfrm>
          <a:prstGeom prst="rect">
            <a:avLst/>
          </a:prstGeom>
          <a:noFill/>
        </p:spPr>
      </p:pic>
      <p:pic>
        <p:nvPicPr>
          <p:cNvPr id="7" name="Picture 2" descr="https://sun9-81.userapi.com/impg/tnb05n0j2ujgN2U56ZgkfCgk4bkmuerBV10RaA/BMrNeJWB0oQ.jpg?size=959x832&amp;quality=96&amp;sign=912536a6ecfdf4bdc7e3101c2acb35f2&amp;type=album"/>
          <p:cNvPicPr>
            <a:picLocks noChangeAspect="1" noChangeArrowheads="1"/>
          </p:cNvPicPr>
          <p:nvPr/>
        </p:nvPicPr>
        <p:blipFill>
          <a:blip r:embed="rId2" cstate="print"/>
          <a:srcRect l="61447" t="65554" r="10552"/>
          <a:stretch>
            <a:fillRect/>
          </a:stretch>
        </p:blipFill>
        <p:spPr bwMode="auto">
          <a:xfrm>
            <a:off x="9628415" y="5083628"/>
            <a:ext cx="1662516" cy="1774372"/>
          </a:xfrm>
          <a:prstGeom prst="rect">
            <a:avLst/>
          </a:prstGeom>
          <a:noFill/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1219200" y="-174171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dirty="0" smtClean="0">
                <a:latin typeface="Century Gothic" pitchFamily="34" charset="0"/>
                <a:ea typeface="+mj-ea"/>
                <a:cs typeface="Times New Roman" pitchFamily="18" charset="0"/>
              </a:rPr>
              <a:t>ПРИЕМ ЛЕССИРОВКИ КАК ИНСТРУМЕНТ СОЗДАНИЯ КОМПОЗИЦИИ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itchFamily="34" charset="0"/>
              <a:ea typeface="+mj-ea"/>
              <a:cs typeface="Times New Roman" pitchFamily="18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0" y="0"/>
            <a:ext cx="839788" cy="857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Заголовок 1"/>
          <p:cNvSpPr txBox="1">
            <a:spLocks/>
          </p:cNvSpPr>
          <p:nvPr/>
        </p:nvSpPr>
        <p:spPr>
          <a:xfrm>
            <a:off x="1219200" y="31976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 defTabSz="914400">
              <a:spcBef>
                <a:spcPct val="0"/>
              </a:spcBef>
            </a:pPr>
            <a:r>
              <a:rPr lang="ru-RU" dirty="0" smtClean="0">
                <a:solidFill>
                  <a:schemeClr val="bg1">
                    <a:lumMod val="65000"/>
                  </a:schemeClr>
                </a:solidFill>
                <a:latin typeface="Century Gothic" pitchFamily="34" charset="0"/>
                <a:ea typeface="+mj-ea"/>
                <a:cs typeface="Times New Roman" pitchFamily="18" charset="0"/>
              </a:rPr>
              <a:t>Лессировка — это техника живописи, основанная на нанесении тонких полупрозрачных красок друг на друга</a:t>
            </a:r>
            <a:endParaRPr lang="ru-RU" dirty="0">
              <a:solidFill>
                <a:schemeClr val="bg1">
                  <a:lumMod val="65000"/>
                </a:schemeClr>
              </a:solidFill>
              <a:latin typeface="Century Gothic" pitchFamily="34" charset="0"/>
              <a:ea typeface="+mj-ea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https://sun9-29.userapi.com/impg/pzKDg4JtbVo965X3xbLAIPLXXKxyo10ws9kd4Q/9OY8wm_KsHo.jpg?size=1154x646&amp;quality=96&amp;sign=184ef719f05145175bdb5340a1979a1d&amp;type=alb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944457"/>
            <a:ext cx="8446861" cy="4728486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870855" y="0"/>
            <a:ext cx="1146265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000" dirty="0" smtClean="0">
                <a:latin typeface="Century Gothic" pitchFamily="34" charset="0"/>
                <a:ea typeface="+mj-ea"/>
                <a:cs typeface="Times New Roman" pitchFamily="18" charset="0"/>
              </a:rPr>
              <a:t>РАСКРЫТИЕ ЭСТЕТИЧЕСКОГО И СИМВОЛИЧЕСКОГО ПОТЕНЦИАЛА СКВОЗЬ СЕМАНТИКУ ФОРМЫ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entury Gothic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349888" y="428625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uLnTx/>
              <a:uFillTx/>
              <a:latin typeface="Century Gothic" pitchFamily="34" charset="0"/>
              <a:ea typeface="+mj-ea"/>
              <a:cs typeface="Times New Roman" pitchFamily="18" charset="0"/>
            </a:endParaRPr>
          </a:p>
        </p:txBody>
      </p:sp>
      <p:pic>
        <p:nvPicPr>
          <p:cNvPr id="41989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36072" y="228600"/>
            <a:ext cx="908956" cy="4619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Заголовок 1"/>
          <p:cNvSpPr txBox="1">
            <a:spLocks/>
          </p:cNvSpPr>
          <p:nvPr/>
        </p:nvSpPr>
        <p:spPr>
          <a:xfrm>
            <a:off x="794657" y="927781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2500"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Times New Roman" pitchFamily="18" charset="0"/>
              </a:rPr>
              <a:t>ИХТИС</a:t>
            </a: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uLnTx/>
                <a:uFillTx/>
                <a:latin typeface="Century Gothic" pitchFamily="34" charset="0"/>
                <a:ea typeface="+mj-ea"/>
                <a:cs typeface="Times New Roman" pitchFamily="18" charset="0"/>
              </a:rPr>
              <a:t> представляет собой монограмму имени Христа: «Иисус Христос Божий Сын Спаситель». Ландшафтный маршрут, который одновременно разрабатывается в проекте как паломнический представлен очертаниями формы тела </a:t>
            </a:r>
            <a:r>
              <a:rPr lang="ru-RU" sz="2100" dirty="0" smtClean="0">
                <a:solidFill>
                  <a:schemeClr val="bg1">
                    <a:lumMod val="65000"/>
                  </a:schemeClr>
                </a:solidFill>
                <a:latin typeface="Century Gothic" pitchFamily="34" charset="0"/>
                <a:ea typeface="+mj-ea"/>
                <a:cs typeface="Times New Roman" pitchFamily="18" charset="0"/>
              </a:rPr>
              <a:t>рыбы, что в свою очередь позволяет оставить семантический след, компилировать природу и ландшафтный элемент сквозь символику</a:t>
            </a:r>
            <a:endParaRPr lang="ru-RU" sz="2100" dirty="0">
              <a:solidFill>
                <a:schemeClr val="bg1">
                  <a:lumMod val="65000"/>
                </a:schemeClr>
              </a:solidFill>
              <a:latin typeface="Century Gothic" pitchFamily="34" charset="0"/>
              <a:ea typeface="+mj-ea"/>
              <a:cs typeface="Times New Roman" pitchFamily="18" charset="0"/>
            </a:endParaRPr>
          </a:p>
        </p:txBody>
      </p:sp>
      <p:pic>
        <p:nvPicPr>
          <p:cNvPr id="41991" name="Picture 7" descr="https://sun9-43.userapi.com/impg/Ul2F54NnXRx1zdCJKBB4vKLRtLFW7H6KfCYIdQ/wkKAlyIi5nI.jpg?size=874x804&amp;quality=96&amp;sign=1ec5370e9446551d49c1ec11e63b7c32&amp;type=album"/>
          <p:cNvPicPr>
            <a:picLocks noChangeAspect="1" noChangeArrowheads="1"/>
          </p:cNvPicPr>
          <p:nvPr/>
        </p:nvPicPr>
        <p:blipFill>
          <a:blip r:embed="rId4" cstate="print"/>
          <a:srcRect l="18661" t="2461" r="39103" b="38548"/>
          <a:stretch>
            <a:fillRect/>
          </a:stretch>
        </p:blipFill>
        <p:spPr bwMode="auto">
          <a:xfrm>
            <a:off x="8675914" y="2068286"/>
            <a:ext cx="3609284" cy="4637315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359" y="142875"/>
            <a:ext cx="10972800" cy="1143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Century Gothic" pitchFamily="34" charset="0"/>
                <a:cs typeface="Times New Roman" pitchFamily="18" charset="0"/>
              </a:rPr>
              <a:t>ПРИЕМ ПСИХОЛОГИЧЕСКОГО МАСШТАБА</a:t>
            </a:r>
            <a:endParaRPr lang="ru-RU" sz="3200" dirty="0">
              <a:latin typeface="Century Gothic" pitchFamily="34" charset="0"/>
              <a:cs typeface="Times New Roman" pitchFamily="18" charset="0"/>
            </a:endParaRPr>
          </a:p>
        </p:txBody>
      </p:sp>
      <p:pic>
        <p:nvPicPr>
          <p:cNvPr id="7" name="Picture 4" descr="https://sun9-64.userapi.com/s/v1/ig2/PbIAEVHOeYnN_GK8DZkGHSLsH0_wB5eAFDeUaa1DHMVouqvZ1TeShqIXS97ZSRPyhCuWgoFQ-kLAdA43uAvwQVKV.jpg?size=1920x1080&amp;quality=96&amp;type=album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363636"/>
              </a:clrFrom>
              <a:clrTo>
                <a:srgbClr val="363636">
                  <a:alpha val="0"/>
                </a:srgbClr>
              </a:clrTo>
            </a:clrChange>
          </a:blip>
          <a:srcRect l="2418" t="10805" r="2880" b="7164"/>
          <a:stretch>
            <a:fillRect/>
          </a:stretch>
        </p:blipFill>
        <p:spPr bwMode="auto">
          <a:xfrm>
            <a:off x="0" y="917644"/>
            <a:ext cx="12192000" cy="5940356"/>
          </a:xfrm>
          <a:prstGeom prst="rect">
            <a:avLst/>
          </a:prstGeom>
          <a:noFill/>
        </p:spPr>
      </p:pic>
      <p:pic>
        <p:nvPicPr>
          <p:cNvPr id="389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1350" y="190501"/>
            <a:ext cx="736345" cy="80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2893207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https://sun9-13.userapi.com/impg/sgzyn1AiD1WNrPo955wvB9LeJ60gX6a4-mvcmA/T8vvUjUE09o.jpg?size=900x834&amp;quality=96&amp;sign=d45fcd5cfbf9bf590b9f06f640177d61&amp;type=album"/>
          <p:cNvPicPr>
            <a:picLocks noChangeAspect="1" noChangeArrowheads="1"/>
          </p:cNvPicPr>
          <p:nvPr/>
        </p:nvPicPr>
        <p:blipFill>
          <a:blip r:embed="rId2" cstate="print"/>
          <a:srcRect t="2358" r="4549" b="38855"/>
          <a:stretch>
            <a:fillRect/>
          </a:stretch>
        </p:blipFill>
        <p:spPr bwMode="auto">
          <a:xfrm>
            <a:off x="-128" y="1959429"/>
            <a:ext cx="7553127" cy="4659086"/>
          </a:xfrm>
          <a:prstGeom prst="rect">
            <a:avLst/>
          </a:prstGeom>
          <a:noFill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-2253343" y="-217713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 defTabSz="914400">
              <a:spcBef>
                <a:spcPct val="0"/>
              </a:spcBef>
              <a:defRPr/>
            </a:pPr>
            <a:r>
              <a:rPr lang="ru-RU" sz="2400" dirty="0" smtClean="0">
                <a:latin typeface="Century Gothic" pitchFamily="34" charset="0"/>
                <a:cs typeface="Times New Roman" pitchFamily="18" charset="0"/>
              </a:rPr>
              <a:t>АКЦЕНТНЫЕ РЕШЕНИЯ </a:t>
            </a:r>
            <a:endParaRPr lang="ru-RU" sz="2400" dirty="0"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1349888" y="722539"/>
            <a:ext cx="10842112" cy="812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/>
          <a:p>
            <a:pPr lvl="0" algn="just" defTabSz="914400">
              <a:spcBef>
                <a:spcPct val="0"/>
              </a:spcBef>
            </a:pPr>
            <a:r>
              <a:rPr lang="ru-RU" dirty="0" smtClean="0">
                <a:solidFill>
                  <a:schemeClr val="bg1">
                    <a:lumMod val="65000"/>
                  </a:schemeClr>
                </a:solidFill>
                <a:latin typeface="Century Gothic" pitchFamily="34" charset="0"/>
                <a:ea typeface="+mj-ea"/>
                <a:cs typeface="Times New Roman" pitchFamily="18" charset="0"/>
              </a:rPr>
              <a:t>Прием композиции, заключающийся в подчеркивании, усилении одного из ее элементов. В изобразительном искусстве для этой цели используются разнообразные средства: ритм, контраст величин, тона, цвета, фактуры.</a:t>
            </a:r>
            <a:endParaRPr lang="ru-RU" dirty="0">
              <a:solidFill>
                <a:schemeClr val="bg1">
                  <a:lumMod val="65000"/>
                </a:schemeClr>
              </a:solidFill>
              <a:latin typeface="Century Gothic" pitchFamily="34" charset="0"/>
              <a:ea typeface="+mj-ea"/>
              <a:cs typeface="Times New Roman" pitchFamily="18" charset="0"/>
            </a:endParaRPr>
          </a:p>
        </p:txBody>
      </p:sp>
      <p:pic>
        <p:nvPicPr>
          <p:cNvPr id="9" name="Picture 2" descr="https://sun9-13.userapi.com/impg/sgzyn1AiD1WNrPo955wvB9LeJ60gX6a4-mvcmA/T8vvUjUE09o.jpg?size=900x834&amp;quality=96&amp;sign=d45fcd5cfbf9bf590b9f06f640177d61&amp;type=album"/>
          <p:cNvPicPr>
            <a:picLocks noChangeAspect="1" noChangeArrowheads="1"/>
          </p:cNvPicPr>
          <p:nvPr/>
        </p:nvPicPr>
        <p:blipFill>
          <a:blip r:embed="rId2" cstate="print"/>
          <a:srcRect l="65632" t="63384" r="2640" b="1268"/>
          <a:stretch>
            <a:fillRect/>
          </a:stretch>
        </p:blipFill>
        <p:spPr bwMode="auto">
          <a:xfrm>
            <a:off x="7717971" y="2002971"/>
            <a:ext cx="2172067" cy="2242458"/>
          </a:xfrm>
          <a:prstGeom prst="rect">
            <a:avLst/>
          </a:prstGeom>
          <a:noFill/>
        </p:spPr>
      </p:pic>
      <p:pic>
        <p:nvPicPr>
          <p:cNvPr id="11" name="Picture 2" descr="https://sun9-13.userapi.com/impg/sgzyn1AiD1WNrPo955wvB9LeJ60gX6a4-mvcmA/T8vvUjUE09o.jpg?size=900x834&amp;quality=96&amp;sign=d45fcd5cfbf9bf590b9f06f640177d61&amp;type=album"/>
          <p:cNvPicPr>
            <a:picLocks noChangeAspect="1" noChangeArrowheads="1"/>
          </p:cNvPicPr>
          <p:nvPr/>
        </p:nvPicPr>
        <p:blipFill>
          <a:blip r:embed="rId2" cstate="print"/>
          <a:srcRect l="32878" t="63384" r="34661"/>
          <a:stretch>
            <a:fillRect/>
          </a:stretch>
        </p:blipFill>
        <p:spPr bwMode="auto">
          <a:xfrm>
            <a:off x="10025743" y="4354235"/>
            <a:ext cx="2166257" cy="2264277"/>
          </a:xfrm>
          <a:prstGeom prst="rect">
            <a:avLst/>
          </a:prstGeom>
          <a:noFill/>
        </p:spPr>
      </p:pic>
      <p:pic>
        <p:nvPicPr>
          <p:cNvPr id="12" name="Picture 2" descr="https://sun9-13.userapi.com/impg/sgzyn1AiD1WNrPo955wvB9LeJ60gX6a4-mvcmA/T8vvUjUE09o.jpg?size=900x834&amp;quality=96&amp;sign=d45fcd5cfbf9bf590b9f06f640177d61&amp;type=album"/>
          <p:cNvPicPr>
            <a:picLocks noChangeAspect="1" noChangeArrowheads="1"/>
          </p:cNvPicPr>
          <p:nvPr/>
        </p:nvPicPr>
        <p:blipFill>
          <a:blip r:embed="rId2" cstate="print"/>
          <a:srcRect t="63384" r="67416"/>
          <a:stretch>
            <a:fillRect/>
          </a:stretch>
        </p:blipFill>
        <p:spPr bwMode="auto">
          <a:xfrm>
            <a:off x="7730674" y="4354286"/>
            <a:ext cx="2216192" cy="2307770"/>
          </a:xfrm>
          <a:prstGeom prst="rect">
            <a:avLst/>
          </a:prstGeom>
          <a:noFill/>
        </p:spPr>
      </p:pic>
      <p:pic>
        <p:nvPicPr>
          <p:cNvPr id="44036" name="Picture 4" descr="http://vladimirskysobor.ru/wp-content/uploads/2019/05/korabl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999" y="141514"/>
            <a:ext cx="870857" cy="992777"/>
          </a:xfrm>
          <a:prstGeom prst="rect">
            <a:avLst/>
          </a:prstGeom>
          <a:noFill/>
        </p:spPr>
      </p:pic>
      <p:pic>
        <p:nvPicPr>
          <p:cNvPr id="10" name="Picture 2" descr="https://sun1-16.userapi.com/impg/S4ySXXfTIXBkMuQUyuxV9wqW--OTZu6cA624Dg/xukk0fTBFD4.jpg?size=1306x666&amp;quality=96&amp;sign=2293e60abdb9c0a5c180db405d1d8fc9&amp;type=album"/>
          <p:cNvPicPr>
            <a:picLocks noChangeAspect="1" noChangeArrowheads="1"/>
          </p:cNvPicPr>
          <p:nvPr/>
        </p:nvPicPr>
        <p:blipFill>
          <a:blip r:embed="rId4" cstate="print"/>
          <a:srcRect l="59246" t="47653" r="17427" b="25905"/>
          <a:stretch>
            <a:fillRect/>
          </a:stretch>
        </p:blipFill>
        <p:spPr bwMode="auto">
          <a:xfrm>
            <a:off x="9873342" y="2286000"/>
            <a:ext cx="2318658" cy="132620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74"/>
          <a:stretch>
            <a:fillRect/>
          </a:stretch>
        </p:blipFill>
        <p:spPr bwMode="auto">
          <a:xfrm>
            <a:off x="1" y="0"/>
            <a:ext cx="12191999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41915" y="1317172"/>
            <a:ext cx="52201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/>
              <a:t>СПАСИБО ЗА ВНИМАНИЕ!</a:t>
            </a:r>
            <a:endParaRPr lang="ru-RU" sz="36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20486" y="4631053"/>
            <a:ext cx="1141830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sz="1400" dirty="0" smtClean="0">
                <a:solidFill>
                  <a:prstClr val="black"/>
                </a:solidFill>
                <a:latin typeface="Century Gothic" pitchFamily="34" charset="0"/>
                <a:ea typeface="+mj-ea"/>
                <a:cs typeface="Times New Roman" pitchFamily="18" charset="0"/>
              </a:rPr>
              <a:t>ВЫПОЛНИЛА:</a:t>
            </a: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Century Gothic" pitchFamily="34" charset="0"/>
                <a:ea typeface="+mj-ea"/>
                <a:cs typeface="Times New Roman" pitchFamily="18" charset="0"/>
              </a:rPr>
              <a:t>СТУДЕНТКА 1-ГО КУРСА МАГИСТРАТУРЫ</a:t>
            </a: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Century Gothic" pitchFamily="34" charset="0"/>
                <a:ea typeface="+mj-ea"/>
                <a:cs typeface="Times New Roman" pitchFamily="18" charset="0"/>
              </a:rPr>
              <a:t>ПО НАПРАВЛЕНИЮ « ЛАНДШАФТНАЯ АРХИТЕКТУРА»</a:t>
            </a: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Century Gothic" pitchFamily="34" charset="0"/>
                <a:ea typeface="+mj-ea"/>
                <a:cs typeface="Times New Roman" pitchFamily="18" charset="0"/>
              </a:rPr>
              <a:t> ТИТОВА ИРИНА СЕРГЕЕВНА</a:t>
            </a: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Century Gothic" pitchFamily="34" charset="0"/>
                <a:ea typeface="+mj-ea"/>
                <a:cs typeface="Times New Roman" pitchFamily="18" charset="0"/>
              </a:rPr>
              <a:t/>
            </a:r>
            <a:br>
              <a:rPr lang="ru-RU" sz="1400" dirty="0" smtClean="0">
                <a:solidFill>
                  <a:prstClr val="black"/>
                </a:solidFill>
                <a:latin typeface="Century Gothic" pitchFamily="34" charset="0"/>
                <a:ea typeface="+mj-ea"/>
                <a:cs typeface="Times New Roman" pitchFamily="18" charset="0"/>
              </a:rPr>
            </a:br>
            <a:r>
              <a:rPr lang="ru-RU" sz="1400" dirty="0" smtClean="0">
                <a:solidFill>
                  <a:prstClr val="black"/>
                </a:solidFill>
                <a:latin typeface="Century Gothic" pitchFamily="34" charset="0"/>
                <a:ea typeface="+mj-ea"/>
                <a:cs typeface="Times New Roman" pitchFamily="18" charset="0"/>
              </a:rPr>
              <a:t>РУКОВОДИТЕЛЬ : </a:t>
            </a:r>
          </a:p>
          <a:p>
            <a:pPr algn="r"/>
            <a:r>
              <a:rPr lang="ru-RU" sz="1400" dirty="0" smtClean="0">
                <a:solidFill>
                  <a:prstClr val="black"/>
                </a:solidFill>
                <a:latin typeface="Century Gothic" pitchFamily="34" charset="0"/>
                <a:ea typeface="+mj-ea"/>
                <a:cs typeface="Times New Roman" pitchFamily="18" charset="0"/>
              </a:rPr>
              <a:t>ДОКТОР АРХИТЕКТУРЫ, ПРОФЕССОР ИЛЬВИЦКАЯ СВЕТЛАНА ВАЛЕРЬЕВНА</a:t>
            </a:r>
          </a:p>
          <a:p>
            <a:pPr algn="r"/>
            <a:endParaRPr lang="ru-RU" sz="1400" dirty="0" smtClean="0">
              <a:solidFill>
                <a:prstClr val="black"/>
              </a:solidFill>
              <a:latin typeface="Century Gothic" pitchFamily="34" charset="0"/>
              <a:ea typeface="+mj-ea"/>
              <a:cs typeface="Times New Roman" pitchFamily="18" charset="0"/>
            </a:endParaRPr>
          </a:p>
          <a:p>
            <a:pPr algn="r"/>
            <a:endParaRPr lang="ru-RU" sz="1400" dirty="0" smtClean="0">
              <a:solidFill>
                <a:prstClr val="black"/>
              </a:solidFill>
              <a:latin typeface="Century Gothic" pitchFamily="34" charset="0"/>
              <a:ea typeface="+mj-ea"/>
              <a:cs typeface="Times New Roman" pitchFamily="18" charset="0"/>
            </a:endParaRPr>
          </a:p>
          <a:p>
            <a:pPr algn="ctr"/>
            <a:r>
              <a:rPr lang="ru-RU" sz="1400" dirty="0" smtClean="0">
                <a:solidFill>
                  <a:prstClr val="black"/>
                </a:solidFill>
                <a:latin typeface="Century Gothic" pitchFamily="34" charset="0"/>
                <a:ea typeface="+mj-ea"/>
                <a:cs typeface="Times New Roman" pitchFamily="18" charset="0"/>
              </a:rPr>
              <a:t>2023 год</a:t>
            </a:r>
            <a:endParaRPr lang="ru-RU" sz="1400" dirty="0">
              <a:latin typeface="Century Gothic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7737" y="0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ru-RU" sz="3600" dirty="0" smtClean="0">
                <a:latin typeface="Century Gothic" pitchFamily="34" charset="0"/>
                <a:cs typeface="Times New Roman" pitchFamily="18" charset="0"/>
              </a:rPr>
              <a:t>АКТУАЛЬНОСТЬ</a:t>
            </a:r>
            <a:endParaRPr lang="ru-RU" sz="3600" dirty="0">
              <a:latin typeface="Century Gothic" pitchFamily="34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74"/>
          <a:stretch>
            <a:fillRect/>
          </a:stretch>
        </p:blipFill>
        <p:spPr bwMode="auto">
          <a:xfrm>
            <a:off x="1" y="1004784"/>
            <a:ext cx="12191999" cy="5853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Объект 2"/>
          <p:cNvSpPr txBox="1">
            <a:spLocks/>
          </p:cNvSpPr>
          <p:nvPr/>
        </p:nvSpPr>
        <p:spPr>
          <a:xfrm>
            <a:off x="536369" y="1430904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ru-RU" dirty="0" smtClean="0">
                <a:latin typeface="Century Gothic" pitchFamily="34" charset="0"/>
              </a:rPr>
              <a:t>Современные тенденции ландшафтно- архитектурной организации благоустройства монастырских территорий :</a:t>
            </a:r>
          </a:p>
          <a:p>
            <a:pPr marL="0" indent="0">
              <a:buNone/>
            </a:pPr>
            <a:endParaRPr lang="ru-RU" dirty="0" smtClean="0">
              <a:latin typeface="Century Gothic" pitchFamily="34" charset="0"/>
            </a:endParaRPr>
          </a:p>
          <a:p>
            <a:pPr algn="just"/>
            <a:r>
              <a:rPr lang="ru-RU" sz="2600" dirty="0" smtClean="0">
                <a:latin typeface="Century Gothic" pitchFamily="34" charset="0"/>
              </a:rPr>
              <a:t>Восстановление единого исторического образа монастыря;</a:t>
            </a:r>
          </a:p>
          <a:p>
            <a:pPr marL="0" indent="0" algn="just">
              <a:buNone/>
            </a:pPr>
            <a:endParaRPr lang="ru-RU" sz="2600" dirty="0" smtClean="0">
              <a:latin typeface="Century Gothic" pitchFamily="34" charset="0"/>
            </a:endParaRPr>
          </a:p>
          <a:p>
            <a:pPr algn="just"/>
            <a:r>
              <a:rPr lang="ru-RU" sz="2600" dirty="0" smtClean="0">
                <a:latin typeface="Century Gothic" pitchFamily="34" charset="0"/>
              </a:rPr>
              <a:t>Проявление эстетической составляющей через  баланс и гармонию между архитектурной составляющей и окружающим ландшафтом;</a:t>
            </a:r>
          </a:p>
          <a:p>
            <a:pPr marL="0" indent="0" algn="just">
              <a:buNone/>
            </a:pPr>
            <a:endParaRPr lang="ru-RU" sz="2600" dirty="0" smtClean="0">
              <a:latin typeface="Century Gothic" pitchFamily="34" charset="0"/>
            </a:endParaRPr>
          </a:p>
          <a:p>
            <a:pPr algn="just"/>
            <a:r>
              <a:rPr lang="ru-RU" sz="2600" dirty="0" smtClean="0">
                <a:latin typeface="Century Gothic" pitchFamily="34" charset="0"/>
              </a:rPr>
              <a:t>Развитие паломничества в России;</a:t>
            </a:r>
          </a:p>
          <a:p>
            <a:pPr marL="0" indent="0" algn="just">
              <a:buNone/>
            </a:pPr>
            <a:endParaRPr lang="ru-RU" sz="2600" dirty="0" smtClean="0">
              <a:latin typeface="Century Gothic" pitchFamily="34" charset="0"/>
            </a:endParaRPr>
          </a:p>
          <a:p>
            <a:pPr marL="0" indent="0" algn="just">
              <a:buNone/>
            </a:pPr>
            <a:r>
              <a:rPr lang="ru-RU" sz="2600" dirty="0" smtClean="0">
                <a:latin typeface="Century Gothic" pitchFamily="34" charset="0"/>
              </a:rPr>
              <a:t>В связи с развитием паломничества и туризма  на территории России, а так же за рубежом актуальным становиться такая тенденция как </a:t>
            </a:r>
            <a:r>
              <a:rPr lang="ru-RU" sz="2600" dirty="0" err="1" smtClean="0">
                <a:latin typeface="Century Gothic" pitchFamily="34" charset="0"/>
              </a:rPr>
              <a:t>ревитализация</a:t>
            </a:r>
            <a:r>
              <a:rPr lang="ru-RU" sz="2600" dirty="0" smtClean="0">
                <a:latin typeface="Century Gothic" pitchFamily="34" charset="0"/>
              </a:rPr>
              <a:t> монастырских территорий с учетом современных запросов общества в рамках создания общедоступной среды для каждого посетителя.</a:t>
            </a:r>
          </a:p>
          <a:p>
            <a:endParaRPr lang="ru-RU" dirty="0">
              <a:latin typeface="Century Gothic" pitchFamily="34" charset="0"/>
            </a:endParaRPr>
          </a:p>
        </p:txBody>
      </p:sp>
      <p:sp>
        <p:nvSpPr>
          <p:cNvPr id="6" name="AutoShape 4" descr="https://img2.freepng.ru/20180320/ohe/kisspng-computer-icons-idea-incandescent-light-bulb-idea-light-bulb-solution-strategy-icon-5ab0cf30052ec7.8569635015215368160212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https://img2.freepng.ru/20180320/ohe/kisspng-computer-icons-idea-incandescent-light-bulb-idea-light-bulb-solution-strategy-icon-5ab0cf30052ec7.8569635015215368160212.jpg"/>
          <p:cNvSpPr>
            <a:spLocks noChangeAspect="1" noChangeArrowheads="1"/>
          </p:cNvSpPr>
          <p:nvPr/>
        </p:nvSpPr>
        <p:spPr bwMode="auto">
          <a:xfrm>
            <a:off x="307975" y="158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029" y="164306"/>
            <a:ext cx="895865" cy="7130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192" y="2305718"/>
            <a:ext cx="711292" cy="571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978" y="3102929"/>
            <a:ext cx="669201" cy="5909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659" y="3693885"/>
            <a:ext cx="756604" cy="6735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4136351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-180497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latin typeface="Century Gothic" pitchFamily="34" charset="0"/>
                <a:cs typeface="Times New Roman" pitchFamily="18" charset="0"/>
              </a:rPr>
              <a:t> ОБЪЕКТ</a:t>
            </a:r>
            <a:endParaRPr lang="ru-RU" sz="3200" dirty="0"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6" name="AutoShape 4" descr="https://img2.freepng.ru/20180320/ohe/kisspng-computer-icons-idea-incandescent-light-bulb-idea-light-bulb-solution-strategy-icon-5ab0cf30052ec7.8569635015215368160212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https://img2.freepng.ru/20180320/ohe/kisspng-computer-icons-idea-incandescent-light-bulb-idea-light-bulb-solution-strategy-icon-5ab0cf30052ec7.8569635015215368160212.jpg"/>
          <p:cNvSpPr>
            <a:spLocks noChangeAspect="1" noChangeArrowheads="1"/>
          </p:cNvSpPr>
          <p:nvPr/>
        </p:nvSpPr>
        <p:spPr bwMode="auto">
          <a:xfrm>
            <a:off x="307975" y="158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374"/>
          <a:stretch>
            <a:fillRect/>
          </a:stretch>
        </p:blipFill>
        <p:spPr bwMode="auto">
          <a:xfrm>
            <a:off x="1" y="711200"/>
            <a:ext cx="12191999" cy="614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5" name="TextBox 24"/>
          <p:cNvSpPr txBox="1"/>
          <p:nvPr/>
        </p:nvSpPr>
        <p:spPr>
          <a:xfrm>
            <a:off x="0" y="4065640"/>
            <a:ext cx="121920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entury Gothic" pitchFamily="34" charset="0"/>
                <a:ea typeface="+mj-ea"/>
                <a:cs typeface="Times New Roman" pitchFamily="18" charset="0"/>
              </a:rPr>
              <a:t>               ПРАКТИЧЕСКАЯ ЦЕННОСТЬ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911143" y="1009830"/>
            <a:ext cx="110256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>
                <a:latin typeface="Century Gothic" pitchFamily="34" charset="0"/>
              </a:rPr>
              <a:t>МОНАСТЫРСКИЕ  </a:t>
            </a:r>
            <a:r>
              <a:rPr lang="ru-RU" sz="1600" dirty="0" smtClean="0">
                <a:latin typeface="Century Gothic" pitchFamily="34" charset="0"/>
              </a:rPr>
              <a:t>ТЕРРИТОРИИ И МОНАСТЫРСКИЕ  САДЫ</a:t>
            </a:r>
            <a:endParaRPr lang="ru-RU" sz="1600" dirty="0">
              <a:latin typeface="Century Gothic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994828" y="2919778"/>
            <a:ext cx="1102565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Century Gothic" pitchFamily="34" charset="0"/>
              </a:rPr>
              <a:t>ЛАНДШАФТНАЯ ЖИВОПИСЬ МОНАСТЫРСКИХ САДОВ </a:t>
            </a:r>
            <a:endParaRPr lang="ru-RU" sz="1600" dirty="0">
              <a:latin typeface="Century Gothic" pitchFamily="34" charset="0"/>
            </a:endParaRP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9" y="46007"/>
            <a:ext cx="604466" cy="625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2" name="Picture 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3863" y="4135490"/>
            <a:ext cx="612610" cy="4316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4" name="TextBox 33"/>
          <p:cNvSpPr txBox="1"/>
          <p:nvPr/>
        </p:nvSpPr>
        <p:spPr>
          <a:xfrm>
            <a:off x="816749" y="4811584"/>
            <a:ext cx="1086745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latin typeface="Century Gothic" pitchFamily="34" charset="0"/>
              </a:rPr>
              <a:t>-ПОЛУЧЕННЫЕ РЕЗУЛЬТАТЫ СМОГУТ ПОЗВОЛИТЬ СОЗДАНИЕ ИЛИ РЕВИТАЛИЗАЦИЮ ОТКРЫТОГО ПРОСТРАНСТВА МОНАСТЫРЕЙ И ОБИТЕЛЕЙ</a:t>
            </a:r>
          </a:p>
          <a:p>
            <a:r>
              <a:rPr lang="ru-RU" sz="1600" dirty="0" smtClean="0">
                <a:latin typeface="Century Gothic" pitchFamily="34" charset="0"/>
              </a:rPr>
              <a:t>- АСПЕКТЫ ТЕНДЕНЦИИ ЛЭНД-АРТ ПОЗВОЛЯТ ОРГАНИЗОВЫВАТЬ СЕНСОРНО-СЕМИОТИЧЕСКИЕ СИНГУЛЯРНЫЕ СОВРЕМЕННЫЕ ЛАНДШАФТНЫЕ ПРОСТРАНСТВА НА ТЕРРИТОРИИ МОНАСТЫРЕЙ, ЧТО В  СВОЮ ОЧЕРЕДЬ СМОЖЕТ НАПРАВИТЬ РЕЦЕПЦИЮ ПОСЕТИТЕЛЕЙ НА РАСКРЫТИЕ ЭСТЕТИЧЕСКОГО И СЕМАНТИЧЕСКОГО ПОТЕНЦИАЛА.</a:t>
            </a:r>
            <a:r>
              <a:rPr lang="ru-RU" sz="1600" b="1" dirty="0" smtClean="0"/>
              <a:t/>
            </a:r>
            <a:br>
              <a:rPr lang="ru-RU" sz="1600" b="1" dirty="0" smtClean="0"/>
            </a:br>
            <a:r>
              <a:rPr lang="ru-RU" sz="1600" b="1" dirty="0" smtClean="0"/>
              <a:t/>
            </a:r>
            <a:br>
              <a:rPr lang="ru-RU" sz="1600" b="1" dirty="0" smtClean="0"/>
            </a:br>
            <a:endParaRPr lang="ru-RU" sz="1600" b="1" dirty="0" smtClean="0"/>
          </a:p>
          <a:p>
            <a:endParaRPr lang="ru-RU" sz="1600" dirty="0">
              <a:latin typeface="Century Gothic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0" y="1968797"/>
            <a:ext cx="121920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entury Gothic" pitchFamily="34" charset="0"/>
                <a:ea typeface="+mj-ea"/>
                <a:cs typeface="Times New Roman" pitchFamily="18" charset="0"/>
              </a:rPr>
              <a:t>              ПРЕДМЕТ</a:t>
            </a:r>
          </a:p>
        </p:txBody>
      </p:sp>
      <p:pic>
        <p:nvPicPr>
          <p:cNvPr id="36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377" y="1978338"/>
            <a:ext cx="612563" cy="5306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8835485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16001" y="0"/>
            <a:ext cx="11921067" cy="7112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Century Gothic" pitchFamily="34" charset="0"/>
              </a:rPr>
              <a:t>ИЗУЧЕННЫЕ ПРИЕМЫ И ТЕНДЕНЦИИ</a:t>
            </a:r>
            <a:endParaRPr lang="ru-RU" sz="3200" dirty="0">
              <a:latin typeface="Century Gothic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8" r="16226" b="4420"/>
          <a:stretch>
            <a:fillRect/>
          </a:stretch>
        </p:blipFill>
        <p:spPr bwMode="auto">
          <a:xfrm>
            <a:off x="0" y="637929"/>
            <a:ext cx="12192000" cy="62200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276447" y="808075"/>
            <a:ext cx="11305953" cy="531809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470" y="0"/>
            <a:ext cx="656070" cy="6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0" y="1710356"/>
            <a:ext cx="121920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entury Gothic" pitchFamily="34" charset="0"/>
                <a:ea typeface="+mj-ea"/>
                <a:cs typeface="Times New Roman" pitchFamily="18" charset="0"/>
              </a:rPr>
              <a:t>              </a:t>
            </a:r>
            <a:r>
              <a:rPr lang="ru-RU" sz="2800" dirty="0" smtClean="0">
                <a:latin typeface="Century Gothic" pitchFamily="34" charset="0"/>
                <a:cs typeface="Times New Roman" pitchFamily="18" charset="0"/>
              </a:rPr>
              <a:t>ФОРМА «ЛЕНД-АРТ» </a:t>
            </a:r>
            <a:r>
              <a:rPr lang="ru-RU" sz="2800" dirty="0" smtClean="0"/>
              <a:t> </a:t>
            </a:r>
            <a:endParaRPr lang="ru-RU" sz="2800" dirty="0"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" y="3949568"/>
            <a:ext cx="121920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entury Gothic" pitchFamily="34" charset="0"/>
                <a:ea typeface="+mj-ea"/>
                <a:cs typeface="Times New Roman" pitchFamily="18" charset="0"/>
              </a:rPr>
              <a:t>               </a:t>
            </a:r>
            <a:r>
              <a:rPr lang="ru-RU" sz="2800" dirty="0" smtClean="0"/>
              <a:t> </a:t>
            </a:r>
            <a:r>
              <a:rPr lang="ru-RU" sz="2800" dirty="0" smtClean="0">
                <a:latin typeface="Century Gothic" pitchFamily="34" charset="0"/>
                <a:cs typeface="Times New Roman" pitchFamily="18" charset="0"/>
              </a:rPr>
              <a:t> ЭКОЛОГИЗАЦИЯ САДОВО-ПАРКОВОГО ИСКУССТВА</a:t>
            </a:r>
            <a:endParaRPr lang="ru-RU" sz="2800" dirty="0" smtClean="0">
              <a:latin typeface="Century Gothic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884276"/>
            <a:ext cx="121920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entury Gothic" pitchFamily="34" charset="0"/>
                <a:ea typeface="+mj-ea"/>
                <a:cs typeface="Times New Roman" pitchFamily="18" charset="0"/>
              </a:rPr>
              <a:t>              ПРИЕМЫ ИСПОЛЬЗОВАНИЯ СИМВОЛИЧЕСКИХ ОБРАЗОВ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37954" y="4678326"/>
            <a:ext cx="105156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entury Gothic" pitchFamily="34" charset="0"/>
              </a:rPr>
              <a:t>Идея сохранения естественности паркового ландшафта. </a:t>
            </a:r>
            <a:r>
              <a:rPr lang="ru-RU" dirty="0" smtClean="0">
                <a:latin typeface="Century Gothic" pitchFamily="34" charset="0"/>
              </a:rPr>
              <a:t>В   рамках современной планировочной структуры монастырей с урбанизированной средой есть возможность создания «естественной природы»</a:t>
            </a:r>
            <a:endParaRPr lang="ru-RU" dirty="0">
              <a:latin typeface="Century Gothic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0" y="5983929"/>
            <a:ext cx="121920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dirty="0" smtClean="0">
                <a:latin typeface="Century Gothic" pitchFamily="34" charset="0"/>
                <a:ea typeface="+mj-ea"/>
                <a:cs typeface="Times New Roman" pitchFamily="18" charset="0"/>
              </a:rPr>
              <a:t>               </a:t>
            </a:r>
            <a:r>
              <a:rPr lang="ru-RU" sz="2400" dirty="0" smtClean="0"/>
              <a:t> </a:t>
            </a:r>
            <a:r>
              <a:rPr lang="ru-RU" sz="2400" dirty="0" smtClean="0">
                <a:latin typeface="Century Gothic" pitchFamily="34" charset="0"/>
                <a:cs typeface="Times New Roman" pitchFamily="18" charset="0"/>
              </a:rPr>
              <a:t> </a:t>
            </a:r>
            <a:r>
              <a:rPr lang="ru-RU" sz="2400" b="1" dirty="0" smtClean="0"/>
              <a:t> </a:t>
            </a:r>
            <a:r>
              <a:rPr lang="ru-RU" sz="2000" dirty="0" smtClean="0">
                <a:latin typeface="Century Gothic" pitchFamily="34" charset="0"/>
                <a:cs typeface="Times New Roman" pitchFamily="18" charset="0"/>
              </a:rPr>
              <a:t>ИСПОЛЬЗОВАНИЕ ВОЗМОЖНОСТЕЙ ТРАДИЦИОННЫХ И  НОВЫХ МАТЕРИАЛОВ</a:t>
            </a:r>
            <a:endParaRPr lang="ru-RU" sz="2800" dirty="0" smtClean="0"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33647" y="2402959"/>
            <a:ext cx="1145835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Century Gothic" pitchFamily="34" charset="0"/>
              </a:rPr>
              <a:t>В основе лежит </a:t>
            </a:r>
            <a:r>
              <a:rPr lang="ru-RU" sz="2000" b="1" dirty="0" smtClean="0">
                <a:latin typeface="Century Gothic" pitchFamily="34" charset="0"/>
              </a:rPr>
              <a:t>принцип дополненной реальности</a:t>
            </a:r>
            <a:r>
              <a:rPr lang="ru-RU" sz="2000" dirty="0" smtClean="0">
                <a:latin typeface="Century Gothic" pitchFamily="34" charset="0"/>
              </a:rPr>
              <a:t>;</a:t>
            </a:r>
          </a:p>
          <a:p>
            <a:r>
              <a:rPr lang="ru-RU" sz="2000" dirty="0" smtClean="0">
                <a:latin typeface="Century Gothic" pitchFamily="34" charset="0"/>
              </a:rPr>
              <a:t>-интеграция художественных элементов в природный пейзаж;</a:t>
            </a:r>
          </a:p>
          <a:p>
            <a:r>
              <a:rPr lang="ru-RU" sz="2000" dirty="0" smtClean="0">
                <a:latin typeface="Century Gothic" pitchFamily="34" charset="0"/>
              </a:rPr>
              <a:t>-использование природных процессов как составляющей создаваемого -художественного объекта. 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1016001" y="0"/>
            <a:ext cx="11921067" cy="71120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latin typeface="Century Gothic" pitchFamily="34" charset="0"/>
              </a:rPr>
              <a:t>                     АСПЕКТЫ ЛАНДШАФТНОЙ ЖИВОПИСИ</a:t>
            </a:r>
            <a:endParaRPr lang="ru-RU" sz="3200" dirty="0">
              <a:latin typeface="Century Gothic" pitchFamily="34" charset="0"/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8" r="16226" b="4420"/>
          <a:stretch>
            <a:fillRect/>
          </a:stretch>
        </p:blipFill>
        <p:spPr bwMode="auto">
          <a:xfrm>
            <a:off x="0" y="637929"/>
            <a:ext cx="12192000" cy="62200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276447" y="808075"/>
            <a:ext cx="11305953" cy="5318092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470" y="0"/>
            <a:ext cx="656070" cy="63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0" y="2215286"/>
            <a:ext cx="121920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entury Gothic" pitchFamily="34" charset="0"/>
                <a:ea typeface="+mj-ea"/>
                <a:cs typeface="Times New Roman" pitchFamily="18" charset="0"/>
              </a:rPr>
              <a:t>              </a:t>
            </a:r>
            <a:r>
              <a:rPr lang="ru-RU" sz="2800" dirty="0" smtClean="0">
                <a:latin typeface="Century Gothic" pitchFamily="34" charset="0"/>
                <a:cs typeface="Times New Roman" pitchFamily="18" charset="0"/>
              </a:rPr>
              <a:t>СИМВОЛИЧЕСКИЙ</a:t>
            </a:r>
            <a:endParaRPr lang="ru-RU" sz="2800" dirty="0" smtClean="0">
              <a:latin typeface="Century Gothic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831963"/>
            <a:ext cx="12192001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entury Gothic" pitchFamily="34" charset="0"/>
                <a:ea typeface="+mj-ea"/>
                <a:cs typeface="Times New Roman" pitchFamily="18" charset="0"/>
              </a:rPr>
              <a:t>              </a:t>
            </a:r>
            <a:r>
              <a:rPr lang="ru-RU" sz="2800" dirty="0" smtClean="0">
                <a:latin typeface="Century Gothic" pitchFamily="34" charset="0"/>
                <a:cs typeface="Times New Roman" pitchFamily="18" charset="0"/>
              </a:rPr>
              <a:t>ЭСТЕТИЧЕСКИЙ</a:t>
            </a:r>
            <a:endParaRPr lang="ru-RU" sz="2800" dirty="0" smtClean="0">
              <a:latin typeface="Century Gothic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047973" y="1402834"/>
            <a:ext cx="977242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>
                <a:latin typeface="Century Gothic" pitchFamily="34" charset="0"/>
              </a:rPr>
              <a:t> - обозрение человеком неутилитарной созерцательной и творческой составляющих произведения ландшафтной архитектуры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1066799" y="2757785"/>
            <a:ext cx="932497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latin typeface="Century Gothic" pitchFamily="34" charset="0"/>
              </a:rPr>
              <a:t>  - проявление наиболее сложных средств выразительности в ландшафтной архитектуре, решаемое через ассоциативность геометрической формы, семантику образов.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0" y="4872656"/>
            <a:ext cx="121920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entury Gothic" pitchFamily="34" charset="0"/>
                <a:ea typeface="+mj-ea"/>
                <a:cs typeface="Times New Roman" pitchFamily="18" charset="0"/>
              </a:rPr>
              <a:t>              </a:t>
            </a:r>
            <a:r>
              <a:rPr lang="ru-RU" sz="2800" dirty="0" smtClean="0">
                <a:latin typeface="Century Gothic" pitchFamily="34" charset="0"/>
                <a:cs typeface="Times New Roman" pitchFamily="18" charset="0"/>
              </a:rPr>
              <a:t>КЛИМАТИЧО-ГЕОГРАФИЧЕСКИЙ</a:t>
            </a:r>
            <a:r>
              <a:rPr lang="ru-RU" sz="2800" dirty="0" smtClean="0"/>
              <a:t> </a:t>
            </a:r>
            <a:endParaRPr lang="ru-RU" sz="2800" dirty="0">
              <a:latin typeface="Century Gothic" pitchFamily="34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" y="5845043"/>
            <a:ext cx="121920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entury Gothic" pitchFamily="34" charset="0"/>
                <a:ea typeface="+mj-ea"/>
                <a:cs typeface="Times New Roman" pitchFamily="18" charset="0"/>
              </a:rPr>
              <a:t>              </a:t>
            </a:r>
            <a:r>
              <a:rPr lang="ru-RU" sz="2800" dirty="0" smtClean="0">
                <a:latin typeface="Century Gothic" pitchFamily="34" charset="0"/>
                <a:cs typeface="Times New Roman" pitchFamily="18" charset="0"/>
              </a:rPr>
              <a:t>ЭКОНОМИЧЕСКИЙ</a:t>
            </a:r>
            <a:endParaRPr lang="ru-RU" sz="2800" dirty="0" smtClean="0">
              <a:latin typeface="Century Gothic" pitchFamily="34" charset="0"/>
              <a:ea typeface="+mj-ea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0" y="4008476"/>
            <a:ext cx="12192000" cy="52322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ru-RU" sz="2800" dirty="0" smtClean="0">
                <a:latin typeface="Century Gothic" pitchFamily="34" charset="0"/>
                <a:ea typeface="+mj-ea"/>
                <a:cs typeface="Times New Roman" pitchFamily="18" charset="0"/>
              </a:rPr>
              <a:t>              ЭКОЛОГИЧЕСКИЙ</a:t>
            </a: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-277009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latin typeface="Century Gothic" pitchFamily="34" charset="0"/>
                <a:cs typeface="Times New Roman" pitchFamily="18" charset="0"/>
              </a:rPr>
              <a:t> ЗАРУБЕЖНЫЙ ОПЫТ</a:t>
            </a:r>
            <a:endParaRPr lang="ru-RU" sz="3200" dirty="0">
              <a:latin typeface="Century Gothic" pitchFamily="34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8" r="16226" b="1917"/>
          <a:stretch>
            <a:fillRect/>
          </a:stretch>
        </p:blipFill>
        <p:spPr bwMode="auto">
          <a:xfrm>
            <a:off x="0" y="475023"/>
            <a:ext cx="12192000" cy="6382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utoShape 4" descr="https://img2.freepng.ru/20180320/ohe/kisspng-computer-icons-idea-incandescent-light-bulb-idea-light-bulb-solution-strategy-icon-5ab0cf30052ec7.8569635015215368160212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https://img2.freepng.ru/20180320/ohe/kisspng-computer-icons-idea-incandescent-light-bulb-idea-light-bulb-solution-strategy-icon-5ab0cf30052ec7.8569635015215368160212.jpg"/>
          <p:cNvSpPr>
            <a:spLocks noChangeAspect="1" noChangeArrowheads="1"/>
          </p:cNvSpPr>
          <p:nvPr/>
        </p:nvSpPr>
        <p:spPr bwMode="auto">
          <a:xfrm>
            <a:off x="307975" y="158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909050" y="475023"/>
            <a:ext cx="11025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ru-RU" sz="2000" dirty="0" smtClean="0">
                <a:latin typeface="Century Gothic" pitchFamily="34" charset="0"/>
              </a:rPr>
              <a:t>МОНАСТЫРСКИЙ САД ВИТСКОЛЛ</a:t>
            </a:r>
            <a:endParaRPr lang="ru-RU" dirty="0">
              <a:latin typeface="Century Gothic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5575" y="875133"/>
            <a:ext cx="9795798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Century Gothic" pitchFamily="34" charset="0"/>
              </a:rPr>
              <a:t>РАСПОЛОЖЕНИЕ</a:t>
            </a:r>
            <a:r>
              <a:rPr lang="ru-RU" sz="1400" dirty="0" smtClean="0">
                <a:latin typeface="Century Gothic" pitchFamily="34" charset="0"/>
              </a:rPr>
              <a:t>: Европа, полуостров Ютландия, </a:t>
            </a:r>
            <a:r>
              <a:rPr lang="ru-RU" sz="1400" dirty="0">
                <a:latin typeface="Century Gothic" pitchFamily="34" charset="0"/>
              </a:rPr>
              <a:t>разделяющий  Балтийское и Северное моря, </a:t>
            </a:r>
            <a:r>
              <a:rPr lang="ru-RU" sz="1400" dirty="0" smtClean="0">
                <a:latin typeface="Century Gothic" pitchFamily="34" charset="0"/>
              </a:rPr>
              <a:t>принадлежит Дании.</a:t>
            </a:r>
          </a:p>
          <a:p>
            <a:pPr algn="just"/>
            <a:r>
              <a:rPr lang="ru-RU" sz="1400" b="1" dirty="0" smtClean="0">
                <a:latin typeface="Century Gothic" pitchFamily="34" charset="0"/>
              </a:rPr>
              <a:t>ДАТА ПОСТРОЙКИ </a:t>
            </a:r>
            <a:r>
              <a:rPr lang="ru-RU" sz="1400" dirty="0" smtClean="0">
                <a:latin typeface="Century Gothic" pitchFamily="34" charset="0"/>
              </a:rPr>
              <a:t>: </a:t>
            </a:r>
            <a:r>
              <a:rPr lang="ru-RU" sz="1400" dirty="0">
                <a:latin typeface="Century Gothic" pitchFamily="34" charset="0"/>
              </a:rPr>
              <a:t>был построен в середине 12 </a:t>
            </a:r>
            <a:r>
              <a:rPr lang="ru-RU" sz="1400" dirty="0" smtClean="0">
                <a:latin typeface="Century Gothic" pitchFamily="34" charset="0"/>
              </a:rPr>
              <a:t>века.</a:t>
            </a:r>
          </a:p>
          <a:p>
            <a:pPr algn="just"/>
            <a:r>
              <a:rPr lang="ru-RU" sz="1400" b="1" dirty="0" smtClean="0">
                <a:latin typeface="Century Gothic" pitchFamily="34" charset="0"/>
              </a:rPr>
              <a:t>КОНФЕССИЯ</a:t>
            </a:r>
            <a:r>
              <a:rPr lang="ru-RU" sz="1400" dirty="0" smtClean="0">
                <a:latin typeface="Century Gothic" pitchFamily="34" charset="0"/>
              </a:rPr>
              <a:t> : католицизм</a:t>
            </a:r>
          </a:p>
          <a:p>
            <a:endParaRPr lang="ru-RU" dirty="0" smtClean="0">
              <a:latin typeface="Century Gothic" pitchFamily="34" charset="0"/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08890" y="1815669"/>
            <a:ext cx="948916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Century Gothic" pitchFamily="34" charset="0"/>
              </a:rPr>
              <a:t>Монастырский сади сам монастырь расположен в северной части Ютландии. </a:t>
            </a:r>
          </a:p>
          <a:p>
            <a:pPr algn="just"/>
            <a:r>
              <a:rPr lang="ru-RU" sz="1200" dirty="0">
                <a:latin typeface="Century Gothic" pitchFamily="34" charset="0"/>
              </a:rPr>
              <a:t>Учитывая данную особенность и историческую уникальность памятника на территории монастыря воссоздан аптекарский огород, который воссоздан по копии лечебного сада Швейцарии, который существовал в данной стране в 800 г. Н.э.</a:t>
            </a:r>
          </a:p>
          <a:p>
            <a:pPr algn="just"/>
            <a:r>
              <a:rPr lang="ru-RU" sz="1200" dirty="0" err="1">
                <a:latin typeface="Century Gothic" pitchFamily="34" charset="0"/>
              </a:rPr>
              <a:t>Цистерианские</a:t>
            </a:r>
            <a:r>
              <a:rPr lang="ru-RU" sz="1200" dirty="0">
                <a:latin typeface="Century Gothic" pitchFamily="34" charset="0"/>
              </a:rPr>
              <a:t> монахи старались облагородить и создать пространства двора монастыря. </a:t>
            </a:r>
            <a:endParaRPr lang="ru-RU" sz="1200" dirty="0" smtClean="0">
              <a:latin typeface="Century Gothic" pitchFamily="34" charset="0"/>
            </a:endParaRPr>
          </a:p>
          <a:p>
            <a:pPr algn="just"/>
            <a:endParaRPr lang="ru-RU" sz="1200" dirty="0">
              <a:latin typeface="Century Gothic" pitchFamily="34" charset="0"/>
            </a:endParaRPr>
          </a:p>
          <a:p>
            <a:pPr algn="just"/>
            <a:r>
              <a:rPr lang="ru-RU" sz="1200" dirty="0" smtClean="0">
                <a:latin typeface="Century Gothic" pitchFamily="34" charset="0"/>
              </a:rPr>
              <a:t>Монастырский </a:t>
            </a:r>
            <a:r>
              <a:rPr lang="ru-RU" sz="1200" dirty="0">
                <a:latin typeface="Century Gothic" pitchFamily="34" charset="0"/>
              </a:rPr>
              <a:t>сад считался олицетворением рая, поэтому монахи при создании и благоустройстве даже на бесплодных землях старательно и усидчиво старались передать живописный образ Эдема, описанный в писаниях, не забывая и о целебных травах</a:t>
            </a:r>
            <a:r>
              <a:rPr lang="ru-RU" sz="1200" dirty="0" smtClean="0">
                <a:latin typeface="Century Gothic" pitchFamily="34" charset="0"/>
              </a:rPr>
              <a:t>.</a:t>
            </a:r>
            <a:endParaRPr lang="ru-RU" sz="1200" dirty="0">
              <a:latin typeface="Century Gothic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646" y="11905"/>
            <a:ext cx="959858" cy="863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9908203" y="3997337"/>
            <a:ext cx="2240627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1600" dirty="0">
              <a:latin typeface="Century Gothic" pitchFamily="34" charset="0"/>
            </a:endParaRPr>
          </a:p>
          <a:p>
            <a:pPr algn="just"/>
            <a:r>
              <a:rPr lang="ru-RU" sz="1100" dirty="0">
                <a:latin typeface="Century Gothic" pitchFamily="34" charset="0"/>
              </a:rPr>
              <a:t>На данный момент в рамках фестиваля Средневековья, который ежегодно проводится в середине осени паломникам и посетителям открыт сад с лекарственными  растениями, который так оборудован специальными навигационными карточками растений, которые произрастают в святом месте и являются полезными.</a:t>
            </a:r>
          </a:p>
          <a:p>
            <a:pPr algn="just"/>
            <a:endParaRPr lang="ru-RU" sz="1600" dirty="0"/>
          </a:p>
        </p:txBody>
      </p:sp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95416" y="875133"/>
            <a:ext cx="1666202" cy="32417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006" y="3728896"/>
            <a:ext cx="3241832" cy="2101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8197" y="3728896"/>
            <a:ext cx="3058054" cy="2101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6" name="Picture 6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605" y="3728897"/>
            <a:ext cx="2800984" cy="2101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155575" y="5925787"/>
            <a:ext cx="34193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Century Gothic" pitchFamily="34" charset="0"/>
              </a:rPr>
              <a:t>БЕРЕСКЛЕТ ЕВРОПЕЙСКИЙ В МОНАСТЫРСКОМ САДУ ВИДСКОЛЛ</a:t>
            </a:r>
          </a:p>
          <a:p>
            <a:r>
              <a:rPr lang="ru-RU" sz="1200" dirty="0" smtClean="0">
                <a:latin typeface="Century Gothic" pitchFamily="34" charset="0"/>
              </a:rPr>
              <a:t>СОСТОЯНИЕ ЗАФИКСИРОВАНО В 2019 Г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3585187" y="5951932"/>
            <a:ext cx="341930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Century Gothic" pitchFamily="34" charset="0"/>
              </a:rPr>
              <a:t>ОРГАНИЗАЦИЯ ИНФОРМАЦИОННОЙ НАВИГАЦИИ В АПТЕКАРСКОМ ОГОРОДЕ САДА ВИДСКОЛЛ</a:t>
            </a:r>
          </a:p>
          <a:p>
            <a:r>
              <a:rPr lang="ru-RU" sz="1200" dirty="0" smtClean="0">
                <a:latin typeface="Century Gothic" pitchFamily="34" charset="0"/>
              </a:rPr>
              <a:t>СОСТОЯНИЕ ЗАФИКСИРОВАНО В 2019 Г.</a:t>
            </a:r>
            <a:endParaRPr lang="ru-RU" dirty="0"/>
          </a:p>
        </p:txBody>
      </p:sp>
      <p:sp>
        <p:nvSpPr>
          <p:cNvPr id="28" name="TextBox 27"/>
          <p:cNvSpPr txBox="1"/>
          <p:nvPr/>
        </p:nvSpPr>
        <p:spPr>
          <a:xfrm>
            <a:off x="6982910" y="5916306"/>
            <a:ext cx="341930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Century Gothic" pitchFamily="34" charset="0"/>
              </a:rPr>
              <a:t>ФРАГМЕНТ  АПТЕКАРСКОГО ОГОРОДА МОНАСТЫРСКОМ САДУ ВИДСКОЛЛ</a:t>
            </a:r>
          </a:p>
          <a:p>
            <a:r>
              <a:rPr lang="ru-RU" sz="1200" dirty="0" smtClean="0">
                <a:latin typeface="Century Gothic" pitchFamily="34" charset="0"/>
              </a:rPr>
              <a:t>СОСТОЯНИЕ ЗАФИКСИРОВАНО В 2019 Г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3934700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-277009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latin typeface="Century Gothic" pitchFamily="34" charset="0"/>
                <a:cs typeface="Times New Roman" pitchFamily="18" charset="0"/>
              </a:rPr>
              <a:t> ЗАРУБЕЖНЫЙ ОПЫТ</a:t>
            </a:r>
            <a:endParaRPr lang="ru-RU" sz="3200" dirty="0">
              <a:latin typeface="Century Gothic" pitchFamily="34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8" r="16226" b="4420"/>
          <a:stretch>
            <a:fillRect/>
          </a:stretch>
        </p:blipFill>
        <p:spPr bwMode="auto">
          <a:xfrm>
            <a:off x="0" y="637929"/>
            <a:ext cx="12192000" cy="62200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utoShape 4" descr="https://img2.freepng.ru/20180320/ohe/kisspng-computer-icons-idea-incandescent-light-bulb-idea-light-bulb-solution-strategy-icon-5ab0cf30052ec7.8569635015215368160212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https://img2.freepng.ru/20180320/ohe/kisspng-computer-icons-idea-incandescent-light-bulb-idea-light-bulb-solution-strategy-icon-5ab0cf30052ec7.8569635015215368160212.jpg"/>
          <p:cNvSpPr>
            <a:spLocks noChangeAspect="1" noChangeArrowheads="1"/>
          </p:cNvSpPr>
          <p:nvPr/>
        </p:nvSpPr>
        <p:spPr bwMode="auto">
          <a:xfrm>
            <a:off x="307975" y="158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909050" y="475023"/>
            <a:ext cx="11025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ru-RU" sz="2000" b="1" dirty="0" smtClean="0">
                <a:latin typeface="Century Gothic" pitchFamily="34" charset="0"/>
              </a:rPr>
              <a:t>ТРОИЦКИЙ САД  В ГРУЗИИ</a:t>
            </a:r>
            <a:endParaRPr lang="ru-RU" sz="2000" dirty="0">
              <a:latin typeface="Century Gothic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68512" y="1182909"/>
            <a:ext cx="9795798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 smtClean="0">
                <a:latin typeface="Century Gothic" pitchFamily="34" charset="0"/>
              </a:rPr>
              <a:t>РАСПОЛОЖЕНИЕ</a:t>
            </a:r>
            <a:r>
              <a:rPr lang="ru-RU" sz="1400" dirty="0" smtClean="0">
                <a:latin typeface="Century Gothic" pitchFamily="34" charset="0"/>
              </a:rPr>
              <a:t>: </a:t>
            </a:r>
            <a:r>
              <a:rPr lang="ru-RU" sz="1200" dirty="0">
                <a:latin typeface="Century Gothic" pitchFamily="34" charset="0"/>
              </a:rPr>
              <a:t>в городе Тбилиси в Грузии  вблизи кафедрального </a:t>
            </a:r>
            <a:r>
              <a:rPr lang="ru-RU" sz="1200" dirty="0" smtClean="0">
                <a:latin typeface="Century Gothic" pitchFamily="34" charset="0"/>
              </a:rPr>
              <a:t>собор</a:t>
            </a:r>
            <a:r>
              <a:rPr lang="ru-RU" sz="1200" dirty="0">
                <a:latin typeface="Century Gothic" pitchFamily="34" charset="0"/>
              </a:rPr>
              <a:t>а</a:t>
            </a:r>
            <a:r>
              <a:rPr lang="ru-RU" sz="1200" dirty="0" smtClean="0">
                <a:latin typeface="Century Gothic" pitchFamily="34" charset="0"/>
              </a:rPr>
              <a:t> </a:t>
            </a:r>
            <a:r>
              <a:rPr lang="ru-RU" sz="1200" dirty="0">
                <a:latin typeface="Century Gothic" pitchFamily="34" charset="0"/>
              </a:rPr>
              <a:t> Грузинской православной церкви Цминда Самеба</a:t>
            </a:r>
          </a:p>
          <a:p>
            <a:pPr algn="just"/>
            <a:r>
              <a:rPr lang="ru-RU" sz="1400" b="1" dirty="0" smtClean="0">
                <a:latin typeface="Century Gothic" pitchFamily="34" charset="0"/>
              </a:rPr>
              <a:t>АВТОР ПОСТРОЙКИ </a:t>
            </a:r>
            <a:r>
              <a:rPr lang="ru-RU" sz="1400" dirty="0" smtClean="0">
                <a:latin typeface="Century Gothic" pitchFamily="34" charset="0"/>
              </a:rPr>
              <a:t>: </a:t>
            </a:r>
            <a:r>
              <a:rPr lang="ru-RU" sz="1200" dirty="0">
                <a:latin typeface="Century Gothic" pitchFamily="34" charset="0"/>
              </a:rPr>
              <a:t>ландшафтный дизайнер Нана </a:t>
            </a:r>
            <a:r>
              <a:rPr lang="ru-RU" sz="1200" dirty="0" err="1">
                <a:latin typeface="Century Gothic" pitchFamily="34" charset="0"/>
              </a:rPr>
              <a:t>Первели</a:t>
            </a:r>
            <a:r>
              <a:rPr lang="ru-RU" sz="1200" dirty="0">
                <a:latin typeface="Century Gothic" pitchFamily="34" charset="0"/>
              </a:rPr>
              <a:t>, а осуществлен данный проект организации пространства при соборе </a:t>
            </a:r>
            <a:r>
              <a:rPr lang="ru-RU" sz="1200" dirty="0" err="1">
                <a:latin typeface="Century Gothic" pitchFamily="34" charset="0"/>
              </a:rPr>
              <a:t>Ликой</a:t>
            </a:r>
            <a:r>
              <a:rPr lang="ru-RU" sz="1200" dirty="0">
                <a:latin typeface="Century Gothic" pitchFamily="34" charset="0"/>
              </a:rPr>
              <a:t> </a:t>
            </a:r>
            <a:r>
              <a:rPr lang="ru-RU" sz="1200" dirty="0" err="1">
                <a:latin typeface="Century Gothic" pitchFamily="34" charset="0"/>
              </a:rPr>
              <a:t>Курцикидзе</a:t>
            </a:r>
            <a:r>
              <a:rPr lang="ru-RU" sz="1200" dirty="0">
                <a:latin typeface="Century Gothic" pitchFamily="34" charset="0"/>
              </a:rPr>
              <a:t> и Володей </a:t>
            </a:r>
            <a:r>
              <a:rPr lang="ru-RU" sz="1200" dirty="0" err="1" smtClean="0">
                <a:latin typeface="Century Gothic" pitchFamily="34" charset="0"/>
              </a:rPr>
              <a:t>Брегвадз</a:t>
            </a:r>
            <a:r>
              <a:rPr lang="ru-RU" sz="1400" dirty="0" err="1" smtClean="0"/>
              <a:t>е</a:t>
            </a:r>
            <a:endParaRPr lang="ru-RU" sz="1400" dirty="0" smtClean="0"/>
          </a:p>
          <a:p>
            <a:pPr algn="just"/>
            <a:r>
              <a:rPr lang="ru-RU" sz="1400" b="1" dirty="0" smtClean="0">
                <a:latin typeface="Century Gothic" pitchFamily="34" charset="0"/>
              </a:rPr>
              <a:t>КОНФЕССИЯ</a:t>
            </a:r>
            <a:r>
              <a:rPr lang="ru-RU" sz="1400" dirty="0" smtClean="0">
                <a:latin typeface="Century Gothic" pitchFamily="34" charset="0"/>
              </a:rPr>
              <a:t> : Православие</a:t>
            </a:r>
            <a:endParaRPr lang="ru-RU" sz="1400" dirty="0">
              <a:latin typeface="Century Gothic" pitchFamily="34" charset="0"/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83612" y="2364673"/>
            <a:ext cx="1009483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latin typeface="Century Gothic" pitchFamily="34" charset="0"/>
              </a:rPr>
              <a:t>Площадь сада составляет около 4 </a:t>
            </a:r>
            <a:r>
              <a:rPr lang="ru-RU" sz="1200" dirty="0" smtClean="0">
                <a:latin typeface="Century Gothic" pitchFamily="34" charset="0"/>
              </a:rPr>
              <a:t>га</a:t>
            </a:r>
          </a:p>
          <a:p>
            <a:pPr algn="just"/>
            <a:endParaRPr lang="ru-RU" sz="1200" dirty="0" smtClean="0">
              <a:latin typeface="Century Gothic" pitchFamily="34" charset="0"/>
            </a:endParaRPr>
          </a:p>
          <a:p>
            <a:pPr algn="just"/>
            <a:r>
              <a:rPr lang="ru-RU" sz="1200" dirty="0" smtClean="0">
                <a:latin typeface="Century Gothic" pitchFamily="34" charset="0"/>
              </a:rPr>
              <a:t>На </a:t>
            </a:r>
            <a:r>
              <a:rPr lang="ru-RU" sz="1200" dirty="0">
                <a:latin typeface="Century Gothic" pitchFamily="34" charset="0"/>
              </a:rPr>
              <a:t>данной территории высажено около 1200 деревьев различных пород, как хвойных, так и лиственных. Но на территории так же применен прием ярусного озеленения с растениями различными по высоте – высажено около 2300 кустарников и 2500 роз. С 2012 года проводится проект реконструкции пространства при соборе при участии компании английских дизайнеров. </a:t>
            </a:r>
            <a:endParaRPr lang="ru-RU" sz="1200" dirty="0" smtClean="0">
              <a:latin typeface="Century Gothic" pitchFamily="34" charset="0"/>
            </a:endParaRPr>
          </a:p>
          <a:p>
            <a:pPr algn="just"/>
            <a:endParaRPr lang="ru-RU" sz="1200" dirty="0">
              <a:latin typeface="Century Gothic" pitchFamily="34" charset="0"/>
            </a:endParaRPr>
          </a:p>
          <a:p>
            <a:pPr algn="just"/>
            <a:r>
              <a:rPr lang="ru-RU" sz="1200" dirty="0">
                <a:latin typeface="Century Gothic" pitchFamily="34" charset="0"/>
              </a:rPr>
              <a:t>Особое внимание уделено значению понятия «сада» в грузинской культуре. </a:t>
            </a:r>
            <a:endParaRPr lang="ru-RU" sz="1200" dirty="0" smtClean="0">
              <a:latin typeface="Century Gothic" pitchFamily="34" charset="0"/>
            </a:endParaRPr>
          </a:p>
          <a:p>
            <a:pPr algn="just"/>
            <a:r>
              <a:rPr lang="ru-RU" sz="1200" dirty="0" smtClean="0">
                <a:latin typeface="Century Gothic" pitchFamily="34" charset="0"/>
              </a:rPr>
              <a:t>Само </a:t>
            </a:r>
            <a:r>
              <a:rPr lang="ru-RU" sz="1200" dirty="0">
                <a:latin typeface="Century Gothic" pitchFamily="34" charset="0"/>
              </a:rPr>
              <a:t>слово в грузинской литературе </a:t>
            </a:r>
            <a:r>
              <a:rPr lang="ru-RU" sz="1200" dirty="0" err="1">
                <a:latin typeface="Century Gothic" pitchFamily="34" charset="0"/>
              </a:rPr>
              <a:t>житейной</a:t>
            </a:r>
            <a:r>
              <a:rPr lang="ru-RU" sz="1200" dirty="0">
                <a:latin typeface="Century Gothic" pitchFamily="34" charset="0"/>
              </a:rPr>
              <a:t> «</a:t>
            </a:r>
            <a:r>
              <a:rPr lang="ru-RU" sz="1200" dirty="0" err="1">
                <a:latin typeface="Century Gothic" pitchFamily="34" charset="0"/>
              </a:rPr>
              <a:t>самотхе</a:t>
            </a:r>
            <a:r>
              <a:rPr lang="ru-RU" sz="1200" dirty="0">
                <a:latin typeface="Century Gothic" pitchFamily="34" charset="0"/>
              </a:rPr>
              <a:t>» переводится дословно как «рай». Образ монастырского сада олицетворяет и воплощает ту радость ожидания  райской красоты и интереса к благоустройству данного пространства.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89436" y="6075335"/>
            <a:ext cx="269450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200" dirty="0" smtClean="0">
                <a:latin typeface="Century Gothic" pitchFamily="34" charset="0"/>
              </a:rPr>
              <a:t>ПОСАДКИ РОЗ ВБЛИЗИ СОБОРА</a:t>
            </a:r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>
            <a:off x="4083951" y="6008574"/>
            <a:ext cx="3419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Century Gothic" pitchFamily="34" charset="0"/>
              </a:rPr>
              <a:t>НА ТЕРРИТОРИИ САДА ПРОИЗРАСТАЮТ  ОКОЛО 2300 КУСТАРНИКОВ</a:t>
            </a:r>
            <a:endParaRPr lang="ru-RU" dirty="0">
              <a:latin typeface="Century Gothic" pitchFamily="34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719180" y="5955226"/>
            <a:ext cx="34193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 smtClean="0">
                <a:latin typeface="Century Gothic" pitchFamily="34" charset="0"/>
              </a:rPr>
              <a:t>ОРГАНИЗАЦИЯ РЕЛЬЕФА  ЗАПАДНОЙ СТОРОНЫ ТЕРРИТОРИИ САДА СОБОРА</a:t>
            </a:r>
            <a:endParaRPr lang="ru-RU" sz="1200" dirty="0">
              <a:latin typeface="Century Gothic" pitchFamily="34" charset="0"/>
            </a:endParaRPr>
          </a:p>
        </p:txBody>
      </p:sp>
      <p:sp>
        <p:nvSpPr>
          <p:cNvPr id="3" name="AutoShape 4" descr="Японские сады храма Хэйан-джингу"/>
          <p:cNvSpPr>
            <a:spLocks noChangeAspect="1" noChangeArrowheads="1"/>
          </p:cNvSpPr>
          <p:nvPr/>
        </p:nvSpPr>
        <p:spPr bwMode="auto">
          <a:xfrm>
            <a:off x="460375" y="1682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Японские сады храма Хэйан-джингу"/>
          <p:cNvSpPr>
            <a:spLocks noChangeAspect="1" noChangeArrowheads="1"/>
          </p:cNvSpPr>
          <p:nvPr/>
        </p:nvSpPr>
        <p:spPr bwMode="auto">
          <a:xfrm>
            <a:off x="612775" y="3206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8" y="4164664"/>
            <a:ext cx="2701554" cy="1839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3242" y="4164663"/>
            <a:ext cx="2749625" cy="18392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 descr="http://genacvale-tour.com/wp-content/uploads/2019/03/samebatbilis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6056" y="4200517"/>
            <a:ext cx="2638269" cy="17675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-1"/>
            <a:ext cx="931715" cy="87513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2770208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-277009"/>
            <a:ext cx="10972800" cy="1143000"/>
          </a:xfrm>
        </p:spPr>
        <p:txBody>
          <a:bodyPr>
            <a:normAutofit/>
          </a:bodyPr>
          <a:lstStyle/>
          <a:p>
            <a:pPr algn="l"/>
            <a:r>
              <a:rPr lang="ru-RU" sz="3200" dirty="0" smtClean="0">
                <a:latin typeface="Century Gothic" pitchFamily="34" charset="0"/>
                <a:cs typeface="Times New Roman" pitchFamily="18" charset="0"/>
              </a:rPr>
              <a:t> ОТЕЧЕСТВЕННЫЙ ОПЫТ</a:t>
            </a:r>
            <a:endParaRPr lang="ru-RU" sz="3200" dirty="0">
              <a:latin typeface="Century Gothic" pitchFamily="34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58" r="16226"/>
          <a:stretch>
            <a:fillRect/>
          </a:stretch>
        </p:blipFill>
        <p:spPr bwMode="auto">
          <a:xfrm>
            <a:off x="0" y="350253"/>
            <a:ext cx="12192000" cy="650774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AutoShape 4" descr="https://img2.freepng.ru/20180320/ohe/kisspng-computer-icons-idea-incandescent-light-bulb-idea-light-bulb-solution-strategy-icon-5ab0cf30052ec7.8569635015215368160212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" name="AutoShape 6" descr="https://img2.freepng.ru/20180320/ohe/kisspng-computer-icons-idea-incandescent-light-bulb-idea-light-bulb-solution-strategy-icon-5ab0cf30052ec7.8569635015215368160212.jpg"/>
          <p:cNvSpPr>
            <a:spLocks noChangeAspect="1" noChangeArrowheads="1"/>
          </p:cNvSpPr>
          <p:nvPr/>
        </p:nvSpPr>
        <p:spPr bwMode="auto">
          <a:xfrm>
            <a:off x="307975" y="158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909638" y="475023"/>
            <a:ext cx="1102565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ru-RU" sz="2000" b="1" dirty="0" smtClean="0">
                <a:latin typeface="Century Gothic" pitchFamily="34" charset="0"/>
              </a:rPr>
              <a:t> ЭКОПАРК «НА НЕВЕДОМЫХ МЫТИЩИНСКИХ ДОРОЖКАХ»</a:t>
            </a:r>
            <a:endParaRPr lang="ru-RU" sz="2000" dirty="0">
              <a:latin typeface="Century Gothic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4956" y="871306"/>
            <a:ext cx="9795798" cy="1046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100" b="1" dirty="0" smtClean="0">
                <a:latin typeface="Century Gothic" pitchFamily="34" charset="0"/>
              </a:rPr>
              <a:t>РАСПОЛОЖЕНИЕ</a:t>
            </a:r>
            <a:r>
              <a:rPr lang="ru-RU" sz="1100" dirty="0" smtClean="0">
                <a:latin typeface="Century Gothic" pitchFamily="34" charset="0"/>
              </a:rPr>
              <a:t>: </a:t>
            </a:r>
            <a:r>
              <a:rPr lang="ru-RU" sz="1100" dirty="0">
                <a:latin typeface="Century Gothic" pitchFamily="34" charset="0"/>
              </a:rPr>
              <a:t>расположен при </a:t>
            </a:r>
            <a:r>
              <a:rPr lang="ru-RU" sz="1100" dirty="0" err="1">
                <a:latin typeface="Century Gothic" pitchFamily="34" charset="0"/>
              </a:rPr>
              <a:t>Уваровском</a:t>
            </a:r>
            <a:r>
              <a:rPr lang="ru-RU" sz="1100" dirty="0">
                <a:latin typeface="Century Gothic" pitchFamily="34" charset="0"/>
              </a:rPr>
              <a:t> храме в поселке Вешки </a:t>
            </a:r>
            <a:r>
              <a:rPr lang="ru-RU" sz="1100" dirty="0" err="1">
                <a:latin typeface="Century Gothic" pitchFamily="34" charset="0"/>
              </a:rPr>
              <a:t>Мытищинского</a:t>
            </a:r>
            <a:r>
              <a:rPr lang="ru-RU" sz="1100" dirty="0">
                <a:latin typeface="Century Gothic" pitchFamily="34" charset="0"/>
              </a:rPr>
              <a:t> городского округа Московской </a:t>
            </a:r>
            <a:r>
              <a:rPr lang="ru-RU" sz="1100" dirty="0" smtClean="0">
                <a:latin typeface="Century Gothic" pitchFamily="34" charset="0"/>
              </a:rPr>
              <a:t>области.</a:t>
            </a:r>
          </a:p>
          <a:p>
            <a:pPr algn="just"/>
            <a:r>
              <a:rPr lang="ru-RU" sz="1100" b="1" dirty="0" smtClean="0">
                <a:latin typeface="Century Gothic" pitchFamily="34" charset="0"/>
              </a:rPr>
              <a:t>ДАТА СОЗДАНИЯ ЭКОПАРКА</a:t>
            </a:r>
            <a:r>
              <a:rPr lang="ru-RU" sz="1100" dirty="0" smtClean="0">
                <a:latin typeface="Century Gothic" pitchFamily="34" charset="0"/>
              </a:rPr>
              <a:t>: </a:t>
            </a:r>
            <a:r>
              <a:rPr lang="ru-RU" sz="1100" dirty="0">
                <a:latin typeface="Century Gothic" pitchFamily="34" charset="0"/>
              </a:rPr>
              <a:t>2019,экопарк "На неведомых </a:t>
            </a:r>
            <a:r>
              <a:rPr lang="ru-RU" sz="1100" dirty="0" err="1">
                <a:latin typeface="Century Gothic" pitchFamily="34" charset="0"/>
              </a:rPr>
              <a:t>мытищинских</a:t>
            </a:r>
            <a:r>
              <a:rPr lang="ru-RU" sz="1100" dirty="0">
                <a:latin typeface="Century Gothic" pitchFamily="34" charset="0"/>
              </a:rPr>
              <a:t> дорожках" при </a:t>
            </a:r>
            <a:r>
              <a:rPr lang="ru-RU" sz="1100" dirty="0" err="1">
                <a:latin typeface="Century Gothic" pitchFamily="34" charset="0"/>
              </a:rPr>
              <a:t>Уаровском</a:t>
            </a:r>
            <a:r>
              <a:rPr lang="ru-RU" sz="1100" dirty="0">
                <a:latin typeface="Century Gothic" pitchFamily="34" charset="0"/>
              </a:rPr>
              <a:t> храме поселка Вешки находится в стадии разработки и формирования.</a:t>
            </a:r>
          </a:p>
          <a:p>
            <a:pPr algn="just"/>
            <a:r>
              <a:rPr lang="ru-RU" sz="1100" b="1" dirty="0" smtClean="0">
                <a:latin typeface="Century Gothic" pitchFamily="34" charset="0"/>
              </a:rPr>
              <a:t>КОНФЕССИЯ</a:t>
            </a:r>
            <a:r>
              <a:rPr lang="ru-RU" sz="1100" dirty="0" smtClean="0">
                <a:latin typeface="Century Gothic" pitchFamily="34" charset="0"/>
              </a:rPr>
              <a:t> : Православие</a:t>
            </a:r>
            <a:endParaRPr lang="ru-RU" sz="1100" dirty="0">
              <a:latin typeface="Century Gothic" pitchFamily="34" charset="0"/>
            </a:endParaRPr>
          </a:p>
          <a:p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109900" y="1410355"/>
            <a:ext cx="392430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200" dirty="0" smtClean="0">
              <a:latin typeface="Century Gothic" pitchFamily="34" charset="0"/>
            </a:endParaRPr>
          </a:p>
          <a:p>
            <a:pPr algn="just"/>
            <a:r>
              <a:rPr lang="ru-RU" sz="1400" dirty="0" smtClean="0">
                <a:latin typeface="Century Gothic" pitchFamily="34" charset="0"/>
              </a:rPr>
              <a:t>Олицетворением  </a:t>
            </a:r>
            <a:r>
              <a:rPr lang="ru-RU" sz="1400" dirty="0">
                <a:latin typeface="Century Gothic" pitchFamily="34" charset="0"/>
              </a:rPr>
              <a:t>«духа» являются молитвенные тропы, в том числе и молитвенная тропа Богородицы в данном </a:t>
            </a:r>
            <a:r>
              <a:rPr lang="ru-RU" sz="1400" dirty="0" smtClean="0">
                <a:latin typeface="Century Gothic" pitchFamily="34" charset="0"/>
              </a:rPr>
              <a:t>парке.</a:t>
            </a:r>
          </a:p>
          <a:p>
            <a:pPr algn="just"/>
            <a:endParaRPr lang="ru-RU" sz="1400" dirty="0" smtClean="0">
              <a:latin typeface="Century Gothic" pitchFamily="34" charset="0"/>
            </a:endParaRPr>
          </a:p>
          <a:p>
            <a:pPr algn="just"/>
            <a:r>
              <a:rPr lang="ru-RU" sz="1400" dirty="0" smtClean="0">
                <a:latin typeface="Century Gothic" pitchFamily="34" charset="0"/>
              </a:rPr>
              <a:t>Понятие </a:t>
            </a:r>
            <a:r>
              <a:rPr lang="ru-RU" sz="1400" dirty="0">
                <a:latin typeface="Century Gothic" pitchFamily="34" charset="0"/>
              </a:rPr>
              <a:t>«душа» отражено в реализации </a:t>
            </a:r>
            <a:r>
              <a:rPr lang="ru-RU" sz="1400" dirty="0" err="1">
                <a:latin typeface="Century Gothic" pitchFamily="34" charset="0"/>
              </a:rPr>
              <a:t>экотропы</a:t>
            </a:r>
            <a:r>
              <a:rPr lang="ru-RU" sz="1400" dirty="0">
                <a:latin typeface="Century Gothic" pitchFamily="34" charset="0"/>
              </a:rPr>
              <a:t>, как символ знания о красоте природы и человеческой души</a:t>
            </a:r>
            <a:r>
              <a:rPr lang="ru-RU" sz="1400" dirty="0" smtClean="0">
                <a:latin typeface="Century Gothic" pitchFamily="34" charset="0"/>
              </a:rPr>
              <a:t>.</a:t>
            </a:r>
          </a:p>
          <a:p>
            <a:pPr algn="just"/>
            <a:r>
              <a:rPr lang="ru-RU" sz="1400" dirty="0" smtClean="0">
                <a:latin typeface="Century Gothic" pitchFamily="34" charset="0"/>
              </a:rPr>
              <a:t> </a:t>
            </a:r>
          </a:p>
          <a:p>
            <a:pPr algn="just"/>
            <a:r>
              <a:rPr lang="ru-RU" sz="1400" dirty="0" smtClean="0">
                <a:latin typeface="Century Gothic" pitchFamily="34" charset="0"/>
              </a:rPr>
              <a:t>Спортивная </a:t>
            </a:r>
            <a:r>
              <a:rPr lang="ru-RU" sz="1400" dirty="0">
                <a:latin typeface="Century Gothic" pitchFamily="34" charset="0"/>
              </a:rPr>
              <a:t>тема данного </a:t>
            </a:r>
            <a:r>
              <a:rPr lang="ru-RU" sz="1400" dirty="0" err="1">
                <a:latin typeface="Century Gothic" pitchFamily="34" charset="0"/>
              </a:rPr>
              <a:t>экопарка</a:t>
            </a:r>
            <a:r>
              <a:rPr lang="ru-RU" sz="1400" dirty="0">
                <a:latin typeface="Century Gothic" pitchFamily="34" charset="0"/>
              </a:rPr>
              <a:t>, представленная полосами препятствий и дорожками и тропами для прогулки, олицетворяет « тело» человека. </a:t>
            </a:r>
            <a:endParaRPr lang="ru-RU" sz="1400" dirty="0" smtClean="0">
              <a:latin typeface="Century Gothic" pitchFamily="34" charset="0"/>
            </a:endParaRPr>
          </a:p>
          <a:p>
            <a:pPr algn="just"/>
            <a:endParaRPr lang="ru-RU" sz="1400" dirty="0" smtClean="0">
              <a:latin typeface="Century Gothic" pitchFamily="34" charset="0"/>
            </a:endParaRPr>
          </a:p>
          <a:p>
            <a:pPr algn="just"/>
            <a:r>
              <a:rPr lang="ru-RU" sz="1400" dirty="0" smtClean="0">
                <a:latin typeface="Century Gothic" pitchFamily="34" charset="0"/>
              </a:rPr>
              <a:t>Так </a:t>
            </a:r>
            <a:r>
              <a:rPr lang="ru-RU" sz="1400" dirty="0">
                <a:latin typeface="Century Gothic" pitchFamily="34" charset="0"/>
              </a:rPr>
              <a:t>же основным символом и точкой притяжения, духовным и семантическим центром является Крест Животворящий, расположенный на центральной поляне. При разработке данного проекта использовался символический подход и различные ландшафтные приемы, которые позволили развить идею с подчеркиванием религиозных ценностей.</a:t>
            </a:r>
          </a:p>
        </p:txBody>
      </p:sp>
      <p:sp>
        <p:nvSpPr>
          <p:cNvPr id="3" name="AutoShape 4" descr="Японские сады храма Хэйан-джингу"/>
          <p:cNvSpPr>
            <a:spLocks noChangeAspect="1" noChangeArrowheads="1"/>
          </p:cNvSpPr>
          <p:nvPr/>
        </p:nvSpPr>
        <p:spPr bwMode="auto">
          <a:xfrm>
            <a:off x="460375" y="1682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6" descr="Японские сады храма Хэйан-джингу"/>
          <p:cNvSpPr>
            <a:spLocks noChangeAspect="1" noChangeArrowheads="1"/>
          </p:cNvSpPr>
          <p:nvPr/>
        </p:nvSpPr>
        <p:spPr bwMode="auto">
          <a:xfrm>
            <a:off x="612775" y="320675"/>
            <a:ext cx="296863" cy="296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6" name="Picture 2" descr="Карта экопарка прихода Святого мученика Уара "/>
          <p:cNvPicPr>
            <a:picLocks noChangeAspect="1" noChangeArrowheads="1"/>
          </p:cNvPicPr>
          <p:nvPr/>
        </p:nvPicPr>
        <p:blipFill>
          <a:blip r:embed="rId3" cstate="print"/>
          <a:srcRect t="233" r="51216"/>
          <a:stretch>
            <a:fillRect/>
          </a:stretch>
        </p:blipFill>
        <p:spPr bwMode="auto">
          <a:xfrm>
            <a:off x="1" y="1895475"/>
            <a:ext cx="4117650" cy="3775982"/>
          </a:xfrm>
          <a:prstGeom prst="rect">
            <a:avLst/>
          </a:prstGeom>
          <a:noFill/>
        </p:spPr>
      </p:pic>
      <p:pic>
        <p:nvPicPr>
          <p:cNvPr id="16388" name="Picture 4" descr="Карта экопарка прихода Святого мученика Уара "/>
          <p:cNvPicPr>
            <a:picLocks noChangeAspect="1" noChangeArrowheads="1"/>
          </p:cNvPicPr>
          <p:nvPr/>
        </p:nvPicPr>
        <p:blipFill>
          <a:blip r:embed="rId4" cstate="print"/>
          <a:srcRect l="48943"/>
          <a:stretch>
            <a:fillRect/>
          </a:stretch>
        </p:blipFill>
        <p:spPr bwMode="auto">
          <a:xfrm>
            <a:off x="8023857" y="1912857"/>
            <a:ext cx="4168143" cy="3660628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3678225" y="1354411"/>
            <a:ext cx="74320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>
                <a:latin typeface="Century Gothic" pitchFamily="34" charset="0"/>
              </a:rPr>
              <a:t>СИМВОЛИКА В ЛАНДШАФТНОЙ АРХИТЕКТУРЕ :</a:t>
            </a:r>
          </a:p>
          <a:p>
            <a:endParaRPr lang="ru-RU" dirty="0"/>
          </a:p>
        </p:txBody>
      </p:sp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3079" y="0"/>
            <a:ext cx="761488" cy="646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1026387186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5072</TotalTime>
  <Words>1257</Words>
  <Application>Microsoft Office PowerPoint</Application>
  <PresentationFormat>Произвольный</PresentationFormat>
  <Paragraphs>177</Paragraphs>
  <Slides>27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Презентация PowerPoint</vt:lpstr>
      <vt:lpstr>СОДЕРЖАНИЕ:</vt:lpstr>
      <vt:lpstr>АКТУАЛЬНОСТЬ</vt:lpstr>
      <vt:lpstr> ОБЪЕКТ</vt:lpstr>
      <vt:lpstr>ИЗУЧЕННЫЕ ПРИЕМЫ И ТЕНДЕНЦИИ</vt:lpstr>
      <vt:lpstr>                     АСПЕКТЫ ЛАНДШАФТНОЙ ЖИВОПИСИ</vt:lpstr>
      <vt:lpstr> ЗАРУБЕЖНЫЙ ОПЫТ</vt:lpstr>
      <vt:lpstr> ЗАРУБЕЖНЫЙ ОПЫТ</vt:lpstr>
      <vt:lpstr> ОТЕЧЕСТВЕННЫЙ ОПЫТ</vt:lpstr>
      <vt:lpstr> ОТЕЧЕСТВЕННЫЙ ОПЫТ</vt:lpstr>
      <vt:lpstr> ОТЕЧЕСТВЕННЫЙ ОПЫТ</vt:lpstr>
      <vt:lpstr> ОТЕЧЕСТВЕННЫЙ ОПЫТ</vt:lpstr>
      <vt:lpstr>Презентация PowerPoint</vt:lpstr>
      <vt:lpstr> ОТЕЧЕСТВЕННЫЙ ОПЫТ</vt:lpstr>
      <vt:lpstr> ОТЕЧЕСТВЕННЫЙ ОПЫТ</vt:lpstr>
      <vt:lpstr>Презентация PowerPoint</vt:lpstr>
      <vt:lpstr>Презентация PowerPoint</vt:lpstr>
      <vt:lpstr>Презентация PowerPoint</vt:lpstr>
      <vt:lpstr>Презентация PowerPoint</vt:lpstr>
      <vt:lpstr>РАСКРЫТИЕ СИМВОЛИЧЕСКОГО АСПЕКТА ЧЕРЕЗ КОЛИЧЕСТВЕННЫЕ СОСТАВЛЯЮЩИЕ</vt:lpstr>
      <vt:lpstr>СИММЕТРИЯ И АСИММЕТРИЯ </vt:lpstr>
      <vt:lpstr>СИМВОЛИЧЕСКАЯ ЛАНДШАФТНАЯ ЖИВОПИСЬ ЧЕРЕЗ ПОДБОР НАСАЖДЕНИЙ</vt:lpstr>
      <vt:lpstr>Презентация PowerPoint</vt:lpstr>
      <vt:lpstr>Презентация PowerPoint</vt:lpstr>
      <vt:lpstr>ПРИЕМ ПСИХОЛОГИЧЕСКОГО МАСШТАБА</vt:lpstr>
      <vt:lpstr>Презентация PowerPoint</vt:lpstr>
      <vt:lpstr>Презентация PowerPoint</vt:lpstr>
    </vt:vector>
  </TitlesOfParts>
  <Company>diakov.net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Николай Васильевич Гоголь «Петербургские повести»</dc:title>
  <dc:creator>RePack by Diakov</dc:creator>
  <cp:lastModifiedBy>Титова Ирина Сергеевна</cp:lastModifiedBy>
  <cp:revision>264</cp:revision>
  <dcterms:created xsi:type="dcterms:W3CDTF">2016-11-08T07:44:53Z</dcterms:created>
  <dcterms:modified xsi:type="dcterms:W3CDTF">2023-02-21T09:22:30Z</dcterms:modified>
</cp:coreProperties>
</file>