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78" r:id="rId2"/>
  </p:sldMasterIdLst>
  <p:notesMasterIdLst>
    <p:notesMasterId r:id="rId16"/>
  </p:notesMasterIdLst>
  <p:sldIdLst>
    <p:sldId id="278" r:id="rId3"/>
    <p:sldId id="297" r:id="rId4"/>
    <p:sldId id="286" r:id="rId5"/>
    <p:sldId id="288" r:id="rId6"/>
    <p:sldId id="302" r:id="rId7"/>
    <p:sldId id="291" r:id="rId8"/>
    <p:sldId id="268" r:id="rId9"/>
    <p:sldId id="280" r:id="rId10"/>
    <p:sldId id="279" r:id="rId11"/>
    <p:sldId id="281" r:id="rId12"/>
    <p:sldId id="282" r:id="rId13"/>
    <p:sldId id="290" r:id="rId14"/>
    <p:sldId id="284" r:id="rId15"/>
  </p:sldIdLst>
  <p:sldSz cx="36576000" cy="20574000"/>
  <p:notesSz cx="6815138" cy="9947275"/>
  <p:embeddedFontLst>
    <p:embeddedFont>
      <p:font typeface="Halvar Breit Md" panose="00000605000000000000" charset="0"/>
      <p:regular r:id="rId17"/>
      <p:italic r:id="rId18"/>
    </p:embeddedFont>
    <p:embeddedFont>
      <p:font typeface="Montserrat Medium" panose="020B0604020202020204" charset="-52"/>
      <p:regular r:id="rId19"/>
      <p:italic r:id="rId20"/>
    </p:embeddedFont>
  </p:embeddedFontLst>
  <p:defaultTextStyle>
    <a:defPPr marL="0" marR="0" indent="0" algn="l" defTabSz="684223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49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342114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684223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026337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368451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710560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052674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2394784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2736898" algn="l" defTabSz="3649102" rtl="0" fontAlgn="auto" latinLnBrk="0" hangingPunct="0">
      <a:lnSpc>
        <a:spcPct val="90000"/>
      </a:lnSpc>
      <a:spcBef>
        <a:spcPts val="6733"/>
      </a:spcBef>
      <a:spcAft>
        <a:spcPts val="0"/>
      </a:spcAft>
      <a:buClrTx/>
      <a:buSzTx/>
      <a:buFontTx/>
      <a:buNone/>
      <a:tabLst/>
      <a:defRPr kumimoji="0" sz="7184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6480" userDrawn="1">
          <p15:clr>
            <a:srgbClr val="A4A3A4"/>
          </p15:clr>
        </p15:guide>
        <p15:guide id="2" pos="14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CF"/>
    <a:srgbClr val="3E82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762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762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762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536773"/>
              </a:solidFill>
              <a:prstDash val="solid"/>
              <a:miter lim="400000"/>
            </a:ln>
          </a:right>
          <a:top>
            <a:ln w="25400" cap="flat">
              <a:solidFill>
                <a:srgbClr val="536773"/>
              </a:solidFill>
              <a:prstDash val="solid"/>
              <a:miter lim="400000"/>
            </a:ln>
          </a:top>
          <a:bottom>
            <a:ln w="25400" cap="flat">
              <a:solidFill>
                <a:srgbClr val="536773"/>
              </a:solidFill>
              <a:prstDash val="solid"/>
              <a:miter lim="400000"/>
            </a:ln>
          </a:bottom>
          <a:insideH>
            <a:ln w="25400" cap="flat">
              <a:solidFill>
                <a:srgbClr val="536773"/>
              </a:solidFill>
              <a:prstDash val="solid"/>
              <a:miter lim="400000"/>
            </a:ln>
          </a:insideH>
          <a:insideV>
            <a:ln w="254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508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536773"/>
              </a:solidFill>
              <a:prstDash val="solid"/>
              <a:miter lim="400000"/>
            </a:ln>
          </a:top>
          <a:bottom>
            <a:ln w="25400" cap="flat">
              <a:solidFill>
                <a:srgbClr val="536773"/>
              </a:solidFill>
              <a:prstDash val="solid"/>
              <a:miter lim="400000"/>
            </a:ln>
          </a:bottom>
          <a:insideH>
            <a:ln w="25400" cap="flat">
              <a:solidFill>
                <a:srgbClr val="536773"/>
              </a:solidFill>
              <a:prstDash val="solid"/>
              <a:miter lim="400000"/>
            </a:ln>
          </a:insideH>
          <a:insideV>
            <a:ln w="254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536773"/>
              </a:solidFill>
              <a:prstDash val="solid"/>
              <a:miter lim="400000"/>
            </a:ln>
          </a:right>
          <a:top>
            <a:ln w="762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536773"/>
              </a:solidFill>
              <a:prstDash val="solid"/>
              <a:miter lim="400000"/>
            </a:ln>
          </a:insideH>
          <a:insideV>
            <a:ln w="254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536773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536773"/>
              </a:solidFill>
              <a:prstDash val="solid"/>
              <a:miter lim="400000"/>
            </a:ln>
          </a:insideH>
          <a:insideV>
            <a:ln w="254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838383"/>
              </a:solidFill>
              <a:prstDash val="solid"/>
              <a:miter lim="400000"/>
            </a:ln>
          </a:left>
          <a:right>
            <a:ln w="25400" cap="flat">
              <a:solidFill>
                <a:srgbClr val="838383"/>
              </a:solidFill>
              <a:prstDash val="solid"/>
              <a:miter lim="400000"/>
            </a:ln>
          </a:right>
          <a:top>
            <a:ln w="25400" cap="flat">
              <a:solidFill>
                <a:srgbClr val="838383"/>
              </a:solidFill>
              <a:prstDash val="solid"/>
              <a:miter lim="400000"/>
            </a:ln>
          </a:top>
          <a:bottom>
            <a:ln w="25400" cap="flat">
              <a:solidFill>
                <a:srgbClr val="838383"/>
              </a:solidFill>
              <a:prstDash val="solid"/>
              <a:miter lim="400000"/>
            </a:ln>
          </a:bottom>
          <a:insideH>
            <a:ln w="25400" cap="flat">
              <a:solidFill>
                <a:srgbClr val="838383"/>
              </a:solidFill>
              <a:prstDash val="solid"/>
              <a:miter lim="400000"/>
            </a:ln>
          </a:insideH>
          <a:insideV>
            <a:ln w="254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25400" cap="flat">
              <a:solidFill>
                <a:srgbClr val="4D4D4D"/>
              </a:solidFill>
              <a:prstDash val="solid"/>
              <a:miter lim="400000"/>
            </a:ln>
          </a:left>
          <a:right>
            <a:ln w="25400" cap="flat">
              <a:solidFill>
                <a:srgbClr val="808080"/>
              </a:solidFill>
              <a:prstDash val="solid"/>
              <a:miter lim="400000"/>
            </a:ln>
          </a:right>
          <a:top>
            <a:ln w="25400" cap="flat">
              <a:solidFill>
                <a:srgbClr val="808080"/>
              </a:solidFill>
              <a:prstDash val="solid"/>
              <a:miter lim="400000"/>
            </a:ln>
          </a:top>
          <a:bottom>
            <a:ln w="25400" cap="flat">
              <a:solidFill>
                <a:srgbClr val="808080"/>
              </a:solidFill>
              <a:prstDash val="solid"/>
              <a:miter lim="400000"/>
            </a:ln>
          </a:bottom>
          <a:insideH>
            <a:ln w="25400" cap="flat">
              <a:solidFill>
                <a:srgbClr val="808080"/>
              </a:solidFill>
              <a:prstDash val="solid"/>
              <a:miter lim="400000"/>
            </a:ln>
          </a:insideH>
          <a:insideV>
            <a:ln w="254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76200" cap="flat">
              <a:solidFill>
                <a:schemeClr val="accent3"/>
              </a:solidFill>
              <a:prstDash val="solid"/>
              <a:miter lim="400000"/>
            </a:ln>
          </a:top>
          <a:bottom>
            <a:ln w="25400" cap="flat">
              <a:solidFill>
                <a:srgbClr val="4D4D4D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25400" cap="flat">
              <a:solidFill>
                <a:srgbClr val="4D4D4D"/>
              </a:solidFill>
              <a:prstDash val="solid"/>
              <a:miter lim="400000"/>
            </a:ln>
          </a:left>
          <a:right>
            <a:ln w="25400" cap="flat">
              <a:solidFill>
                <a:srgbClr val="4D4D4D"/>
              </a:solidFill>
              <a:prstDash val="solid"/>
              <a:miter lim="400000"/>
            </a:ln>
          </a:right>
          <a:top>
            <a:ln w="25400" cap="flat">
              <a:solidFill>
                <a:srgbClr val="4D4D4D"/>
              </a:solidFill>
              <a:prstDash val="solid"/>
              <a:miter lim="400000"/>
            </a:ln>
          </a:top>
          <a:bottom>
            <a:ln w="25400" cap="flat">
              <a:solidFill>
                <a:srgbClr val="4D4D4D"/>
              </a:solidFill>
              <a:prstDash val="solid"/>
              <a:miter lim="400000"/>
            </a:ln>
          </a:bottom>
          <a:insideH>
            <a:ln w="25400" cap="flat">
              <a:solidFill>
                <a:srgbClr val="4D4D4D"/>
              </a:solidFill>
              <a:prstDash val="solid"/>
              <a:miter lim="400000"/>
            </a:ln>
          </a:insideH>
          <a:insideV>
            <a:ln w="254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5B5A5A"/>
              </a:solidFill>
              <a:prstDash val="solid"/>
              <a:miter lim="400000"/>
            </a:ln>
          </a:left>
          <a:right>
            <a:ln w="254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5B5A5A"/>
              </a:solidFill>
              <a:prstDash val="solid"/>
              <a:miter lim="400000"/>
            </a:ln>
          </a:top>
          <a:bottom>
            <a:ln w="25400" cap="flat">
              <a:solidFill>
                <a:srgbClr val="5B5A5A"/>
              </a:solidFill>
              <a:prstDash val="solid"/>
              <a:miter lim="400000"/>
            </a:ln>
          </a:bottom>
          <a:insideH>
            <a:ln w="25400" cap="flat">
              <a:solidFill>
                <a:srgbClr val="5B5A5A"/>
              </a:solidFill>
              <a:prstDash val="solid"/>
              <a:miter lim="400000"/>
            </a:ln>
          </a:insideH>
          <a:insideV>
            <a:ln w="254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25400" cap="flat">
              <a:solidFill>
                <a:srgbClr val="5B5A5A"/>
              </a:solidFill>
              <a:prstDash val="solid"/>
              <a:miter lim="400000"/>
            </a:ln>
          </a:left>
          <a:right>
            <a:ln w="254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5B5A5A"/>
              </a:solidFill>
              <a:prstDash val="solid"/>
              <a:miter lim="400000"/>
            </a:ln>
          </a:top>
          <a:bottom>
            <a:ln w="25400" cap="flat">
              <a:solidFill>
                <a:srgbClr val="5B5A5A"/>
              </a:solidFill>
              <a:prstDash val="solid"/>
              <a:miter lim="400000"/>
            </a:ln>
          </a:bottom>
          <a:insideH>
            <a:ln w="25400" cap="flat">
              <a:solidFill>
                <a:srgbClr val="5B5A5A"/>
              </a:solidFill>
              <a:prstDash val="solid"/>
              <a:miter lim="400000"/>
            </a:ln>
          </a:insideH>
          <a:insideV>
            <a:ln w="254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25400" cap="flat">
              <a:solidFill>
                <a:srgbClr val="5B5A5A"/>
              </a:solidFill>
              <a:prstDash val="solid"/>
              <a:miter lim="400000"/>
            </a:ln>
          </a:left>
          <a:right>
            <a:ln w="25400" cap="flat">
              <a:solidFill>
                <a:srgbClr val="5B5A5A"/>
              </a:solidFill>
              <a:prstDash val="solid"/>
              <a:miter lim="400000"/>
            </a:ln>
          </a:right>
          <a:top>
            <a:ln w="76200" cap="flat">
              <a:solidFill>
                <a:srgbClr val="F8BA00"/>
              </a:solidFill>
              <a:prstDash val="solid"/>
              <a:miter lim="400000"/>
            </a:ln>
          </a:top>
          <a:bottom>
            <a:ln w="25400" cap="flat">
              <a:solidFill>
                <a:srgbClr val="5B5A5A"/>
              </a:solidFill>
              <a:prstDash val="solid"/>
              <a:miter lim="400000"/>
            </a:ln>
          </a:bottom>
          <a:insideH>
            <a:ln w="25400" cap="flat">
              <a:solidFill>
                <a:srgbClr val="5B5A5A"/>
              </a:solidFill>
              <a:prstDash val="solid"/>
              <a:miter lim="400000"/>
            </a:ln>
          </a:insideH>
          <a:insideV>
            <a:ln w="254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25400" cap="flat">
              <a:solidFill>
                <a:srgbClr val="5B5A5A"/>
              </a:solidFill>
              <a:prstDash val="solid"/>
              <a:miter lim="400000"/>
            </a:ln>
          </a:left>
          <a:right>
            <a:ln w="254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5B5A5A"/>
              </a:solidFill>
              <a:prstDash val="solid"/>
              <a:miter lim="400000"/>
            </a:ln>
          </a:top>
          <a:bottom>
            <a:ln w="25400" cap="flat">
              <a:solidFill>
                <a:srgbClr val="5B5A5A"/>
              </a:solidFill>
              <a:prstDash val="solid"/>
              <a:miter lim="400000"/>
            </a:ln>
          </a:bottom>
          <a:insideH>
            <a:ln w="25400" cap="flat">
              <a:solidFill>
                <a:srgbClr val="5B5A5A"/>
              </a:solidFill>
              <a:prstDash val="solid"/>
              <a:miter lim="400000"/>
            </a:ln>
          </a:insideH>
          <a:insideV>
            <a:ln w="254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464646"/>
              </a:solidFill>
              <a:prstDash val="solid"/>
              <a:miter lim="400000"/>
            </a:ln>
          </a:left>
          <a:right>
            <a:ln w="25400" cap="flat">
              <a:solidFill>
                <a:srgbClr val="464646"/>
              </a:solidFill>
              <a:prstDash val="solid"/>
              <a:miter lim="400000"/>
            </a:ln>
          </a:right>
          <a:top>
            <a:ln w="25400" cap="flat">
              <a:solidFill>
                <a:srgbClr val="464646"/>
              </a:solidFill>
              <a:prstDash val="solid"/>
              <a:miter lim="400000"/>
            </a:ln>
          </a:top>
          <a:bottom>
            <a:ln w="25400" cap="flat">
              <a:solidFill>
                <a:srgbClr val="464646"/>
              </a:solidFill>
              <a:prstDash val="solid"/>
              <a:miter lim="400000"/>
            </a:ln>
          </a:bottom>
          <a:insideH>
            <a:ln w="25400" cap="flat">
              <a:solidFill>
                <a:srgbClr val="464646"/>
              </a:solidFill>
              <a:prstDash val="solid"/>
              <a:miter lim="400000"/>
            </a:ln>
          </a:insideH>
          <a:insideV>
            <a:ln w="254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5E5E5E"/>
              </a:solidFill>
              <a:prstDash val="solid"/>
              <a:miter lim="400000"/>
            </a:ln>
          </a:left>
          <a:right>
            <a:ln w="254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3C3C3"/>
              </a:solidFill>
              <a:prstDash val="solid"/>
              <a:miter lim="400000"/>
            </a:ln>
          </a:top>
          <a:bottom>
            <a:ln w="25400" cap="flat">
              <a:solidFill>
                <a:srgbClr val="C3C3C3"/>
              </a:solidFill>
              <a:prstDash val="solid"/>
              <a:miter lim="400000"/>
            </a:ln>
          </a:bottom>
          <a:insideH>
            <a:ln w="25400" cap="flat">
              <a:solidFill>
                <a:srgbClr val="C3C3C3"/>
              </a:solidFill>
              <a:prstDash val="solid"/>
              <a:miter lim="400000"/>
            </a:ln>
          </a:insideH>
          <a:insideV>
            <a:ln w="254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5E5E5E"/>
              </a:solidFill>
              <a:prstDash val="solid"/>
              <a:miter lim="400000"/>
            </a:ln>
          </a:left>
          <a:right>
            <a:ln w="25400" cap="flat">
              <a:solidFill>
                <a:srgbClr val="5E5E5E"/>
              </a:solidFill>
              <a:prstDash val="solid"/>
              <a:miter lim="400000"/>
            </a:ln>
          </a:right>
          <a:top>
            <a:ln w="76200" cap="flat">
              <a:solidFill>
                <a:srgbClr val="CB297B"/>
              </a:solidFill>
              <a:prstDash val="solid"/>
              <a:miter lim="400000"/>
            </a:ln>
          </a:top>
          <a:bottom>
            <a:ln w="25400" cap="flat">
              <a:solidFill>
                <a:srgbClr val="5E5E5E"/>
              </a:solidFill>
              <a:prstDash val="solid"/>
              <a:miter lim="400000"/>
            </a:ln>
          </a:bottom>
          <a:insideH>
            <a:ln w="25400" cap="flat">
              <a:solidFill>
                <a:srgbClr val="5E5E5E"/>
              </a:solidFill>
              <a:prstDash val="solid"/>
              <a:miter lim="400000"/>
            </a:ln>
          </a:insideH>
          <a:insideV>
            <a:ln w="254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A6AAA9"/>
              </a:solidFill>
              <a:prstDash val="solid"/>
              <a:miter lim="400000"/>
            </a:ln>
          </a:left>
          <a:right>
            <a:ln w="254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25400" cap="flat">
              <a:solidFill>
                <a:srgbClr val="A6AAA9"/>
              </a:solidFill>
              <a:prstDash val="solid"/>
              <a:miter lim="400000"/>
            </a:ln>
          </a:bottom>
          <a:insideH>
            <a:ln w="25400" cap="flat">
              <a:solidFill>
                <a:srgbClr val="A6AAA9"/>
              </a:solidFill>
              <a:prstDash val="solid"/>
              <a:miter lim="400000"/>
            </a:ln>
          </a:insideH>
          <a:insideV>
            <a:ln w="254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6C6C6C"/>
              </a:solidFill>
              <a:prstDash val="solid"/>
              <a:miter lim="400000"/>
            </a:ln>
          </a:left>
          <a:right>
            <a:ln w="508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6C6C6C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6C6C6C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30" d="100"/>
          <a:sy n="30" d="100"/>
        </p:scale>
        <p:origin x="76" y="152"/>
      </p:cViewPr>
      <p:guideLst>
        <p:guide orient="horz" pos="6480"/>
        <p:guide pos="14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824EDF-36B3-4443-A0E0-EAD1C07C0BC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AA37122-04DC-4A57-96A5-70C85FD76076}">
      <dgm:prSet phldrT="[Текст]" custT="1"/>
      <dgm:spPr>
        <a:solidFill>
          <a:schemeClr val="accent3">
            <a:lumMod val="40000"/>
            <a:lumOff val="60000"/>
            <a:alpha val="50000"/>
          </a:schemeClr>
        </a:solidFill>
      </dgm:spPr>
      <dgm:t>
        <a:bodyPr/>
        <a:lstStyle/>
        <a:p>
          <a:endParaRPr lang="ru-RU" sz="3600" dirty="0"/>
        </a:p>
      </dgm:t>
    </dgm:pt>
    <dgm:pt modelId="{9FC26D39-5DB6-44E5-8EE4-2B47C7553DF9}" type="parTrans" cxnId="{8740C891-9A08-467E-A6EE-7AF6CC9E4B43}">
      <dgm:prSet/>
      <dgm:spPr/>
      <dgm:t>
        <a:bodyPr/>
        <a:lstStyle/>
        <a:p>
          <a:endParaRPr lang="ru-RU"/>
        </a:p>
      </dgm:t>
    </dgm:pt>
    <dgm:pt modelId="{285C9854-5820-414F-A059-EFCA98010A46}" type="sibTrans" cxnId="{8740C891-9A08-467E-A6EE-7AF6CC9E4B43}">
      <dgm:prSet/>
      <dgm:spPr/>
      <dgm:t>
        <a:bodyPr/>
        <a:lstStyle/>
        <a:p>
          <a:endParaRPr lang="ru-RU"/>
        </a:p>
      </dgm:t>
    </dgm:pt>
    <dgm:pt modelId="{8B136663-0B42-4D44-9917-57E98FD54F47}">
      <dgm:prSet phldrT="[Текст]" custT="1"/>
      <dgm:spPr>
        <a:solidFill>
          <a:schemeClr val="accent3">
            <a:lumMod val="20000"/>
            <a:lumOff val="80000"/>
            <a:alpha val="50000"/>
          </a:schemeClr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endParaRPr lang="ru-RU" sz="3600" dirty="0"/>
        </a:p>
      </dgm:t>
    </dgm:pt>
    <dgm:pt modelId="{B9D99355-4E88-478E-AF01-85FA48E10466}" type="parTrans" cxnId="{60BE0F34-67C3-49C3-AB3B-1E05EB9A0F12}">
      <dgm:prSet/>
      <dgm:spPr/>
      <dgm:t>
        <a:bodyPr/>
        <a:lstStyle/>
        <a:p>
          <a:endParaRPr lang="ru-RU"/>
        </a:p>
      </dgm:t>
    </dgm:pt>
    <dgm:pt modelId="{16707BE6-1299-49C4-9004-2523D35CA0E7}" type="sibTrans" cxnId="{60BE0F34-67C3-49C3-AB3B-1E05EB9A0F12}">
      <dgm:prSet/>
      <dgm:spPr/>
      <dgm:t>
        <a:bodyPr/>
        <a:lstStyle/>
        <a:p>
          <a:endParaRPr lang="ru-RU"/>
        </a:p>
      </dgm:t>
    </dgm:pt>
    <dgm:pt modelId="{B6F33AFB-2871-4154-BD52-1074229E6B3B}">
      <dgm:prSet phldrT="[Текст]" custT="1"/>
      <dgm:spPr>
        <a:solidFill>
          <a:schemeClr val="accent3">
            <a:lumMod val="20000"/>
            <a:lumOff val="80000"/>
            <a:alpha val="50000"/>
          </a:schemeClr>
        </a:solidFill>
      </dgm:spPr>
      <dgm:t>
        <a:bodyPr/>
        <a:lstStyle/>
        <a:p>
          <a:endParaRPr lang="ru-RU" sz="3600" dirty="0"/>
        </a:p>
      </dgm:t>
    </dgm:pt>
    <dgm:pt modelId="{5D44436C-664A-48CE-B39C-98AA7743160B}" type="parTrans" cxnId="{18B435B8-34F6-43C9-9C45-A451E43F0F1B}">
      <dgm:prSet/>
      <dgm:spPr/>
      <dgm:t>
        <a:bodyPr/>
        <a:lstStyle/>
        <a:p>
          <a:endParaRPr lang="ru-RU"/>
        </a:p>
      </dgm:t>
    </dgm:pt>
    <dgm:pt modelId="{D464C41E-3C86-40F7-8450-A67568BE24C7}" type="sibTrans" cxnId="{18B435B8-34F6-43C9-9C45-A451E43F0F1B}">
      <dgm:prSet/>
      <dgm:spPr/>
      <dgm:t>
        <a:bodyPr/>
        <a:lstStyle/>
        <a:p>
          <a:endParaRPr lang="ru-RU"/>
        </a:p>
      </dgm:t>
    </dgm:pt>
    <dgm:pt modelId="{B93207B3-D05C-4248-A462-42973E5B4615}" type="pres">
      <dgm:prSet presAssocID="{8D824EDF-36B3-4443-A0E0-EAD1C07C0BC1}" presName="compositeShape" presStyleCnt="0">
        <dgm:presLayoutVars>
          <dgm:chMax val="7"/>
          <dgm:dir/>
          <dgm:resizeHandles val="exact"/>
        </dgm:presLayoutVars>
      </dgm:prSet>
      <dgm:spPr/>
    </dgm:pt>
    <dgm:pt modelId="{5BE589D0-4015-4ED0-84E6-E3566E102781}" type="pres">
      <dgm:prSet presAssocID="{7AA37122-04DC-4A57-96A5-70C85FD76076}" presName="circ1" presStyleLbl="vennNode1" presStyleIdx="0" presStyleCnt="3"/>
      <dgm:spPr/>
      <dgm:t>
        <a:bodyPr/>
        <a:lstStyle/>
        <a:p>
          <a:endParaRPr lang="ru-RU"/>
        </a:p>
      </dgm:t>
    </dgm:pt>
    <dgm:pt modelId="{1521A4B7-542B-4DC3-AB16-DB4053DB0B76}" type="pres">
      <dgm:prSet presAssocID="{7AA37122-04DC-4A57-96A5-70C85FD7607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F220A6-8E98-4D2E-BCC1-529586D2A9C2}" type="pres">
      <dgm:prSet presAssocID="{8B136663-0B42-4D44-9917-57E98FD54F47}" presName="circ2" presStyleLbl="vennNode1" presStyleIdx="1" presStyleCnt="3"/>
      <dgm:spPr/>
      <dgm:t>
        <a:bodyPr/>
        <a:lstStyle/>
        <a:p>
          <a:endParaRPr lang="ru-RU"/>
        </a:p>
      </dgm:t>
    </dgm:pt>
    <dgm:pt modelId="{5FCE867B-58D7-45CB-A5A9-EB83AFA01903}" type="pres">
      <dgm:prSet presAssocID="{8B136663-0B42-4D44-9917-57E98FD54F4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0FAB2-975C-48E2-90A2-0BF7CFF2C084}" type="pres">
      <dgm:prSet presAssocID="{B6F33AFB-2871-4154-BD52-1074229E6B3B}" presName="circ3" presStyleLbl="vennNode1" presStyleIdx="2" presStyleCnt="3"/>
      <dgm:spPr/>
      <dgm:t>
        <a:bodyPr/>
        <a:lstStyle/>
        <a:p>
          <a:endParaRPr lang="ru-RU"/>
        </a:p>
      </dgm:t>
    </dgm:pt>
    <dgm:pt modelId="{0657E290-8410-4D42-A67C-101D8151279C}" type="pres">
      <dgm:prSet presAssocID="{B6F33AFB-2871-4154-BD52-1074229E6B3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24AA3D-7D47-4840-BEF4-6D8FA80AC459}" type="presOf" srcId="{8B136663-0B42-4D44-9917-57E98FD54F47}" destId="{84F220A6-8E98-4D2E-BCC1-529586D2A9C2}" srcOrd="0" destOrd="0" presId="urn:microsoft.com/office/officeart/2005/8/layout/venn1"/>
    <dgm:cxn modelId="{02B9C55C-E02B-47F3-9549-39FD5F88CF01}" type="presOf" srcId="{7AA37122-04DC-4A57-96A5-70C85FD76076}" destId="{1521A4B7-542B-4DC3-AB16-DB4053DB0B76}" srcOrd="1" destOrd="0" presId="urn:microsoft.com/office/officeart/2005/8/layout/venn1"/>
    <dgm:cxn modelId="{45989EE1-DBA1-47F9-9738-1F1AB485D093}" type="presOf" srcId="{8B136663-0B42-4D44-9917-57E98FD54F47}" destId="{5FCE867B-58D7-45CB-A5A9-EB83AFA01903}" srcOrd="1" destOrd="0" presId="urn:microsoft.com/office/officeart/2005/8/layout/venn1"/>
    <dgm:cxn modelId="{60BE0F34-67C3-49C3-AB3B-1E05EB9A0F12}" srcId="{8D824EDF-36B3-4443-A0E0-EAD1C07C0BC1}" destId="{8B136663-0B42-4D44-9917-57E98FD54F47}" srcOrd="1" destOrd="0" parTransId="{B9D99355-4E88-478E-AF01-85FA48E10466}" sibTransId="{16707BE6-1299-49C4-9004-2523D35CA0E7}"/>
    <dgm:cxn modelId="{DF68D71F-6D56-4FCE-91E9-DA44CE1D111B}" type="presOf" srcId="{8D824EDF-36B3-4443-A0E0-EAD1C07C0BC1}" destId="{B93207B3-D05C-4248-A462-42973E5B4615}" srcOrd="0" destOrd="0" presId="urn:microsoft.com/office/officeart/2005/8/layout/venn1"/>
    <dgm:cxn modelId="{A224D37C-E8B7-4F74-970B-1B0471202DE7}" type="presOf" srcId="{7AA37122-04DC-4A57-96A5-70C85FD76076}" destId="{5BE589D0-4015-4ED0-84E6-E3566E102781}" srcOrd="0" destOrd="0" presId="urn:microsoft.com/office/officeart/2005/8/layout/venn1"/>
    <dgm:cxn modelId="{1876948F-E399-4A19-B852-981D8D72A504}" type="presOf" srcId="{B6F33AFB-2871-4154-BD52-1074229E6B3B}" destId="{6A90FAB2-975C-48E2-90A2-0BF7CFF2C084}" srcOrd="0" destOrd="0" presId="urn:microsoft.com/office/officeart/2005/8/layout/venn1"/>
    <dgm:cxn modelId="{8740C891-9A08-467E-A6EE-7AF6CC9E4B43}" srcId="{8D824EDF-36B3-4443-A0E0-EAD1C07C0BC1}" destId="{7AA37122-04DC-4A57-96A5-70C85FD76076}" srcOrd="0" destOrd="0" parTransId="{9FC26D39-5DB6-44E5-8EE4-2B47C7553DF9}" sibTransId="{285C9854-5820-414F-A059-EFCA98010A46}"/>
    <dgm:cxn modelId="{F0158F71-68D6-4802-8B1B-EC9A9DC73A2A}" type="presOf" srcId="{B6F33AFB-2871-4154-BD52-1074229E6B3B}" destId="{0657E290-8410-4D42-A67C-101D8151279C}" srcOrd="1" destOrd="0" presId="urn:microsoft.com/office/officeart/2005/8/layout/venn1"/>
    <dgm:cxn modelId="{18B435B8-34F6-43C9-9C45-A451E43F0F1B}" srcId="{8D824EDF-36B3-4443-A0E0-EAD1C07C0BC1}" destId="{B6F33AFB-2871-4154-BD52-1074229E6B3B}" srcOrd="2" destOrd="0" parTransId="{5D44436C-664A-48CE-B39C-98AA7743160B}" sibTransId="{D464C41E-3C86-40F7-8450-A67568BE24C7}"/>
    <dgm:cxn modelId="{91617E49-9DA6-4C22-AFE9-7ECC235DC52B}" type="presParOf" srcId="{B93207B3-D05C-4248-A462-42973E5B4615}" destId="{5BE589D0-4015-4ED0-84E6-E3566E102781}" srcOrd="0" destOrd="0" presId="urn:microsoft.com/office/officeart/2005/8/layout/venn1"/>
    <dgm:cxn modelId="{322A71E9-CFE0-402E-A8A4-C223FB19699D}" type="presParOf" srcId="{B93207B3-D05C-4248-A462-42973E5B4615}" destId="{1521A4B7-542B-4DC3-AB16-DB4053DB0B76}" srcOrd="1" destOrd="0" presId="urn:microsoft.com/office/officeart/2005/8/layout/venn1"/>
    <dgm:cxn modelId="{1851EE70-26A0-47EF-A48D-37079B8B0810}" type="presParOf" srcId="{B93207B3-D05C-4248-A462-42973E5B4615}" destId="{84F220A6-8E98-4D2E-BCC1-529586D2A9C2}" srcOrd="2" destOrd="0" presId="urn:microsoft.com/office/officeart/2005/8/layout/venn1"/>
    <dgm:cxn modelId="{8C378B82-74C8-4236-9A1F-54A801290726}" type="presParOf" srcId="{B93207B3-D05C-4248-A462-42973E5B4615}" destId="{5FCE867B-58D7-45CB-A5A9-EB83AFA01903}" srcOrd="3" destOrd="0" presId="urn:microsoft.com/office/officeart/2005/8/layout/venn1"/>
    <dgm:cxn modelId="{28CBA7ED-F6ED-4F96-BA96-CEECF13E5947}" type="presParOf" srcId="{B93207B3-D05C-4248-A462-42973E5B4615}" destId="{6A90FAB2-975C-48E2-90A2-0BF7CFF2C084}" srcOrd="4" destOrd="0" presId="urn:microsoft.com/office/officeart/2005/8/layout/venn1"/>
    <dgm:cxn modelId="{808C2C85-75D2-482B-989F-8FCE00A86653}" type="presParOf" srcId="{B93207B3-D05C-4248-A462-42973E5B4615}" destId="{0657E290-8410-4D42-A67C-101D8151279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2EF3DC-FB48-4607-AAD8-956CE1EB9BE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6B4A47-D8AC-4011-B678-24D2A7B4C5DC}">
      <dgm:prSet phldrT="[Текст]" custT="1"/>
      <dgm:spPr/>
      <dgm:t>
        <a:bodyPr/>
        <a:lstStyle/>
        <a:p>
          <a:r>
            <a:rPr kumimoji="0" lang="ru-RU" sz="5200" b="0" i="0" u="none" strike="noStrike" kern="1200" cap="none" spc="0" normalizeH="0" baseline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Halvar Breit Md" panose="00000605000000000000" charset="0"/>
              <a:ea typeface="+mn-ea"/>
              <a:cs typeface="Arial" panose="020B0604020202020204" pitchFamily="34" charset="0"/>
              <a:sym typeface="Helvetica Neue"/>
            </a:rPr>
            <a:t>Функции управления (повышение эффективности, производительности)</a:t>
          </a:r>
          <a:endParaRPr kumimoji="0" lang="ru-RU" sz="5200" b="0" i="0" u="none" strike="noStrike" kern="1200" cap="none" spc="0" normalizeH="0" baseline="0" dirty="0">
            <a:ln>
              <a:noFill/>
            </a:ln>
            <a:solidFill>
              <a:schemeClr val="bg1"/>
            </a:solidFill>
            <a:effectLst/>
            <a:uFillTx/>
            <a:latin typeface="Halvar Breit Md" panose="00000605000000000000" charset="0"/>
            <a:ea typeface="+mn-ea"/>
            <a:cs typeface="Arial" panose="020B0604020202020204" pitchFamily="34" charset="0"/>
            <a:sym typeface="Helvetica Neue"/>
          </a:endParaRPr>
        </a:p>
      </dgm:t>
    </dgm:pt>
    <dgm:pt modelId="{520B4FE9-8A34-4344-A94F-638E73B9B5EA}" type="parTrans" cxnId="{8DF78F37-F3D1-4112-8466-B28081B55667}">
      <dgm:prSet/>
      <dgm:spPr/>
      <dgm:t>
        <a:bodyPr/>
        <a:lstStyle/>
        <a:p>
          <a:endParaRPr lang="ru-RU"/>
        </a:p>
      </dgm:t>
    </dgm:pt>
    <dgm:pt modelId="{148D4211-E77F-417D-AFC1-0B0BB957D82E}" type="sibTrans" cxnId="{8DF78F37-F3D1-4112-8466-B28081B55667}">
      <dgm:prSet/>
      <dgm:spPr/>
      <dgm:t>
        <a:bodyPr/>
        <a:lstStyle/>
        <a:p>
          <a:endParaRPr lang="ru-RU"/>
        </a:p>
      </dgm:t>
    </dgm:pt>
    <dgm:pt modelId="{515CD491-A1A3-4DD2-A063-A5F1AF6B23BD}">
      <dgm:prSet phldrT="[Текст]" custT="1"/>
      <dgm:spPr/>
      <dgm:t>
        <a:bodyPr/>
        <a:lstStyle/>
        <a:p>
          <a:r>
            <a:rPr kumimoji="0" lang="ru-RU" sz="5200" b="0" i="0" u="none" strike="noStrike" kern="1200" cap="none" spc="0" normalizeH="0" baseline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Halvar Breit Md" panose="00000605000000000000" charset="0"/>
              <a:ea typeface="+mn-ea"/>
              <a:cs typeface="Arial" panose="020B0604020202020204" pitchFamily="34" charset="0"/>
            </a:rPr>
            <a:t>Функции надзора (сохранение, сбережение)</a:t>
          </a:r>
          <a:endParaRPr kumimoji="0" lang="ru-RU" sz="5200" b="0" i="0" u="none" strike="noStrike" kern="1200" cap="none" spc="0" normalizeH="0" baseline="0" dirty="0">
            <a:ln>
              <a:noFill/>
            </a:ln>
            <a:solidFill>
              <a:schemeClr val="bg1"/>
            </a:solidFill>
            <a:effectLst/>
            <a:uFillTx/>
            <a:latin typeface="Halvar Breit Md" panose="00000605000000000000" charset="0"/>
            <a:ea typeface="+mn-ea"/>
            <a:cs typeface="Arial" panose="020B0604020202020204" pitchFamily="34" charset="0"/>
          </a:endParaRPr>
        </a:p>
      </dgm:t>
    </dgm:pt>
    <dgm:pt modelId="{286C10CD-DD13-4E27-91A9-BBAEA5DD1251}" type="parTrans" cxnId="{CF5FB364-B402-4EC4-89DC-80A42A35F316}">
      <dgm:prSet/>
      <dgm:spPr/>
      <dgm:t>
        <a:bodyPr/>
        <a:lstStyle/>
        <a:p>
          <a:endParaRPr lang="ru-RU"/>
        </a:p>
      </dgm:t>
    </dgm:pt>
    <dgm:pt modelId="{71C85535-C515-40E9-8CE0-8023BE82AC39}" type="sibTrans" cxnId="{CF5FB364-B402-4EC4-89DC-80A42A35F316}">
      <dgm:prSet/>
      <dgm:spPr/>
      <dgm:t>
        <a:bodyPr/>
        <a:lstStyle/>
        <a:p>
          <a:endParaRPr lang="ru-RU"/>
        </a:p>
      </dgm:t>
    </dgm:pt>
    <dgm:pt modelId="{6DF98823-D877-4A51-93B7-6BEE7A6EA7AD}" type="pres">
      <dgm:prSet presAssocID="{B92EF3DC-FB48-4607-AAD8-956CE1EB9BE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BE204D-9AB5-4B8E-AB0C-CD96E0D31BB9}" type="pres">
      <dgm:prSet presAssocID="{B92EF3DC-FB48-4607-AAD8-956CE1EB9BEE}" presName="divider" presStyleLbl="fgShp" presStyleIdx="0" presStyleCnt="1" custLinFactNeighborX="0" custLinFactNeighborY="93"/>
      <dgm:spPr>
        <a:solidFill>
          <a:schemeClr val="accent3">
            <a:lumMod val="20000"/>
            <a:lumOff val="80000"/>
          </a:schemeClr>
        </a:solidFill>
      </dgm:spPr>
    </dgm:pt>
    <dgm:pt modelId="{3141F8F9-16F1-4193-B3C7-5E309F0BA890}" type="pres">
      <dgm:prSet presAssocID="{F56B4A47-D8AC-4011-B678-24D2A7B4C5DC}" presName="downArrow" presStyleLbl="node1" presStyleIdx="0" presStyleCnt="2" custScaleX="82923" custLinFactNeighborX="-1223" custLinFactNeighborY="11243"/>
      <dgm:spPr>
        <a:solidFill>
          <a:schemeClr val="accent3">
            <a:lumMod val="20000"/>
            <a:lumOff val="80000"/>
          </a:schemeClr>
        </a:solidFill>
      </dgm:spPr>
    </dgm:pt>
    <dgm:pt modelId="{8902AB42-03AC-4768-B57C-D27C71377F29}" type="pres">
      <dgm:prSet presAssocID="{F56B4A47-D8AC-4011-B678-24D2A7B4C5DC}" presName="downArrowText" presStyleLbl="revTx" presStyleIdx="0" presStyleCnt="2" custScaleX="184297" custScaleY="65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65FD91-780B-47CD-B953-E3CE2DC31E45}" type="pres">
      <dgm:prSet presAssocID="{515CD491-A1A3-4DD2-A063-A5F1AF6B23BD}" presName="upArrow" presStyleLbl="node1" presStyleIdx="1" presStyleCnt="2" custScaleX="76348" custLinFactNeighborX="2530" custLinFactNeighborY="-9851"/>
      <dgm:spPr>
        <a:solidFill>
          <a:schemeClr val="accent3">
            <a:lumMod val="20000"/>
            <a:lumOff val="80000"/>
          </a:schemeClr>
        </a:solidFill>
      </dgm:spPr>
    </dgm:pt>
    <dgm:pt modelId="{8773D121-B721-475F-ABBF-FF69138393A1}" type="pres">
      <dgm:prSet presAssocID="{515CD491-A1A3-4DD2-A063-A5F1AF6B23BD}" presName="upArrowText" presStyleLbl="revTx" presStyleIdx="1" presStyleCnt="2" custScaleX="144395" custLinFactNeighborX="-13006" custLinFactNeighborY="-2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9E41F6-1A39-4CF0-BBBE-1DA40C55C37B}" type="presOf" srcId="{515CD491-A1A3-4DD2-A063-A5F1AF6B23BD}" destId="{8773D121-B721-475F-ABBF-FF69138393A1}" srcOrd="0" destOrd="0" presId="urn:microsoft.com/office/officeart/2005/8/layout/arrow3"/>
    <dgm:cxn modelId="{6C419618-BCA0-405D-A6DC-B2BD3802D380}" type="presOf" srcId="{F56B4A47-D8AC-4011-B678-24D2A7B4C5DC}" destId="{8902AB42-03AC-4768-B57C-D27C71377F29}" srcOrd="0" destOrd="0" presId="urn:microsoft.com/office/officeart/2005/8/layout/arrow3"/>
    <dgm:cxn modelId="{8DF78F37-F3D1-4112-8466-B28081B55667}" srcId="{B92EF3DC-FB48-4607-AAD8-956CE1EB9BEE}" destId="{F56B4A47-D8AC-4011-B678-24D2A7B4C5DC}" srcOrd="0" destOrd="0" parTransId="{520B4FE9-8A34-4344-A94F-638E73B9B5EA}" sibTransId="{148D4211-E77F-417D-AFC1-0B0BB957D82E}"/>
    <dgm:cxn modelId="{CF5FB364-B402-4EC4-89DC-80A42A35F316}" srcId="{B92EF3DC-FB48-4607-AAD8-956CE1EB9BEE}" destId="{515CD491-A1A3-4DD2-A063-A5F1AF6B23BD}" srcOrd="1" destOrd="0" parTransId="{286C10CD-DD13-4E27-91A9-BBAEA5DD1251}" sibTransId="{71C85535-C515-40E9-8CE0-8023BE82AC39}"/>
    <dgm:cxn modelId="{BCC10D17-5C58-4120-9445-4F0B9CBF3C94}" type="presOf" srcId="{B92EF3DC-FB48-4607-AAD8-956CE1EB9BEE}" destId="{6DF98823-D877-4A51-93B7-6BEE7A6EA7AD}" srcOrd="0" destOrd="0" presId="urn:microsoft.com/office/officeart/2005/8/layout/arrow3"/>
    <dgm:cxn modelId="{4487E67E-D6EC-46AF-B174-9D024A263696}" type="presParOf" srcId="{6DF98823-D877-4A51-93B7-6BEE7A6EA7AD}" destId="{1FBE204D-9AB5-4B8E-AB0C-CD96E0D31BB9}" srcOrd="0" destOrd="0" presId="urn:microsoft.com/office/officeart/2005/8/layout/arrow3"/>
    <dgm:cxn modelId="{D1064D9A-7A09-48DA-9D74-0EAB6A694247}" type="presParOf" srcId="{6DF98823-D877-4A51-93B7-6BEE7A6EA7AD}" destId="{3141F8F9-16F1-4193-B3C7-5E309F0BA890}" srcOrd="1" destOrd="0" presId="urn:microsoft.com/office/officeart/2005/8/layout/arrow3"/>
    <dgm:cxn modelId="{88074815-428C-4EA2-87DC-E198472BE0E2}" type="presParOf" srcId="{6DF98823-D877-4A51-93B7-6BEE7A6EA7AD}" destId="{8902AB42-03AC-4768-B57C-D27C71377F29}" srcOrd="2" destOrd="0" presId="urn:microsoft.com/office/officeart/2005/8/layout/arrow3"/>
    <dgm:cxn modelId="{EC1C8232-4029-4C83-A9F7-CB8A5CF2F0A3}" type="presParOf" srcId="{6DF98823-D877-4A51-93B7-6BEE7A6EA7AD}" destId="{DB65FD91-780B-47CD-B953-E3CE2DC31E45}" srcOrd="3" destOrd="0" presId="urn:microsoft.com/office/officeart/2005/8/layout/arrow3"/>
    <dgm:cxn modelId="{E75F982E-9E70-4009-9CCC-AB0DCE9098CF}" type="presParOf" srcId="{6DF98823-D877-4A51-93B7-6BEE7A6EA7AD}" destId="{8773D121-B721-475F-ABBF-FF69138393A1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589D0-4015-4ED0-84E6-E3566E102781}">
      <dsp:nvSpPr>
        <dsp:cNvPr id="0" name=""/>
        <dsp:cNvSpPr/>
      </dsp:nvSpPr>
      <dsp:spPr>
        <a:xfrm>
          <a:off x="4744823" y="123557"/>
          <a:ext cx="5930784" cy="5930784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5535594" y="1161445"/>
        <a:ext cx="4349241" cy="2668852"/>
      </dsp:txXfrm>
    </dsp:sp>
    <dsp:sp modelId="{84F220A6-8E98-4D2E-BCC1-529586D2A9C2}">
      <dsp:nvSpPr>
        <dsp:cNvPr id="0" name=""/>
        <dsp:cNvSpPr/>
      </dsp:nvSpPr>
      <dsp:spPr>
        <a:xfrm>
          <a:off x="6884848" y="3830297"/>
          <a:ext cx="5930784" cy="5930784"/>
        </a:xfrm>
        <a:prstGeom prst="ellipse">
          <a:avLst/>
        </a:prstGeom>
        <a:solidFill>
          <a:schemeClr val="accent3">
            <a:lumMod val="20000"/>
            <a:lumOff val="8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8698679" y="5362417"/>
        <a:ext cx="3558470" cy="3261931"/>
      </dsp:txXfrm>
    </dsp:sp>
    <dsp:sp modelId="{6A90FAB2-975C-48E2-90A2-0BF7CFF2C084}">
      <dsp:nvSpPr>
        <dsp:cNvPr id="0" name=""/>
        <dsp:cNvSpPr/>
      </dsp:nvSpPr>
      <dsp:spPr>
        <a:xfrm>
          <a:off x="2604798" y="3830297"/>
          <a:ext cx="5930784" cy="5930784"/>
        </a:xfrm>
        <a:prstGeom prst="ellipse">
          <a:avLst/>
        </a:prstGeom>
        <a:solidFill>
          <a:schemeClr val="accent3">
            <a:lumMod val="20000"/>
            <a:lumOff val="8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3163281" y="5362417"/>
        <a:ext cx="3558470" cy="32619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E204D-9AB5-4B8E-AB0C-CD96E0D31BB9}">
      <dsp:nvSpPr>
        <dsp:cNvPr id="0" name=""/>
        <dsp:cNvSpPr/>
      </dsp:nvSpPr>
      <dsp:spPr>
        <a:xfrm rot="21300000">
          <a:off x="53198" y="4069792"/>
          <a:ext cx="22307856" cy="2194758"/>
        </a:xfrm>
        <a:prstGeom prst="mathMinus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41F8F9-16F1-4193-B3C7-5E309F0BA890}">
      <dsp:nvSpPr>
        <dsp:cNvPr id="0" name=""/>
        <dsp:cNvSpPr/>
      </dsp:nvSpPr>
      <dsp:spPr>
        <a:xfrm>
          <a:off x="3181624" y="980743"/>
          <a:ext cx="5575971" cy="4130664"/>
        </a:xfrm>
        <a:prstGeom prst="downArrow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02AB42-03AC-4768-B57C-D27C71377F29}">
      <dsp:nvSpPr>
        <dsp:cNvPr id="0" name=""/>
        <dsp:cNvSpPr/>
      </dsp:nvSpPr>
      <dsp:spPr>
        <a:xfrm>
          <a:off x="8856427" y="753110"/>
          <a:ext cx="13218815" cy="283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69824" rIns="369824" bIns="369824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5200" b="0" i="0" u="none" strike="noStrike" kern="1200" cap="none" spc="0" normalizeH="0" baseline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Halvar Breit Md" panose="00000605000000000000" charset="0"/>
              <a:ea typeface="+mn-ea"/>
              <a:cs typeface="Arial" panose="020B0604020202020204" pitchFamily="34" charset="0"/>
              <a:sym typeface="Helvetica Neue"/>
            </a:rPr>
            <a:t>Функции управления (повышение эффективности, производительности)</a:t>
          </a:r>
          <a:endParaRPr kumimoji="0" lang="ru-RU" sz="5200" b="0" i="0" u="none" strike="noStrike" kern="1200" cap="none" spc="0" normalizeH="0" baseline="0" dirty="0">
            <a:ln>
              <a:noFill/>
            </a:ln>
            <a:solidFill>
              <a:schemeClr val="bg1"/>
            </a:solidFill>
            <a:effectLst/>
            <a:uFillTx/>
            <a:latin typeface="Halvar Breit Md" panose="00000605000000000000" charset="0"/>
            <a:ea typeface="+mn-ea"/>
            <a:cs typeface="Arial" panose="020B0604020202020204" pitchFamily="34" charset="0"/>
            <a:sym typeface="Helvetica Neue"/>
          </a:endParaRPr>
        </a:p>
      </dsp:txBody>
      <dsp:txXfrm>
        <a:off x="8856427" y="753110"/>
        <a:ext cx="13218815" cy="2830975"/>
      </dsp:txXfrm>
    </dsp:sp>
    <dsp:sp modelId="{DB65FD91-780B-47CD-B953-E3CE2DC31E45}">
      <dsp:nvSpPr>
        <dsp:cNvPr id="0" name=""/>
        <dsp:cNvSpPr/>
      </dsp:nvSpPr>
      <dsp:spPr>
        <a:xfrm>
          <a:off x="13965604" y="5272751"/>
          <a:ext cx="5133850" cy="4130664"/>
        </a:xfrm>
        <a:prstGeom prst="upArrow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3D121-B721-475F-ABBF-FF69138393A1}">
      <dsp:nvSpPr>
        <dsp:cNvPr id="0" name=""/>
        <dsp:cNvSpPr/>
      </dsp:nvSpPr>
      <dsp:spPr>
        <a:xfrm>
          <a:off x="837145" y="5886498"/>
          <a:ext cx="10356819" cy="4337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69824" rIns="369824" bIns="369824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5200" b="0" i="0" u="none" strike="noStrike" kern="1200" cap="none" spc="0" normalizeH="0" baseline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Halvar Breit Md" panose="00000605000000000000" charset="0"/>
              <a:ea typeface="+mn-ea"/>
              <a:cs typeface="Arial" panose="020B0604020202020204" pitchFamily="34" charset="0"/>
            </a:rPr>
            <a:t>Функции надзора (сохранение, сбережение)</a:t>
          </a:r>
          <a:endParaRPr kumimoji="0" lang="ru-RU" sz="5200" b="0" i="0" u="none" strike="noStrike" kern="1200" cap="none" spc="0" normalizeH="0" baseline="0" dirty="0">
            <a:ln>
              <a:noFill/>
            </a:ln>
            <a:solidFill>
              <a:schemeClr val="bg1"/>
            </a:solidFill>
            <a:effectLst/>
            <a:uFillTx/>
            <a:latin typeface="Halvar Breit Md" panose="00000605000000000000" charset="0"/>
            <a:ea typeface="+mn-ea"/>
            <a:cs typeface="Arial" panose="020B0604020202020204" pitchFamily="34" charset="0"/>
          </a:endParaRPr>
        </a:p>
      </dsp:txBody>
      <dsp:txXfrm>
        <a:off x="837145" y="5886498"/>
        <a:ext cx="10356819" cy="4337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30625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08685" y="4724956"/>
            <a:ext cx="4997768" cy="4476274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886563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342114" latinLnBrk="0">
      <a:lnSpc>
        <a:spcPct val="117999"/>
      </a:lnSpc>
      <a:defRPr sz="1644">
        <a:latin typeface="Halvar Breit Md" panose="00000605000000000000" pitchFamily="2" charset="0"/>
        <a:ea typeface="+mn-ea"/>
        <a:cs typeface="+mn-cs"/>
        <a:sym typeface="Helvetica Neue"/>
      </a:defRPr>
    </a:lvl1pPr>
    <a:lvl2pPr indent="171055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2pPr>
    <a:lvl3pPr indent="342114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3pPr>
    <a:lvl4pPr indent="513169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4pPr>
    <a:lvl5pPr indent="684223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5pPr>
    <a:lvl6pPr indent="855282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6pPr>
    <a:lvl7pPr indent="1026337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7pPr>
    <a:lvl8pPr indent="1197392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8pPr>
    <a:lvl9pPr indent="1368451" defTabSz="342114" latinLnBrk="0">
      <a:lnSpc>
        <a:spcPct val="117999"/>
      </a:lnSpc>
      <a:defRPr sz="1644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275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955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630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1125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897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944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2012" y="17789803"/>
            <a:ext cx="32956504" cy="955468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44173">
              <a:lnSpc>
                <a:spcPct val="100000"/>
              </a:lnSpc>
              <a:spcBef>
                <a:spcPts val="0"/>
              </a:spcBef>
              <a:buSzTx/>
              <a:buNone/>
              <a:defRPr sz="5428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809744" y="3862498"/>
            <a:ext cx="32956504" cy="6972299"/>
          </a:xfrm>
          <a:prstGeom prst="rect">
            <a:avLst/>
          </a:prstGeom>
        </p:spPr>
        <p:txBody>
          <a:bodyPr anchor="b"/>
          <a:lstStyle>
            <a:lvl1pPr>
              <a:defRPr sz="17660" spc="-353">
                <a:latin typeface="Halvar Breit Md" panose="00000605000000000000" pitchFamily="2" charset="0"/>
              </a:defRPr>
            </a:lvl1pPr>
          </a:lstStyle>
          <a:p>
            <a:r>
              <a:rPr dirty="0"/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02018" y="10834794"/>
            <a:ext cx="32956500" cy="2857501"/>
          </a:xfrm>
          <a:prstGeom prst="rect">
            <a:avLst/>
          </a:prstGeom>
        </p:spPr>
        <p:txBody>
          <a:bodyPr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  <a:lvl2pPr marL="0" indent="34802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2pPr>
            <a:lvl3pPr marL="0" indent="69604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3pPr>
            <a:lvl4pPr marL="0" indent="104406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4pPr>
            <a:lvl5pPr marL="0" indent="139208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5pPr>
          </a:lstStyle>
          <a:p>
            <a:r>
              <a:rPr dirty="0"/>
              <a:t>Presentation Subtitle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54F888B-1617-4CD8-B9C0-8D20ED1F8A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410" r="1812"/>
          <a:stretch/>
        </p:blipFill>
        <p:spPr>
          <a:xfrm>
            <a:off x="-1" y="0"/>
            <a:ext cx="36576001" cy="20574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7381265"/>
            <a:ext cx="32956500" cy="5811473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1pPr>
            <a:lvl2pPr marL="0" indent="348020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2pPr>
            <a:lvl3pPr marL="0" indent="696041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3pPr>
            <a:lvl4pPr marL="0" indent="1044061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4pPr>
            <a:lvl5pPr marL="0" indent="1392081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5pPr>
          </a:lstStyle>
          <a:p>
            <a:r>
              <a:rPr dirty="0"/>
              <a:t>Statement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809754" y="1613895"/>
            <a:ext cx="32956500" cy="10862375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1pPr>
            <a:lvl2pPr marL="0" indent="348020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2pPr>
            <a:lvl3pPr marL="0" indent="696041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3pPr>
            <a:lvl4pPr marL="0" indent="1044061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4pPr>
            <a:lvl5pPr marL="0" indent="1392081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5pPr>
          </a:lstStyle>
          <a:p>
            <a:r>
              <a:rPr dirty="0"/>
              <a:t>100%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12393274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algn="ctr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645040" y="16013188"/>
            <a:ext cx="30300080" cy="955468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44173">
              <a:lnSpc>
                <a:spcPct val="100000"/>
              </a:lnSpc>
              <a:spcBef>
                <a:spcPts val="0"/>
              </a:spcBef>
              <a:buSzTx/>
              <a:buNone/>
              <a:defRPr sz="5428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2630884" y="7409796"/>
            <a:ext cx="31314232" cy="5754419"/>
          </a:xfrm>
          <a:prstGeom prst="rect">
            <a:avLst/>
          </a:prstGeom>
        </p:spPr>
        <p:txBody>
          <a:bodyPr/>
          <a:lstStyle>
            <a:lvl1pPr marL="972695" indent="-715377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1pPr>
            <a:lvl2pPr marL="972695" indent="-367357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2pPr>
            <a:lvl3pPr marL="972695" indent="-19336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3pPr>
            <a:lvl4pPr marL="972695" indent="328689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4pPr>
            <a:lvl5pPr marL="972695" indent="676708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5pPr>
          </a:lstStyle>
          <a:p>
            <a:r>
              <a:rPr dirty="0"/>
              <a:t>“Notable Quote”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 and chopsticks"/>
          <p:cNvSpPr>
            <a:spLocks noGrp="1"/>
          </p:cNvSpPr>
          <p:nvPr>
            <p:ph type="pic" sz="quarter" idx="21"/>
          </p:nvPr>
        </p:nvSpPr>
        <p:spPr>
          <a:xfrm>
            <a:off x="23641052" y="1524009"/>
            <a:ext cx="11158648" cy="89245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45" name="Bowl with salmon cakes, salad and houmous "/>
          <p:cNvSpPr>
            <a:spLocks noGrp="1"/>
          </p:cNvSpPr>
          <p:nvPr>
            <p:ph type="pic" sz="half" idx="22"/>
          </p:nvPr>
        </p:nvSpPr>
        <p:spPr>
          <a:xfrm>
            <a:off x="20250154" y="5967414"/>
            <a:ext cx="15659100" cy="182252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46" name="Bowl of pappardelle pasta with parsley butter, roasted hazelnuts and shaved parmesan cheese"/>
          <p:cNvSpPr>
            <a:spLocks noGrp="1"/>
          </p:cNvSpPr>
          <p:nvPr>
            <p:ph type="pic" idx="23"/>
          </p:nvPr>
        </p:nvSpPr>
        <p:spPr>
          <a:xfrm>
            <a:off x="-209552" y="742956"/>
            <a:ext cx="24917400" cy="186880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 and chopsticks"/>
          <p:cNvSpPr>
            <a:spLocks noGrp="1"/>
          </p:cNvSpPr>
          <p:nvPr>
            <p:ph type="pic" idx="21"/>
          </p:nvPr>
        </p:nvSpPr>
        <p:spPr>
          <a:xfrm>
            <a:off x="-2000250" y="-8286750"/>
            <a:ext cx="40576500" cy="324612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2012" y="17789803"/>
            <a:ext cx="32956504" cy="955468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44173">
              <a:lnSpc>
                <a:spcPct val="100000"/>
              </a:lnSpc>
              <a:spcBef>
                <a:spcPts val="0"/>
              </a:spcBef>
              <a:buSzTx/>
              <a:buNone/>
              <a:defRPr sz="5428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809744" y="3862498"/>
            <a:ext cx="32956504" cy="6972299"/>
          </a:xfrm>
          <a:prstGeom prst="rect">
            <a:avLst/>
          </a:prstGeom>
        </p:spPr>
        <p:txBody>
          <a:bodyPr anchor="b"/>
          <a:lstStyle>
            <a:lvl1pPr>
              <a:defRPr sz="17660" spc="-353">
                <a:latin typeface="Halvar Breit Md" panose="00000605000000000000" pitchFamily="2" charset="0"/>
              </a:defRPr>
            </a:lvl1pPr>
          </a:lstStyle>
          <a:p>
            <a:r>
              <a:rPr dirty="0"/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02018" y="10834794"/>
            <a:ext cx="32956500" cy="2857501"/>
          </a:xfrm>
          <a:prstGeom prst="rect">
            <a:avLst/>
          </a:prstGeom>
        </p:spPr>
        <p:txBody>
          <a:bodyPr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  <a:lvl2pPr marL="0" indent="34802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2pPr>
            <a:lvl3pPr marL="0" indent="69604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3pPr>
            <a:lvl4pPr marL="0" indent="104406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4pPr>
            <a:lvl5pPr marL="0" indent="139208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5pPr>
          </a:lstStyle>
          <a:p>
            <a:r>
              <a:rPr dirty="0"/>
              <a:t>Presentation Subtitle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54F888B-1617-4CD8-B9C0-8D20ED1F8A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410" r="1812"/>
          <a:stretch/>
        </p:blipFill>
        <p:spPr>
          <a:xfrm>
            <a:off x="-1" y="0"/>
            <a:ext cx="36576001" cy="205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6984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>
            <a:spLocks noGrp="1"/>
          </p:cNvSpPr>
          <p:nvPr>
            <p:ph type="pic" idx="21"/>
          </p:nvPr>
        </p:nvSpPr>
        <p:spPr>
          <a:xfrm>
            <a:off x="16459200" y="-304795"/>
            <a:ext cx="18217256" cy="212026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905002"/>
            <a:ext cx="14668500" cy="8823408"/>
          </a:xfrm>
          <a:prstGeom prst="rect">
            <a:avLst/>
          </a:prstGeom>
        </p:spPr>
        <p:txBody>
          <a:bodyPr anchor="b"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09754" y="10590866"/>
            <a:ext cx="14668500" cy="8078135"/>
          </a:xfrm>
          <a:prstGeom prst="rect">
            <a:avLst/>
          </a:prstGeom>
        </p:spPr>
        <p:txBody>
          <a:bodyPr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  <a:lvl2pPr marL="0" indent="34802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2pPr>
            <a:lvl3pPr marL="0" indent="69604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3pPr>
            <a:lvl4pPr marL="0" indent="104406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4pPr>
            <a:lvl5pPr marL="0" indent="1392081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Subtitle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846627" y="19562916"/>
            <a:ext cx="864019" cy="626838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8731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67754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2197100"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64122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14668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6372759"/>
            <a:ext cx="14668500" cy="12384944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62" name="Bowl of pappardelle pasta with parsley butter, roasted hazelnuts and shaved parmesan cheese"/>
          <p:cNvSpPr>
            <a:spLocks noGrp="1"/>
          </p:cNvSpPr>
          <p:nvPr>
            <p:ph type="pic" idx="22"/>
          </p:nvPr>
        </p:nvSpPr>
        <p:spPr>
          <a:xfrm>
            <a:off x="18288000" y="-610897"/>
            <a:ext cx="16375312" cy="2183374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14668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015138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14668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6372759"/>
            <a:ext cx="14668500" cy="12384944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14668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526896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14668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6372759"/>
            <a:ext cx="14668500" cy="12384944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14668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183262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809744" y="6800857"/>
            <a:ext cx="32956504" cy="6972299"/>
          </a:xfrm>
          <a:prstGeom prst="rect">
            <a:avLst/>
          </a:prstGeom>
        </p:spPr>
        <p:txBody>
          <a:bodyPr anchor="ctr"/>
          <a:lstStyle>
            <a:lvl1pPr>
              <a:defRPr sz="17660" b="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1pPr>
          </a:lstStyle>
          <a:p>
            <a:r>
              <a:rPr dirty="0"/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846627" y="19562916"/>
            <a:ext cx="864019" cy="626838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506390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0"/>
            <a:ext cx="32956500" cy="2152425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949823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32956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1pPr>
            <a:lvl2pPr marL="0" indent="348020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2pPr>
            <a:lvl3pPr marL="0" indent="696041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3pPr>
            <a:lvl4pPr marL="0" indent="1044061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4pPr>
            <a:lvl5pPr marL="0" indent="1392081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5pPr>
          </a:lstStyle>
          <a:p>
            <a:r>
              <a:rPr dirty="0"/>
              <a:t>Agenda Topics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5239873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7381265"/>
            <a:ext cx="32956500" cy="5811473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1pPr>
            <a:lvl2pPr marL="0" indent="348020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2pPr>
            <a:lvl3pPr marL="0" indent="696041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3pPr>
            <a:lvl4pPr marL="0" indent="1044061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4pPr>
            <a:lvl5pPr marL="0" indent="1392081" algn="ctr">
              <a:lnSpc>
                <a:spcPct val="80000"/>
              </a:lnSpc>
              <a:spcBef>
                <a:spcPts val="0"/>
              </a:spcBef>
              <a:buSzTx/>
              <a:buNone/>
              <a:defRPr sz="1766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5pPr>
          </a:lstStyle>
          <a:p>
            <a:r>
              <a:rPr dirty="0"/>
              <a:t>Statement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178213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809754" y="1613895"/>
            <a:ext cx="32956500" cy="10862375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1pPr>
            <a:lvl2pPr marL="0" indent="348020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2pPr>
            <a:lvl3pPr marL="0" indent="696041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3pPr>
            <a:lvl4pPr marL="0" indent="1044061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4pPr>
            <a:lvl5pPr marL="0" indent="1392081" algn="ctr">
              <a:lnSpc>
                <a:spcPct val="80000"/>
              </a:lnSpc>
              <a:spcBef>
                <a:spcPts val="0"/>
              </a:spcBef>
              <a:buSzTx/>
              <a:buNone/>
              <a:defRPr sz="38059" b="1" spc="-382">
                <a:latin typeface="Halvar Breit Md" panose="00000605000000000000" pitchFamily="2" charset="0"/>
              </a:defRPr>
            </a:lvl5pPr>
          </a:lstStyle>
          <a:p>
            <a:r>
              <a:rPr dirty="0"/>
              <a:t>100%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12393274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algn="ctr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3379118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645040" y="16013188"/>
            <a:ext cx="30300080" cy="955468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44173">
              <a:lnSpc>
                <a:spcPct val="100000"/>
              </a:lnSpc>
              <a:spcBef>
                <a:spcPts val="0"/>
              </a:spcBef>
              <a:buSzTx/>
              <a:buNone/>
              <a:defRPr sz="5428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2630884" y="7409796"/>
            <a:ext cx="31314232" cy="5754419"/>
          </a:xfrm>
          <a:prstGeom prst="rect">
            <a:avLst/>
          </a:prstGeom>
        </p:spPr>
        <p:txBody>
          <a:bodyPr/>
          <a:lstStyle>
            <a:lvl1pPr marL="972695" indent="-715377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1pPr>
            <a:lvl2pPr marL="972695" indent="-367357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2pPr>
            <a:lvl3pPr marL="972695" indent="-19336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3pPr>
            <a:lvl4pPr marL="972695" indent="328689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4pPr>
            <a:lvl5pPr marL="972695" indent="676708">
              <a:spcBef>
                <a:spcPts val="0"/>
              </a:spcBef>
              <a:buSzTx/>
              <a:buNone/>
              <a:defRPr sz="12942" spc="-259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5pPr>
          </a:lstStyle>
          <a:p>
            <a:r>
              <a:rPr dirty="0"/>
              <a:t>“Notable Quote”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660585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 and chopsticks"/>
          <p:cNvSpPr>
            <a:spLocks noGrp="1"/>
          </p:cNvSpPr>
          <p:nvPr>
            <p:ph type="pic" sz="quarter" idx="21"/>
          </p:nvPr>
        </p:nvSpPr>
        <p:spPr>
          <a:xfrm>
            <a:off x="23641052" y="1524009"/>
            <a:ext cx="11158648" cy="89245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45" name="Bowl with salmon cakes, salad and houmous "/>
          <p:cNvSpPr>
            <a:spLocks noGrp="1"/>
          </p:cNvSpPr>
          <p:nvPr>
            <p:ph type="pic" sz="half" idx="22"/>
          </p:nvPr>
        </p:nvSpPr>
        <p:spPr>
          <a:xfrm>
            <a:off x="20250154" y="5967414"/>
            <a:ext cx="15659100" cy="182252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46" name="Bowl of pappardelle pasta with parsley butter, roasted hazelnuts and shaved parmesan cheese"/>
          <p:cNvSpPr>
            <a:spLocks noGrp="1"/>
          </p:cNvSpPr>
          <p:nvPr>
            <p:ph type="pic" idx="23"/>
          </p:nvPr>
        </p:nvSpPr>
        <p:spPr>
          <a:xfrm>
            <a:off x="-209552" y="742956"/>
            <a:ext cx="24917400" cy="186880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31202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2197100"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 and chopsticks"/>
          <p:cNvSpPr>
            <a:spLocks noGrp="1"/>
          </p:cNvSpPr>
          <p:nvPr>
            <p:ph type="pic" idx="21"/>
          </p:nvPr>
        </p:nvSpPr>
        <p:spPr>
          <a:xfrm>
            <a:off x="-2000250" y="-8286750"/>
            <a:ext cx="40576500" cy="324612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017377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93783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14668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6372759"/>
            <a:ext cx="14668500" cy="12384944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62" name="Bowl of pappardelle pasta with parsley butter, roasted hazelnuts and shaved parmesan cheese"/>
          <p:cNvSpPr>
            <a:spLocks noGrp="1"/>
          </p:cNvSpPr>
          <p:nvPr>
            <p:ph type="pic" idx="22"/>
          </p:nvPr>
        </p:nvSpPr>
        <p:spPr>
          <a:xfrm>
            <a:off x="18288000" y="-610897"/>
            <a:ext cx="16375312" cy="2183374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endParaRPr dirty="0"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14668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14668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6372759"/>
            <a:ext cx="14668500" cy="12384944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14668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14668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809754" y="6372759"/>
            <a:ext cx="14668500" cy="12384944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  <a:lvl2pPr>
              <a:defRPr>
                <a:latin typeface="Halvar Breit Md" panose="00000605000000000000" pitchFamily="2" charset="0"/>
              </a:defRPr>
            </a:lvl2pPr>
            <a:lvl3pPr>
              <a:defRPr>
                <a:latin typeface="Halvar Breit Md" panose="00000605000000000000" pitchFamily="2" charset="0"/>
              </a:defRPr>
            </a:lvl3pPr>
            <a:lvl4pPr>
              <a:defRPr>
                <a:latin typeface="Halvar Breit Md" panose="00000605000000000000" pitchFamily="2" charset="0"/>
              </a:defRPr>
            </a:lvl4pPr>
            <a:lvl5pPr>
              <a:defRPr>
                <a:latin typeface="Halvar Breit Md" panose="00000605000000000000" pitchFamily="2" charset="0"/>
              </a:defRPr>
            </a:lvl5pPr>
          </a:lstStyle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14668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809744" y="6800857"/>
            <a:ext cx="32956504" cy="6972299"/>
          </a:xfrm>
          <a:prstGeom prst="rect">
            <a:avLst/>
          </a:prstGeom>
        </p:spPr>
        <p:txBody>
          <a:bodyPr anchor="ctr"/>
          <a:lstStyle>
            <a:lvl1pPr>
              <a:defRPr sz="17660" b="0" spc="-353">
                <a:latin typeface="Halvar Breit Md" panose="00000605000000000000" pitchFamily="2" charset="0"/>
                <a:ea typeface="Halvar Breit Md" panose="00000605000000000000" pitchFamily="2" charset="0"/>
                <a:cs typeface="Halvar Breit Md" panose="00000605000000000000" pitchFamily="2" charset="0"/>
                <a:sym typeface="Helvetica Neue Medium"/>
              </a:defRPr>
            </a:lvl1pPr>
          </a:lstStyle>
          <a:p>
            <a:r>
              <a:rPr dirty="0"/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846627" y="19562916"/>
            <a:ext cx="864019" cy="626838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0"/>
            <a:ext cx="32956500" cy="2152425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7"/>
            <a:ext cx="32956500" cy="2152652"/>
          </a:xfrm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r>
              <a:rPr dirty="0"/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9754" y="3559445"/>
            <a:ext cx="32956500" cy="1402169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1256742">
              <a:lnSpc>
                <a:spcPct val="100000"/>
              </a:lnSpc>
              <a:spcBef>
                <a:spcPts val="0"/>
              </a:spcBef>
              <a:buSzTx/>
              <a:buNone/>
              <a:defRPr sz="8376" b="1">
                <a:latin typeface="Halvar Breit Md" panose="00000605000000000000" pitchFamily="2" charset="0"/>
              </a:defRPr>
            </a:lvl1pPr>
          </a:lstStyle>
          <a:p>
            <a:r>
              <a:rPr dirty="0"/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1pPr>
            <a:lvl2pPr marL="0" indent="348020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2pPr>
            <a:lvl3pPr marL="0" indent="696041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3pPr>
            <a:lvl4pPr marL="0" indent="1044061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4pPr>
            <a:lvl5pPr marL="0" indent="1392081" defTabSz="1256742">
              <a:lnSpc>
                <a:spcPct val="100000"/>
              </a:lnSpc>
              <a:spcBef>
                <a:spcPts val="2740"/>
              </a:spcBef>
              <a:buSzTx/>
              <a:buNone/>
              <a:defRPr sz="8376" spc="-84">
                <a:latin typeface="Halvar Breit Md" panose="00000605000000000000" pitchFamily="2" charset="0"/>
              </a:defRPr>
            </a:lvl5pPr>
          </a:lstStyle>
          <a:p>
            <a:r>
              <a:rPr dirty="0"/>
              <a:t>Agenda Topics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6"/>
            <a:ext cx="32956500" cy="214974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01600" tIns="101600" rIns="101600" bIns="101600">
            <a:normAutofit/>
          </a:bodyPr>
          <a:lstStyle/>
          <a:p>
            <a:r>
              <a:rPr dirty="0"/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809754" y="6372758"/>
            <a:ext cx="32956500" cy="1238401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01600" tIns="101600" rIns="101600" bIns="101600">
            <a:normAutofit/>
          </a:bodyPr>
          <a:lstStyle/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846627" y="19556565"/>
            <a:ext cx="864019" cy="626838"/>
          </a:xfrm>
          <a:prstGeom prst="rect">
            <a:avLst/>
          </a:prstGeom>
          <a:ln w="25400">
            <a:miter lim="400000"/>
          </a:ln>
        </p:spPr>
        <p:txBody>
          <a:bodyPr wrap="none" lIns="101600" tIns="101600" rIns="101600" bIns="101600" anchor="b">
            <a:spAutoFit/>
          </a:bodyPr>
          <a:lstStyle>
            <a:lvl1pPr algn="ctr" defTabSz="889385">
              <a:lnSpc>
                <a:spcPct val="100000"/>
              </a:lnSpc>
              <a:spcBef>
                <a:spcPts val="0"/>
              </a:spcBef>
              <a:defRPr sz="2740"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p:transition spd="med"/>
  <p:hf hdr="0" ftr="0" dt="0"/>
  <p:txStyles>
    <p:titleStyle>
      <a:lvl1pPr marL="0" marR="0" indent="0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1pPr>
      <a:lvl2pPr marL="0" marR="0" indent="348020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696041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044061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392081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740102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088122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2436143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2784163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928054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1pPr>
      <a:lvl2pPr marL="1392081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2pPr>
      <a:lvl3pPr marL="1856109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3pPr>
      <a:lvl4pPr marL="2320135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4pPr>
      <a:lvl5pPr marL="2784163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5pPr>
      <a:lvl6pPr marL="3248190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712218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176245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4640271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348020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696041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044061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392081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740102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088122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2436143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2784163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809754" y="1619256"/>
            <a:ext cx="32956500" cy="214974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01600" tIns="101600" rIns="101600" bIns="101600">
            <a:normAutofit/>
          </a:bodyPr>
          <a:lstStyle/>
          <a:p>
            <a:r>
              <a:rPr dirty="0"/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809754" y="6372758"/>
            <a:ext cx="32956500" cy="1238401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01600" tIns="101600" rIns="101600" bIns="101600">
            <a:normAutofit/>
          </a:bodyPr>
          <a:lstStyle/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846627" y="19556565"/>
            <a:ext cx="864019" cy="626838"/>
          </a:xfrm>
          <a:prstGeom prst="rect">
            <a:avLst/>
          </a:prstGeom>
          <a:ln w="25400">
            <a:miter lim="400000"/>
          </a:ln>
        </p:spPr>
        <p:txBody>
          <a:bodyPr wrap="none" lIns="101600" tIns="101600" rIns="101600" bIns="101600" anchor="b">
            <a:spAutoFit/>
          </a:bodyPr>
          <a:lstStyle>
            <a:lvl1pPr algn="ctr" defTabSz="889385">
              <a:lnSpc>
                <a:spcPct val="100000"/>
              </a:lnSpc>
              <a:spcBef>
                <a:spcPts val="0"/>
              </a:spcBef>
              <a:defRPr sz="2740">
                <a:latin typeface="Halvar Breit Md" panose="00000605000000000000" pitchFamily="2" charset="0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50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transition spd="med"/>
  <p:hf hdr="0" ftr="0" dt="0"/>
  <p:txStyles>
    <p:titleStyle>
      <a:lvl1pPr marL="0" marR="0" indent="0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1pPr>
      <a:lvl2pPr marL="0" marR="0" indent="348020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696041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044061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392081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740102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088122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2436143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2784163" algn="l" defTabSz="3712123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42" b="1" i="0" u="none" strike="noStrike" cap="none" spc="-25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928054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1pPr>
      <a:lvl2pPr marL="1392081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2pPr>
      <a:lvl3pPr marL="1856109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3pPr>
      <a:lvl4pPr marL="2320135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4pPr>
      <a:lvl5pPr marL="2784163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Halvar Breit Md" panose="00000605000000000000" pitchFamily="2" charset="0"/>
          <a:ea typeface="+mn-ea"/>
          <a:cs typeface="+mn-cs"/>
          <a:sym typeface="Helvetica Neue"/>
        </a:defRPr>
      </a:lvl5pPr>
      <a:lvl6pPr marL="3248190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712218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176245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4640271" marR="0" indent="-928054" algn="l" defTabSz="3712123" rtl="0" latinLnBrk="0">
        <a:lnSpc>
          <a:spcPct val="90000"/>
        </a:lnSpc>
        <a:spcBef>
          <a:spcPts val="6853"/>
        </a:spcBef>
        <a:spcAft>
          <a:spcPts val="0"/>
        </a:spcAft>
        <a:buClrTx/>
        <a:buSzPct val="123000"/>
        <a:buFontTx/>
        <a:buChar char="•"/>
        <a:tabLst/>
        <a:defRPr sz="7307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348020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696041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044061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392081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740102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088122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2436143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2784163" algn="ctr" defTabSz="88938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4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Каждый охотник желает знать"/>
          <p:cNvSpPr txBox="1"/>
          <p:nvPr/>
        </p:nvSpPr>
        <p:spPr>
          <a:xfrm>
            <a:off x="2140954" y="7893349"/>
            <a:ext cx="32046531" cy="151764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b="1" spc="-110" dirty="0" smtClean="0">
                <a:latin typeface="Montserrat Medium" panose="00000600000000000000" pitchFamily="2" charset="-52"/>
              </a:rPr>
              <a:t>Новые горизонты земельной политики </a:t>
            </a:r>
            <a:r>
              <a:rPr lang="ru-RU" b="1" spc="-110" dirty="0" err="1" smtClean="0">
                <a:latin typeface="Montserrat Medium" panose="00000600000000000000" pitchFamily="2" charset="-52"/>
              </a:rPr>
              <a:t>россии</a:t>
            </a:r>
            <a:endParaRPr lang="ru-RU" b="1" spc="-110" dirty="0">
              <a:latin typeface="Montserrat Medium" panose="00000600000000000000" pitchFamily="2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64196" y="17322916"/>
            <a:ext cx="4029949" cy="20518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Neue"/>
              </a:rPr>
              <a:t>Москва-2025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Helvetica Neue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23426" y="14451224"/>
            <a:ext cx="13776207" cy="4677178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ru-RU" sz="6600" b="1" dirty="0" smtClean="0">
                <a:solidFill>
                  <a:schemeClr val="bg1"/>
                </a:solidFill>
              </a:rPr>
              <a:t>Линников Александр Сергеевич</a:t>
            </a:r>
          </a:p>
          <a:p>
            <a:pPr algn="ctr" defTabSz="4876677">
              <a:spcBef>
                <a:spcPts val="1200"/>
              </a:spcBef>
              <a:spcAft>
                <a:spcPts val="1200"/>
              </a:spcAft>
            </a:pPr>
            <a:r>
              <a:rPr lang="ru-RU" sz="5400" dirty="0" smtClean="0">
                <a:solidFill>
                  <a:schemeClr val="bg1"/>
                </a:solidFill>
              </a:rPr>
              <a:t>Ректор Государственного Университета </a:t>
            </a:r>
          </a:p>
          <a:p>
            <a:pPr algn="ctr" defTabSz="4876677">
              <a:spcBef>
                <a:spcPts val="1200"/>
              </a:spcBef>
              <a:spcAft>
                <a:spcPts val="1200"/>
              </a:spcAft>
            </a:pPr>
            <a:r>
              <a:rPr lang="ru-RU" sz="5400" dirty="0" smtClean="0">
                <a:solidFill>
                  <a:schemeClr val="bg1"/>
                </a:solidFill>
              </a:rPr>
              <a:t>по землеустройству</a:t>
            </a:r>
            <a:endParaRPr lang="ru-RU" sz="5400" dirty="0">
              <a:solidFill>
                <a:schemeClr val="bg1"/>
              </a:solidFill>
            </a:endParaRPr>
          </a:p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ru-RU" sz="6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47886" y="-396670"/>
            <a:ext cx="20563643" cy="21072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5400" cap="all" spc="-110" smtClean="0">
                <a:solidFill>
                  <a:srgbClr val="FFFFFF"/>
                </a:solidFill>
                <a:latin typeface="Helvetica Neue (Основной текст)"/>
                <a:ea typeface="Gilroy-Regular"/>
                <a:cs typeface="Gilroy-Regular"/>
              </a:rPr>
              <a:t>Государственный </a:t>
            </a:r>
            <a:r>
              <a:rPr lang="ru-RU" sz="5400" cap="all" spc="-110" dirty="0">
                <a:solidFill>
                  <a:srgbClr val="FFFFFF"/>
                </a:solidFill>
                <a:latin typeface="Helvetica Neue (Основной текст)"/>
                <a:ea typeface="Gilroy-Regular"/>
                <a:cs typeface="Gilroy-Regular"/>
              </a:rPr>
              <a:t>университет по землеустройству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009C79E0-31BB-47E2-A56E-FA41E7DB5E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26" y="437165"/>
            <a:ext cx="3198256" cy="319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588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5250426" y="3291331"/>
            <a:ext cx="26556929" cy="4851275"/>
          </a:xfrm>
          <a:prstGeom prst="flowChartAlternateProcess">
            <a:avLst/>
          </a:prstGeom>
          <a:noFill/>
          <a:ln w="104775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Каждый охотник желает знать"/>
          <p:cNvSpPr txBox="1"/>
          <p:nvPr/>
        </p:nvSpPr>
        <p:spPr>
          <a:xfrm>
            <a:off x="1640844" y="1203243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>
                <a:latin typeface="Montserrat Medium" panose="00000600000000000000" pitchFamily="2" charset="-52"/>
              </a:rPr>
              <a:t>Экологическая ценность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51871" y="3570325"/>
            <a:ext cx="2530823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Экологическая ценность земельных ресурсов - </a:t>
            </a:r>
          </a:p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</a:t>
            </a: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пособность обеспечивать устойчивое развитие природно-территориальных комплексов, характеризующаяся, в том числе, нормативами воздействия на окружающую среду</a:t>
            </a:r>
            <a:endParaRPr lang="ru-RU" sz="5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82977" y="10232881"/>
            <a:ext cx="27697471" cy="6731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</a:pPr>
            <a:r>
              <a:rPr lang="ru-RU" sz="4800" b="1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 </a:t>
            </a:r>
            <a:r>
              <a:rPr lang="ru-RU" sz="5000" b="1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сфере сельского </a:t>
            </a:r>
            <a:r>
              <a:rPr lang="ru-RU" sz="5000" b="1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хозяйства: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плодородия земель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сельскохозяйственного назначения не ниже 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естественного уровня;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не превышение выбросов загрязняющих веществ выше предельно допустимых</a:t>
            </a:r>
            <a:r>
              <a:rPr lang="ru-RU" sz="5000" kern="1200" dirty="0">
                <a:solidFill>
                  <a:srgbClr val="FFC000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значений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концентрации;</a:t>
            </a:r>
            <a:endParaRPr lang="ru-RU" sz="50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</a:t>
            </a:r>
            <a:r>
              <a:rPr lang="ru-RU" sz="5000" kern="1200" dirty="0">
                <a:solidFill>
                  <a:prstClr val="black"/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уровня</a:t>
            </a:r>
            <a:r>
              <a:rPr lang="ru-RU" sz="5000" kern="1200" dirty="0">
                <a:solidFill>
                  <a:prstClr val="black"/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биоразнообразия.</a:t>
            </a:r>
          </a:p>
        </p:txBody>
      </p:sp>
      <p:sp>
        <p:nvSpPr>
          <p:cNvPr id="38" name="Стрелка вниз 37"/>
          <p:cNvSpPr/>
          <p:nvPr/>
        </p:nvSpPr>
        <p:spPr>
          <a:xfrm>
            <a:off x="16966364" y="8276305"/>
            <a:ext cx="667344" cy="1822877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>
          <a:xfrm>
            <a:off x="35567632" y="19801972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10</a:t>
            </a:fld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2" name="TextBox 21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65054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3891516" y="3200993"/>
            <a:ext cx="27580855" cy="5513385"/>
          </a:xfrm>
          <a:prstGeom prst="flowChartAlternateProcess">
            <a:avLst/>
          </a:prstGeom>
          <a:noFill/>
          <a:ln w="104775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Каждый охотник желает знать"/>
          <p:cNvSpPr txBox="1"/>
          <p:nvPr/>
        </p:nvSpPr>
        <p:spPr>
          <a:xfrm>
            <a:off x="1640844" y="1203243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Пространственно-временная </a:t>
            </a:r>
            <a:r>
              <a:rPr lang="ru-RU" sz="7600" b="1" dirty="0">
                <a:latin typeface="Montserrat Medium" panose="00000600000000000000" pitchFamily="2" charset="-52"/>
              </a:rPr>
              <a:t>ценность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97688" y="3153245"/>
            <a:ext cx="2584742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Пространственно-временная ценность земельных ресурсов - </a:t>
            </a:r>
          </a:p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возможность эффективного использования земельных ресурсов для удовлетворения потребностей нынешнего поколения без ущерба для возможностей будущих поколений удовлетворять свои потребности*</a:t>
            </a:r>
            <a:endParaRPr lang="ru-RU" sz="5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27812" y="11491407"/>
            <a:ext cx="27244559" cy="5369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/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расширение </a:t>
            </a: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площади</a:t>
            </a:r>
            <a:r>
              <a:rPr lang="ru-RU" sz="4800" kern="1200" dirty="0" smtClean="0">
                <a:solidFill>
                  <a:srgbClr val="FFC000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сельскохозяйственных угодий;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и/или расширение производственных мощностей </a:t>
            </a:r>
            <a:b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и создание новой инфраструктуры </a:t>
            </a: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производства и первичной переработки сельхозпродукции.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ru-RU" sz="4800" kern="1200" dirty="0">
              <a:solidFill>
                <a:srgbClr val="FFC000">
                  <a:lumMod val="75000"/>
                </a:srgbClr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95965" y="10524236"/>
            <a:ext cx="11404084" cy="9417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</a:pPr>
            <a:r>
              <a:rPr lang="ru-RU" sz="4800" b="1" kern="12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В сфере сельского хозяйства: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>
          <a:xfrm>
            <a:off x="35488347" y="19801972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7348271" y="9002327"/>
            <a:ext cx="667344" cy="1822877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5" name="TextBox 24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7" name="Рисунок 26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46592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ждый охотник желает знать"/>
          <p:cNvSpPr txBox="1"/>
          <p:nvPr/>
        </p:nvSpPr>
        <p:spPr>
          <a:xfrm>
            <a:off x="1513715" y="1261821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Баланс ценностей</a:t>
            </a:r>
            <a:endParaRPr lang="ru-RU" sz="7600" b="1" dirty="0">
              <a:latin typeface="Montserrat Medium" panose="00000600000000000000" pitchFamily="2" charset="-5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2"/>
          </p:nvPr>
        </p:nvSpPr>
        <p:spPr>
          <a:xfrm>
            <a:off x="35597129" y="19801972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513715" y="3261646"/>
            <a:ext cx="34381737" cy="7993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7200" b="1" dirty="0" smtClean="0">
                <a:solidFill>
                  <a:srgbClr val="C00000"/>
                </a:solidFill>
                <a:latin typeface="Halvar Breit Md" panose="00000605000000000000" charset="0"/>
                <a:cs typeface="Arial" panose="020B0604020202020204" pitchFamily="34" charset="0"/>
              </a:rPr>
              <a:t>!</a:t>
            </a:r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 Баланс ценностей в сфере использования земельных ресурсов </a:t>
            </a:r>
            <a:r>
              <a:rPr lang="ru-RU" sz="66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– главная стратегическая задача государственной земельной политики </a:t>
            </a:r>
            <a:r>
              <a:rPr lang="ru-RU" sz="66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для </a:t>
            </a:r>
            <a:r>
              <a:rPr lang="ru-RU" sz="66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удовлетворения потребностей нынешнего поколения без ущерба для возможностей будущих поколений удовлетворять свои потребности*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6600" b="1" dirty="0">
              <a:solidFill>
                <a:schemeClr val="accent4">
                  <a:lumMod val="75000"/>
                </a:schemeClr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850605" y="2937553"/>
            <a:ext cx="35044848" cy="6161899"/>
          </a:xfrm>
          <a:prstGeom prst="round2DiagRect">
            <a:avLst/>
          </a:prstGeom>
          <a:noFill/>
          <a:ln w="155575" cap="rnd">
            <a:solidFill>
              <a:srgbClr val="00B05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68518" y="22480399"/>
            <a:ext cx="27559132" cy="2688941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l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9600" dirty="0" smtClean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21966702"/>
              </p:ext>
            </p:extLst>
          </p:nvPr>
        </p:nvGraphicFramePr>
        <p:xfrm>
          <a:off x="-747645" y="9259659"/>
          <a:ext cx="22414254" cy="10326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97856" y="9987253"/>
            <a:ext cx="15060706" cy="10212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876677">
              <a:spcBef>
                <a:spcPts val="9000"/>
              </a:spcBef>
            </a:pPr>
            <a:r>
              <a:rPr lang="ru-RU" sz="46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ценности земельных ресурсов, определенных для всех отраслей народного хозяйства </a:t>
            </a: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при </a:t>
            </a:r>
            <a:r>
              <a:rPr lang="ru-RU" sz="46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одновременном увеличении ценности в отраслях, развитие которых </a:t>
            </a: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определено </a:t>
            </a: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как </a:t>
            </a: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приоритетное на </a:t>
            </a:r>
            <a:r>
              <a:rPr lang="ru-RU" sz="46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каждом этапе </a:t>
            </a: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развития государства при </a:t>
            </a:r>
            <a:r>
              <a:rPr lang="ru-RU" sz="46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условии сдерживания антропогенной деятельности, наносящей урон земельным </a:t>
            </a:r>
            <a:r>
              <a:rPr lang="ru-RU" sz="46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ресурсам</a:t>
            </a:r>
          </a:p>
          <a:p>
            <a:pPr defTabSz="4876677">
              <a:spcBef>
                <a:spcPts val="9000"/>
              </a:spcBef>
            </a:pPr>
            <a:endParaRPr lang="ru-RU" sz="52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defTabSz="4876677">
              <a:spcBef>
                <a:spcPts val="9000"/>
              </a:spcBef>
            </a:pPr>
            <a:endParaRPr lang="ru-RU" sz="52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1" name="TextBox 20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  <p:sp>
        <p:nvSpPr>
          <p:cNvPr id="13" name="Прямоугольник 12"/>
          <p:cNvSpPr/>
          <p:nvPr/>
        </p:nvSpPr>
        <p:spPr>
          <a:xfrm>
            <a:off x="21133999" y="17244573"/>
            <a:ext cx="14895139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*</a:t>
            </a:r>
            <a:r>
              <a:rPr lang="ru-RU" sz="3800" b="1" kern="12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Конвенция </a:t>
            </a:r>
            <a:r>
              <a:rPr lang="ru-RU" sz="3800" b="1" kern="12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 биологическом разнообразии ООН, </a:t>
            </a:r>
            <a:r>
              <a:rPr lang="ru-RU" sz="3800" b="1" kern="12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   	статья </a:t>
            </a:r>
            <a:r>
              <a:rPr lang="ru-RU" sz="3800" b="1" kern="12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2, </a:t>
            </a:r>
            <a:r>
              <a:rPr lang="ru-RU" sz="3800" b="1" kern="12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1992 </a:t>
            </a:r>
            <a:endParaRPr lang="ru-RU" sz="3800" b="1" kern="1200" dirty="0" smtClean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4175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2233211" y="3286126"/>
            <a:ext cx="33249067" cy="15083808"/>
          </a:xfrm>
          <a:prstGeom prst="flowChartAlternateProcess">
            <a:avLst/>
          </a:prstGeom>
          <a:noFill/>
          <a:ln w="104775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Каждый охотник желает знать"/>
          <p:cNvSpPr txBox="1"/>
          <p:nvPr/>
        </p:nvSpPr>
        <p:spPr>
          <a:xfrm>
            <a:off x="1640844" y="676945"/>
            <a:ext cx="34381738" cy="226137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solidFill>
                  <a:schemeClr val="bg1"/>
                </a:solidFill>
                <a:latin typeface="Montserrat Medium" panose="00000600000000000000" pitchFamily="2" charset="-52"/>
              </a:rPr>
              <a:t>Целевые показатели стратегического </a:t>
            </a:r>
            <a:r>
              <a:rPr lang="ru-RU" sz="7600" b="1" smtClean="0">
                <a:solidFill>
                  <a:schemeClr val="bg1"/>
                </a:solidFill>
                <a:latin typeface="Montserrat Medium" panose="00000600000000000000" pitchFamily="2" charset="-52"/>
              </a:rPr>
              <a:t>планирования в </a:t>
            </a:r>
            <a:r>
              <a:rPr lang="ru-RU" sz="7600" b="1" dirty="0" smtClean="0">
                <a:solidFill>
                  <a:schemeClr val="bg1"/>
                </a:solidFill>
                <a:latin typeface="Montserrat Medium" panose="00000600000000000000" pitchFamily="2" charset="-52"/>
              </a:rPr>
              <a:t>отношении земель сельскохозяйственного назначения</a:t>
            </a:r>
            <a:endParaRPr lang="ru-RU" sz="7600" b="1" dirty="0">
              <a:solidFill>
                <a:schemeClr val="bg1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36099" y="4568487"/>
            <a:ext cx="29481369" cy="1451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Объём безопасной и качественной сельскохозяйственной продукции;</a:t>
            </a: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Численность работников сферы АПК;</a:t>
            </a: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Площадь с</a:t>
            </a:r>
            <a:r>
              <a:rPr lang="en-US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/</a:t>
            </a: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х угодий, используемых в научно-образовательной </a:t>
            </a: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деятельности;</a:t>
            </a:r>
            <a:endParaRPr lang="ru-RU" sz="4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Доля населения, проживающего на сельских территориях;</a:t>
            </a: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Количественные и качественные параметры развития сельского туризма;</a:t>
            </a:r>
            <a:endParaRPr lang="ru-RU" sz="4800" kern="1200" dirty="0" smtClean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площади сельскохозяйственных угодий;</a:t>
            </a: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Рентабельность</a:t>
            </a:r>
            <a:r>
              <a:rPr lang="ru-RU" sz="50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производства и реализации продукции с единицы площади ресурса;</a:t>
            </a: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плодородия земель сельскохозяйственного назначения </a:t>
            </a:r>
            <a:b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не ниже естественного уровня;</a:t>
            </a: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Объем </a:t>
            </a: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выбросов загрязняющих веществ, не превышающий предельно допустимые значения </a:t>
            </a: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концентрации;</a:t>
            </a:r>
            <a:endParaRPr lang="ru-RU" sz="4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уровня </a:t>
            </a:r>
            <a:r>
              <a:rPr lang="ru-RU" sz="4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биоразнообразия</a:t>
            </a: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.</a:t>
            </a:r>
            <a:endParaRPr lang="ru-RU" sz="4800" kern="1200" dirty="0" smtClean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algn="just" defTabSz="2743200" hangingPunct="1">
              <a:lnSpc>
                <a:spcPct val="100000"/>
              </a:lnSpc>
              <a:spcBef>
                <a:spcPts val="1800"/>
              </a:spcBef>
            </a:pPr>
            <a:endParaRPr lang="ru-RU" sz="4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1371600" indent="-1371600" algn="just" defTabSz="2743200" hangingPunct="1">
              <a:lnSpc>
                <a:spcPct val="100000"/>
              </a:lnSpc>
              <a:spcBef>
                <a:spcPts val="1800"/>
              </a:spcBef>
              <a:buFontTx/>
              <a:buAutoNum type="arabicParenR"/>
            </a:pPr>
            <a:endParaRPr lang="ru-RU" sz="4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>
          <a:xfrm>
            <a:off x="35499011" y="19801972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13</a:t>
            </a:fld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0" name="TextBox 19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51110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ждый охотник желает знать"/>
          <p:cNvSpPr txBox="1"/>
          <p:nvPr/>
        </p:nvSpPr>
        <p:spPr>
          <a:xfrm>
            <a:off x="1324402" y="700303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Система стратегического планирования государства</a:t>
            </a:r>
            <a:endParaRPr lang="ru-RU" sz="7600" b="1" dirty="0">
              <a:latin typeface="Montserrat Medium" panose="000006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56391" y="2422342"/>
            <a:ext cx="299354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8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Стратегическое планирование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– механизм управления, направленный </a:t>
            </a: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на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достижение приоритетных целей государства, включающий процессы целеполагания, прогнозирования и планирования социально-экономического развития Российской Федерации.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800" b="1" dirty="0">
              <a:solidFill>
                <a:srgbClr val="FFD932">
                  <a:lumMod val="75000"/>
                </a:srgbClr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800" b="1" dirty="0">
              <a:solidFill>
                <a:srgbClr val="FFD932">
                  <a:lumMod val="75000"/>
                </a:srgbClr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>
          <a:xfrm>
            <a:off x="35468752" y="19744114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56391" y="4665383"/>
            <a:ext cx="14711815" cy="2688941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8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Национальные цели развития Российской Федерации до 2030 года</a:t>
            </a:r>
            <a:r>
              <a:rPr lang="ru-RU" sz="48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598" y="16922874"/>
            <a:ext cx="16924110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*</a:t>
            </a:r>
            <a:r>
              <a:rPr lang="ru-RU" sz="3800" dirty="0" smtClean="0">
                <a:solidFill>
                  <a:srgbClr val="FFFFFF"/>
                </a:solidFill>
                <a:latin typeface="Halvar Breit Md" panose="00000605000000000000" charset="0"/>
              </a:rPr>
              <a:t>Указ </a:t>
            </a:r>
            <a:r>
              <a:rPr lang="ru-RU" sz="3800" dirty="0">
                <a:solidFill>
                  <a:srgbClr val="FFFFFF"/>
                </a:solidFill>
                <a:latin typeface="Halvar Breit Md" panose="00000605000000000000" charset="0"/>
              </a:rPr>
              <a:t>Президента Российской Федерации от 21.07.2020 № 474 «О национальных </a:t>
            </a:r>
            <a:r>
              <a:rPr lang="ru-RU" sz="3800" dirty="0" smtClean="0">
                <a:solidFill>
                  <a:srgbClr val="FFFFFF"/>
                </a:solidFill>
                <a:latin typeface="Halvar Breit Md" panose="00000605000000000000" charset="0"/>
              </a:rPr>
              <a:t>целях развития </a:t>
            </a:r>
            <a:r>
              <a:rPr lang="ru-RU" sz="3800" dirty="0">
                <a:solidFill>
                  <a:srgbClr val="FFFFFF"/>
                </a:solidFill>
                <a:latin typeface="Halvar Breit Md" panose="00000605000000000000" charset="0"/>
              </a:rPr>
              <a:t>Российской Федерации на период до 2030 года»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56391" y="7689861"/>
            <a:ext cx="13196524" cy="901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населения</a:t>
            </a: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, здоровье </a:t>
            </a:r>
            <a:b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 благополучие людей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Возможности </a:t>
            </a: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для самореализации и развития талантов</a:t>
            </a:r>
            <a:endParaRPr lang="ru-RU" sz="44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Комфортная </a:t>
            </a: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 безопасная </a:t>
            </a:r>
            <a:r>
              <a:rPr lang="ru-RU" sz="44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среда </a:t>
            </a: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для жизни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Достойный</a:t>
            </a: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, эффективный </a:t>
            </a:r>
            <a:r>
              <a:rPr lang="ru-RU" sz="44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труд </a:t>
            </a: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 успешное предпринимательство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Цифровая трансформация</a:t>
            </a:r>
            <a:endParaRPr lang="ru-RU" sz="44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14077" y="9818206"/>
            <a:ext cx="1070898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Ц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елевые </a:t>
            </a: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ориентиры 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стратегического планирования</a:t>
            </a: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федерального и регионального уровня</a:t>
            </a:r>
            <a:endParaRPr lang="ru-RU" sz="5400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15445650" y="7554757"/>
            <a:ext cx="1222556" cy="9058750"/>
          </a:xfrm>
          <a:prstGeom prst="rightBrace">
            <a:avLst/>
          </a:prstGeom>
          <a:noFill/>
          <a:ln w="92075" cap="flat">
            <a:solidFill>
              <a:schemeClr val="bg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50974746"/>
              </p:ext>
            </p:extLst>
          </p:nvPr>
        </p:nvGraphicFramePr>
        <p:xfrm>
          <a:off x="23209263" y="6728867"/>
          <a:ext cx="15420431" cy="9884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Соединительная линия уступом 12"/>
          <p:cNvCxnSpPr/>
          <p:nvPr/>
        </p:nvCxnSpPr>
        <p:spPr>
          <a:xfrm>
            <a:off x="25174575" y="10658475"/>
            <a:ext cx="5744904" cy="1724307"/>
          </a:xfrm>
          <a:prstGeom prst="bentConnector3">
            <a:avLst/>
          </a:prstGeom>
          <a:noFill/>
          <a:ln w="13652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TextBox 16"/>
          <p:cNvSpPr txBox="1"/>
          <p:nvPr/>
        </p:nvSpPr>
        <p:spPr>
          <a:xfrm>
            <a:off x="25828034" y="11886780"/>
            <a:ext cx="5091444" cy="2467342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algn="ctr" defTabSz="4876677">
              <a:spcBef>
                <a:spcPts val="9000"/>
              </a:spcBef>
            </a:pPr>
            <a:r>
              <a:rPr lang="ru-RU" sz="4000" b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Экологические  ориентиры </a:t>
            </a:r>
            <a:endParaRPr lang="ru-RU" sz="4000" b="1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747778" y="8579016"/>
            <a:ext cx="4343400" cy="2467342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000" b="1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Социальные ориентиры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676251" y="12965698"/>
            <a:ext cx="5656520" cy="1436291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Экономические</a:t>
            </a:r>
          </a:p>
          <a:p>
            <a:pPr marL="0" marR="0" indent="0" algn="ctr" defTabSz="487667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ориентиры</a:t>
            </a:r>
            <a:endParaRPr lang="ru-RU" sz="4000" b="1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34" name="TextBox 33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36" name="Рисунок 35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674505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209062" y="4440695"/>
            <a:ext cx="34157876" cy="475338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w="25400" cap="flat">
            <a:solidFill>
              <a:schemeClr val="accent3">
                <a:lumMod val="5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Каждый охотник желает знать"/>
          <p:cNvSpPr txBox="1"/>
          <p:nvPr/>
        </p:nvSpPr>
        <p:spPr>
          <a:xfrm>
            <a:off x="1324402" y="700303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Земельная политика</a:t>
            </a:r>
            <a:endParaRPr lang="ru-RU" sz="7600" b="1" dirty="0">
              <a:latin typeface="Montserrat Medium" panose="000006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859139" y="2928301"/>
            <a:ext cx="110114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6000" b="1" dirty="0" smtClean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Земельная политика</a:t>
            </a:r>
            <a:r>
              <a:rPr lang="en-US" sz="60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*</a:t>
            </a:r>
            <a:endParaRPr lang="ru-RU" sz="60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ru-RU" sz="6000" b="1" dirty="0">
              <a:solidFill>
                <a:srgbClr val="FFD932">
                  <a:lumMod val="75000"/>
                </a:srgbClr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>
          <a:xfrm>
            <a:off x="35468752" y="19744114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33211" y="5293891"/>
            <a:ext cx="324308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сфера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внутренней политики, обеспечивающая создание для граждан, государства </a:t>
            </a: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и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бизнеса, условий для организации рационального использования и охраны земельных ресурсов, как важнейшего национального богатства страны и основы жизни и деятельности народа, проживающего на её территории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59139" y="10541396"/>
            <a:ext cx="32804934" cy="625299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685800" marR="0" indent="-685800" algn="l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Одно из главных направлений политики 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государства в среднесрочной </a:t>
            </a:r>
            <a:b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и долгосрочной перспективе</a:t>
            </a:r>
          </a:p>
          <a:p>
            <a:pPr marL="685800" marR="0" indent="-685800" algn="l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пределяющий фактор обеспечения устойчивого социально-экономического развития страны на основе рационального распределения и организации эффективного использования её земельного потенциала </a:t>
            </a:r>
            <a:endParaRPr lang="ru-RU" sz="54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5594" y="16996505"/>
            <a:ext cx="18760680" cy="128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*</a:t>
            </a:r>
            <a:r>
              <a:rPr lang="ru-RU" sz="3800" dirty="0" smtClean="0">
                <a:solidFill>
                  <a:srgbClr val="FFFFFF"/>
                </a:solidFill>
                <a:latin typeface="Halvar Breit Md" panose="00000605000000000000" charset="0"/>
              </a:rPr>
              <a:t>Доктрина (Стратегические направления) земельной политики Российской Федерации на период до 2036 года </a:t>
            </a:r>
            <a:r>
              <a:rPr lang="ru-RU" sz="3800" i="1" dirty="0" smtClean="0">
                <a:solidFill>
                  <a:srgbClr val="FFFFFF"/>
                </a:solidFill>
                <a:latin typeface="Halvar Breit Md" panose="00000605000000000000" charset="0"/>
              </a:rPr>
              <a:t>(Проект)</a:t>
            </a:r>
            <a:endParaRPr lang="ru-RU" sz="3800" i="1" dirty="0">
              <a:solidFill>
                <a:srgbClr val="FFFFFF"/>
              </a:solidFill>
              <a:latin typeface="Halvar Breit Md" panose="00000605000000000000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0" name="TextBox 19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88662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ждый охотник желает знать"/>
          <p:cNvSpPr txBox="1"/>
          <p:nvPr/>
        </p:nvSpPr>
        <p:spPr>
          <a:xfrm>
            <a:off x="1324402" y="965340"/>
            <a:ext cx="34381738" cy="226137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Место Природных ресурсов в системе стратегического планирования государства</a:t>
            </a:r>
            <a:endParaRPr lang="ru-RU" sz="7600" b="1" dirty="0">
              <a:latin typeface="Montserrat Medium" panose="000006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423" y="3723285"/>
            <a:ext cx="3351236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Задача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стратегического планирования - выбор путей и способов достижения целей </a:t>
            </a: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и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решения задач социально-экономической политики России, обеспечивающих </a:t>
            </a:r>
            <a:r>
              <a:rPr lang="ru-RU" sz="48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наиболее </a:t>
            </a:r>
            <a:r>
              <a:rPr lang="ru-RU" sz="4800" b="1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эффективное исп</a:t>
            </a:r>
            <a:r>
              <a:rPr lang="ru-RU" sz="48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оль</a:t>
            </a:r>
            <a:r>
              <a:rPr lang="ru-RU" sz="4800" b="1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зование ресурсов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, в том числе, </a:t>
            </a:r>
            <a:r>
              <a:rPr lang="ru-RU" sz="48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природных ресурсов</a:t>
            </a:r>
            <a:r>
              <a:rPr lang="en-US" sz="48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*</a:t>
            </a:r>
            <a:r>
              <a:rPr lang="ru-RU" sz="4800" b="1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956391" y="8560579"/>
            <a:ext cx="16380213" cy="6359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Основа для обеспечения</a:t>
            </a:r>
            <a:r>
              <a:rPr lang="en-US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**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: </a:t>
            </a:r>
          </a:p>
          <a:p>
            <a:endParaRPr lang="ru-RU" sz="48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сохранности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сырьевых материалов </a:t>
            </a: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и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водных </a:t>
            </a: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ресурсов;</a:t>
            </a:r>
            <a:endParaRPr lang="ru-RU" sz="48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сохранности почвы;</a:t>
            </a:r>
            <a:endParaRPr lang="ru-RU" sz="48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уменьшения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загрязнения окружающей среды.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9308726" y="8395921"/>
            <a:ext cx="16242593" cy="8392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Природные ресурсы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(</a:t>
            </a:r>
            <a:r>
              <a:rPr lang="ru-RU" sz="4800" dirty="0" err="1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natural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resource</a:t>
            </a:r>
            <a:r>
              <a:rPr lang="en-US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s</a:t>
            </a:r>
            <a:r>
              <a:rPr lang="ru-RU" sz="48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) 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- ресурсы, обнаруженные в природной среде и </a:t>
            </a:r>
            <a:r>
              <a:rPr lang="ru-RU" sz="48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полезные для человека и его деятельности</a:t>
            </a:r>
            <a:r>
              <a:rPr lang="en-US" sz="4800" b="1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**</a:t>
            </a:r>
            <a:r>
              <a:rPr lang="ru-RU" sz="48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4200" b="1" dirty="0" smtClean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Природные </a:t>
            </a:r>
            <a:r>
              <a:rPr lang="ru-RU" sz="4200" b="1" dirty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ресурсы </a:t>
            </a:r>
            <a:r>
              <a:rPr lang="ru-RU" sz="4200" b="1" dirty="0" smtClean="0">
                <a:solidFill>
                  <a:srgbClr val="FFD932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включают:</a:t>
            </a:r>
          </a:p>
          <a:p>
            <a:pPr algn="just">
              <a:spcBef>
                <a:spcPts val="1000"/>
              </a:spcBef>
            </a:pPr>
            <a:r>
              <a:rPr lang="ru-RU" sz="4200" i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восстанавливаемые </a:t>
            </a:r>
            <a:r>
              <a:rPr lang="ru-RU" sz="4200" i="1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и невосстанавливаемые исходные сырьевые материалы, физическое пространство (поверхность), ресурсы, связанные с потоками материи (геотермические источники энергии, ветер, приливы, солнечную энергию), </a:t>
            </a:r>
            <a:r>
              <a:rPr lang="ru-RU" sz="4200" i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4200" i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4200" i="1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а </a:t>
            </a:r>
            <a:r>
              <a:rPr lang="ru-RU" sz="4200" i="1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также экологические среды (воду, почву, воздух) и экосистемы.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887726" y="17048531"/>
            <a:ext cx="18288000" cy="1311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Halvar Breit Md" panose="00000605000000000000" charset="0"/>
              </a:rPr>
              <a:t>**</a:t>
            </a:r>
            <a:r>
              <a:rPr lang="ru-RU" sz="4400" dirty="0">
                <a:solidFill>
                  <a:srgbClr val="FFFFFF"/>
                </a:solidFill>
                <a:latin typeface="Halvar Breit Md" panose="00000605000000000000" charset="0"/>
              </a:rPr>
              <a:t>ГОСТ Р 58534—2019 «Эффективность использования ресурсов»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0" y="17048029"/>
            <a:ext cx="19211948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Halvar Breit Md" panose="00000605000000000000" charset="0"/>
              </a:rPr>
              <a:t>*</a:t>
            </a:r>
            <a:r>
              <a:rPr lang="ru-RU" sz="4400" dirty="0">
                <a:solidFill>
                  <a:srgbClr val="FFFFFF"/>
                </a:solidFill>
                <a:latin typeface="Halvar Breit Md" panose="00000605000000000000" charset="0"/>
              </a:rPr>
              <a:t>ФЗ от 28.06.2014 №172 </a:t>
            </a:r>
            <a:r>
              <a:rPr lang="ru-RU" sz="4400" dirty="0" smtClean="0">
                <a:solidFill>
                  <a:srgbClr val="FFFFFF"/>
                </a:solidFill>
                <a:latin typeface="Halvar Breit Md" panose="00000605000000000000" charset="0"/>
              </a:rPr>
              <a:t>«</a:t>
            </a:r>
            <a:r>
              <a:rPr lang="ru-RU" sz="4400" dirty="0">
                <a:solidFill>
                  <a:srgbClr val="FFFFFF"/>
                </a:solidFill>
                <a:latin typeface="Halvar Breit Md" panose="00000605000000000000" charset="0"/>
              </a:rPr>
              <a:t>О стратегическом планировании в </a:t>
            </a:r>
            <a:r>
              <a:rPr lang="ru-RU" sz="4400" dirty="0" smtClean="0">
                <a:solidFill>
                  <a:srgbClr val="FFFFFF"/>
                </a:solidFill>
                <a:latin typeface="Halvar Breit Md" panose="00000605000000000000" charset="0"/>
              </a:rPr>
              <a:t>Российской Федерации», статья </a:t>
            </a:r>
            <a:r>
              <a:rPr lang="ru-RU" sz="4400" dirty="0">
                <a:solidFill>
                  <a:srgbClr val="FFFFFF"/>
                </a:solidFill>
                <a:latin typeface="Halvar Breit Md" panose="00000605000000000000" charset="0"/>
              </a:rPr>
              <a:t>8, п.4</a:t>
            </a:r>
          </a:p>
        </p:txBody>
      </p:sp>
      <p:sp>
        <p:nvSpPr>
          <p:cNvPr id="14" name="Стрелка вниз 13"/>
          <p:cNvSpPr/>
          <p:nvPr/>
        </p:nvSpPr>
        <p:spPr>
          <a:xfrm>
            <a:off x="16870422" y="6439276"/>
            <a:ext cx="2341526" cy="2673320"/>
          </a:xfrm>
          <a:prstGeom prst="downArrow">
            <a:avLst/>
          </a:prstGeom>
          <a:solidFill>
            <a:srgbClr val="D5E3CF"/>
          </a:solidFill>
          <a:ln>
            <a:solidFill>
              <a:srgbClr val="D5E3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45212" y="8345425"/>
            <a:ext cx="17118419" cy="8424000"/>
          </a:xfrm>
          <a:prstGeom prst="rect">
            <a:avLst/>
          </a:prstGeom>
          <a:noFill/>
          <a:ln w="28575" cap="flat">
            <a:solidFill>
              <a:srgbClr val="D5E3CF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algn="ctr" defTabSz="1651000">
              <a:lnSpc>
                <a:spcPct val="100000"/>
              </a:lnSpc>
              <a:spcBef>
                <a:spcPts val="0"/>
              </a:spcBef>
            </a:pPr>
            <a:endParaRPr lang="ru-RU" sz="64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063631" y="8335278"/>
            <a:ext cx="17844288" cy="8424000"/>
          </a:xfrm>
          <a:prstGeom prst="rect">
            <a:avLst/>
          </a:prstGeom>
          <a:noFill/>
          <a:ln w="28575" cap="flat">
            <a:solidFill>
              <a:srgbClr val="D5E3CF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algn="ctr" defTabSz="1651000">
              <a:lnSpc>
                <a:spcPct val="100000"/>
              </a:lnSpc>
              <a:spcBef>
                <a:spcPts val="0"/>
              </a:spcBef>
            </a:pPr>
            <a:endParaRPr lang="ru-RU" sz="640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>
          <a:xfrm>
            <a:off x="35468752" y="19744114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4</a:t>
            </a:fld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9" name="TextBox 28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75358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ждый охотник желает знать"/>
          <p:cNvSpPr txBox="1"/>
          <p:nvPr/>
        </p:nvSpPr>
        <p:spPr>
          <a:xfrm>
            <a:off x="1169581" y="742929"/>
            <a:ext cx="34381738" cy="226137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Базовые поняти</a:t>
            </a:r>
            <a:r>
              <a:rPr lang="ru-RU" sz="7600" b="1" dirty="0" smtClean="0">
                <a:latin typeface="Montserrat Medium" panose="00000600000000000000" pitchFamily="2" charset="-52"/>
              </a:rPr>
              <a:t>я объектов управления в рамках земельной политики </a:t>
            </a:r>
            <a:endParaRPr lang="ru-RU" sz="7600" b="1" dirty="0">
              <a:latin typeface="Montserrat Medium" panose="00000600000000000000" pitchFamily="2" charset="-5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>
          <a:xfrm>
            <a:off x="35468752" y="19744114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5</a:t>
            </a:fld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9" name="TextBox 28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  <p:sp>
        <p:nvSpPr>
          <p:cNvPr id="17" name="Стрелка вниз 16"/>
          <p:cNvSpPr/>
          <p:nvPr/>
        </p:nvSpPr>
        <p:spPr>
          <a:xfrm>
            <a:off x="15820353" y="4592769"/>
            <a:ext cx="1455576" cy="1822889"/>
          </a:xfrm>
          <a:prstGeom prst="downArrow">
            <a:avLst/>
          </a:prstGeom>
          <a:solidFill>
            <a:srgbClr val="D5E3CF"/>
          </a:solidFill>
          <a:ln>
            <a:solidFill>
              <a:srgbClr val="D5E3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76102" y="2331395"/>
            <a:ext cx="18365197" cy="21072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Г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еопространственный </a:t>
            </a: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объект</a:t>
            </a:r>
            <a:endParaRPr lang="ru-RU" sz="54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92934" y="5260947"/>
            <a:ext cx="16510411" cy="21072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54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</a:t>
            </a: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емля</a:t>
            </a:r>
            <a:endParaRPr lang="ru-RU" sz="54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15820352" y="7427158"/>
            <a:ext cx="1455576" cy="1822889"/>
          </a:xfrm>
          <a:prstGeom prst="downArrow">
            <a:avLst/>
          </a:prstGeom>
          <a:solidFill>
            <a:srgbClr val="D5E3CF"/>
          </a:solidFill>
          <a:ln>
            <a:solidFill>
              <a:srgbClr val="D5E3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98570" y="8190499"/>
            <a:ext cx="18365197" cy="21072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Земельный фонд</a:t>
            </a:r>
            <a:endParaRPr lang="ru-RU" sz="54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98569" y="11288509"/>
            <a:ext cx="18365197" cy="21072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Земельные ресурсы</a:t>
            </a:r>
            <a:endParaRPr lang="ru-RU" sz="54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5820352" y="10377065"/>
            <a:ext cx="1455576" cy="1822889"/>
          </a:xfrm>
          <a:prstGeom prst="downArrow">
            <a:avLst/>
          </a:prstGeom>
          <a:solidFill>
            <a:srgbClr val="D5E3CF"/>
          </a:solidFill>
          <a:ln>
            <a:solidFill>
              <a:srgbClr val="D5E3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15820352" y="13661050"/>
            <a:ext cx="1455576" cy="1822889"/>
          </a:xfrm>
          <a:prstGeom prst="downArrow">
            <a:avLst/>
          </a:prstGeom>
          <a:solidFill>
            <a:srgbClr val="D5E3CF"/>
          </a:solidFill>
          <a:ln>
            <a:solidFill>
              <a:srgbClr val="D5E3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798568" y="14675308"/>
            <a:ext cx="18365197" cy="2107244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4876677" rtl="0" fontAlgn="auto" latinLnBrk="0" hangingPunct="0">
              <a:lnSpc>
                <a:spcPct val="90000"/>
              </a:lnSpc>
              <a:spcBef>
                <a:spcPts val="9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5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Земельный участок</a:t>
            </a:r>
            <a:endParaRPr lang="ru-RU" sz="5400" dirty="0">
              <a:solidFill>
                <a:srgbClr val="FFFFFF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824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ждый охотник желает знать"/>
          <p:cNvSpPr txBox="1"/>
          <p:nvPr/>
        </p:nvSpPr>
        <p:spPr>
          <a:xfrm>
            <a:off x="1055959" y="502824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algn="ctr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 smtClean="0">
                <a:latin typeface="Montserrat Medium" panose="00000600000000000000" pitchFamily="2" charset="-52"/>
              </a:rPr>
              <a:t>Соотношение понятий</a:t>
            </a:r>
            <a:endParaRPr lang="ru-RU" sz="7600" b="1" dirty="0">
              <a:latin typeface="Montserrat Medium" panose="00000600000000000000" pitchFamily="2" charset="-52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06557" y="8606764"/>
            <a:ext cx="16921068" cy="2308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5400" dirty="0">
              <a:solidFill>
                <a:srgbClr val="FFD932">
                  <a:lumMod val="75000"/>
                </a:srgbClr>
              </a:solidFill>
              <a:latin typeface="Montserrat Medium" panose="000006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22239" y="17810763"/>
            <a:ext cx="27331521" cy="8679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56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Земельный участок </a:t>
            </a:r>
            <a:r>
              <a:rPr lang="en-US" sz="56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≠ </a:t>
            </a:r>
            <a:r>
              <a:rPr lang="ru-RU" sz="5600" dirty="0" smtClean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Земельные </a:t>
            </a:r>
            <a:r>
              <a:rPr lang="ru-RU" sz="56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ресурсы</a:t>
            </a:r>
            <a:r>
              <a:rPr lang="en-US" sz="56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 ≠ </a:t>
            </a:r>
            <a:r>
              <a:rPr lang="ru-RU" sz="5600" dirty="0">
                <a:solidFill>
                  <a:srgbClr val="FFFFFF"/>
                </a:solidFill>
                <a:latin typeface="Halvar Breit Md" panose="00000605000000000000" charset="0"/>
                <a:cs typeface="Arial" panose="020B0604020202020204" pitchFamily="34" charset="0"/>
              </a:rPr>
              <a:t>Земельный фонд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2"/>
          </p:nvPr>
        </p:nvSpPr>
        <p:spPr>
          <a:xfrm>
            <a:off x="35499011" y="19793035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96129"/>
              </p:ext>
            </p:extLst>
          </p:nvPr>
        </p:nvGraphicFramePr>
        <p:xfrm>
          <a:off x="1072404" y="1966785"/>
          <a:ext cx="34426607" cy="150913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96898"/>
                <a:gridCol w="9122735"/>
                <a:gridCol w="8357191"/>
                <a:gridCol w="8449783"/>
              </a:tblGrid>
              <a:tr h="924447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</a:rPr>
                        <a:t>Земля</a:t>
                      </a:r>
                      <a:endParaRPr lang="ru-RU" sz="4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</a:rPr>
                        <a:t>Земельный фонд</a:t>
                      </a:r>
                      <a:endParaRPr lang="ru-RU" sz="4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</a:rPr>
                        <a:t>Земельные ресурсы</a:t>
                      </a:r>
                      <a:endParaRPr lang="ru-RU" sz="4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4400" b="1" i="0" u="none" strike="noStrike" cap="none" spc="0" baseline="0" dirty="0" smtClean="0">
                          <a:solidFill>
                            <a:schemeClr val="bg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Земельный участок</a:t>
                      </a:r>
                    </a:p>
                  </a:txBody>
                  <a:tcPr anchor="ctr"/>
                </a:tc>
              </a:tr>
              <a:tr h="9442536">
                <a:tc>
                  <a:txBody>
                    <a:bodyPr/>
                    <a:lstStyle/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«Земля» – земельный участок, </a:t>
                      </a: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включая почвенный покров и любые связанные с ним поверхностные воды, в результате владения и использования которых могут быть получены экономические и иные выгоды для населяющего её народа»</a:t>
                      </a:r>
                      <a:r>
                        <a:rPr lang="en-US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.</a:t>
                      </a:r>
                      <a:endParaRPr lang="ru-RU" sz="4000" dirty="0" smtClean="0">
                        <a:solidFill>
                          <a:srgbClr val="FFFFFF"/>
                        </a:solidFill>
                        <a:latin typeface="Halvar Breit Md" panose="00000605000000000000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Земли, находящиеся в пределах Российской Федерации, составляют </a:t>
                      </a:r>
                      <a: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земельный фонд страны (совокупность всех земель различного назначения </a:t>
                      </a:r>
                      <a:b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</a:br>
                      <a: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в пределах РФ, доступных </a:t>
                      </a:r>
                      <a:b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</a:br>
                      <a: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для классификации </a:t>
                      </a: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путем определения </a:t>
                      </a:r>
                      <a:b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</a:b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по различным основаниям: категории, виды, назначения и др.).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Совокупность земель разного назначения, которые используются или могут использоваться </a:t>
                      </a: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для экономической и иной деятельности в границах определённой территории – страны, региона, муниципального образования</a:t>
                      </a:r>
                      <a:r>
                        <a:rPr lang="ru-RU" sz="40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.**</a:t>
                      </a:r>
                      <a:endParaRPr lang="ru-RU" sz="4000" dirty="0" smtClean="0">
                        <a:solidFill>
                          <a:srgbClr val="FFFFFF"/>
                        </a:solidFill>
                        <a:latin typeface="Halvar Breit Md" panose="00000605000000000000" charset="0"/>
                        <a:cs typeface="Arial" panose="020B0604020202020204" pitchFamily="34" charset="0"/>
                      </a:endParaRPr>
                    </a:p>
                    <a:p>
                      <a:endParaRPr lang="ru-RU" sz="4000" dirty="0" smtClean="0">
                        <a:solidFill>
                          <a:srgbClr val="FFFFFF"/>
                        </a:solidFill>
                        <a:latin typeface="Halvar Breit Md" panose="00000605000000000000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>
                        <a:solidFill>
                          <a:srgbClr val="FFFFFF"/>
                        </a:solidFill>
                        <a:latin typeface="Halvar Breit Md" panose="00000605000000000000" charset="0"/>
                      </a:endParaRPr>
                    </a:p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>
                        <a:solidFill>
                          <a:srgbClr val="FFFFFF"/>
                        </a:solidFill>
                        <a:latin typeface="Halvar Breit Md" panose="00000605000000000000" charset="0"/>
                      </a:endParaRPr>
                    </a:p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</a:rPr>
                        <a:t>*</a:t>
                      </a:r>
                      <a:r>
                        <a:rPr lang="en-US" sz="32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</a:rPr>
                        <a:t>*</a:t>
                      </a:r>
                      <a:r>
                        <a:rPr lang="ru-RU" sz="32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</a:rPr>
                        <a:t>ФЗ от 21.02.1992 №2395-1 </a:t>
                      </a:r>
                      <a:br>
                        <a:rPr lang="ru-RU" sz="32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</a:rPr>
                      </a:br>
                      <a:r>
                        <a:rPr lang="ru-RU" sz="32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</a:rPr>
                        <a:t>«О недрах</a:t>
                      </a:r>
                      <a:r>
                        <a:rPr lang="ru-RU" sz="3200" dirty="0" smtClean="0">
                          <a:solidFill>
                            <a:srgbClr val="FFFFFF"/>
                          </a:solidFill>
                          <a:latin typeface="Halvar Breit Md" panose="00000605000000000000" charset="0"/>
                        </a:rPr>
                        <a:t>»</a:t>
                      </a:r>
                      <a:endParaRPr lang="ru-RU" sz="4000" dirty="0" smtClean="0">
                        <a:solidFill>
                          <a:srgbClr val="FFFFFF"/>
                        </a:solidFill>
                        <a:latin typeface="Halvar Breit Md" panose="00000605000000000000" charset="0"/>
                        <a:cs typeface="Arial" panose="020B0604020202020204" pitchFamily="34" charset="0"/>
                      </a:endParaRPr>
                    </a:p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0" i="0" u="none" strike="noStrike" cap="none" spc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Объект земельных отношений. </a:t>
                      </a:r>
                      <a:r>
                        <a:rPr lang="ru-RU" sz="4000" b="0" i="0" u="none" strike="noStrike" cap="none" spc="0" baseline="0" dirty="0" smtClean="0">
                          <a:solidFill>
                            <a:srgbClr val="FFFFFF"/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Как объект права собственности и иных предусмотренных Земельным Кодексом прав на землю является недвижимой вещью, которая представляет собой часть земной поверхности и имеет характеристики, позволяющие определить ее в качестве индивидуально определенной вещи</a:t>
                      </a:r>
                      <a:r>
                        <a:rPr lang="ru-RU" sz="4000" b="0" i="0" u="none" strike="noStrike" cap="none" spc="0" baseline="0" dirty="0" smtClean="0">
                          <a:solidFill>
                            <a:srgbClr val="FFFFFF"/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****.</a:t>
                      </a:r>
                      <a:endParaRPr lang="ru-RU" sz="4000" b="0" i="0" u="none" strike="noStrike" cap="none" spc="0" baseline="0" dirty="0">
                        <a:solidFill>
                          <a:srgbClr val="FFFFFF"/>
                        </a:solidFill>
                        <a:uFillTx/>
                        <a:latin typeface="Halvar Breit Md" panose="00000605000000000000" charset="0"/>
                        <a:ea typeface="+mn-ea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/>
                </a:tc>
              </a:tr>
              <a:tr h="4249042">
                <a:tc>
                  <a:txBody>
                    <a:bodyPr/>
                    <a:lstStyle/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0" i="0" u="none" strike="noStrike" cap="none" spc="0" baseline="0" dirty="0" smtClean="0">
                          <a:solidFill>
                            <a:srgbClr val="FFFFFF"/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* Земельный Кодекс Российской Федерации, статья 6</a:t>
                      </a:r>
                      <a:endParaRPr lang="ru-RU" sz="4000" b="0" i="0" u="none" strike="noStrike" cap="none" spc="0" baseline="0" dirty="0">
                        <a:solidFill>
                          <a:srgbClr val="FFFFFF"/>
                        </a:solidFill>
                        <a:uFillTx/>
                        <a:latin typeface="Halvar Breit Md" panose="00000605000000000000" charset="0"/>
                        <a:ea typeface="+mn-ea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0" i="0" u="none" strike="noStrike" cap="none" spc="0" baseline="0" dirty="0">
                        <a:solidFill>
                          <a:srgbClr val="FFFFFF"/>
                        </a:solidFill>
                        <a:uFillTx/>
                        <a:latin typeface="Halvar Breit Md" panose="00000605000000000000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latin typeface="Halvar Breit Md" panose="00000605000000000000" charset="0"/>
                          <a:cs typeface="Arial" panose="020B0604020202020204" pitchFamily="34" charset="0"/>
                        </a:rPr>
                        <a:t>Земли, которые используют или могут быть использованы в отраслях народного хозяйства</a:t>
                      </a:r>
                      <a:r>
                        <a:rPr lang="ru-RU" sz="4000" b="0" i="0" u="none" strike="noStrike" cap="none" spc="0" baseline="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.***</a:t>
                      </a:r>
                      <a:endParaRPr lang="ru-RU" sz="4000" b="0" i="0" u="none" strike="noStrike" cap="none" spc="0" baseline="0" dirty="0" smtClean="0">
                        <a:solidFill>
                          <a:srgbClr val="FFD932">
                            <a:lumMod val="75000"/>
                          </a:srgbClr>
                        </a:solidFill>
                        <a:uFillTx/>
                        <a:latin typeface="Halvar Breit Md" panose="00000605000000000000" charset="0"/>
                        <a:ea typeface="+mn-ea"/>
                        <a:cs typeface="Arial" panose="020B0604020202020204" pitchFamily="34" charset="0"/>
                        <a:sym typeface="Helvetica Neue"/>
                      </a:endParaRPr>
                    </a:p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>
                        <a:solidFill>
                          <a:srgbClr val="FFD932">
                            <a:lumMod val="75000"/>
                          </a:srgbClr>
                        </a:solidFill>
                        <a:latin typeface="Halvar Breit Md" panose="00000605000000000000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8893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0" i="0" u="none" strike="noStrike" cap="none" spc="0" baseline="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**</a:t>
                      </a:r>
                      <a:r>
                        <a:rPr lang="en-US" sz="4000" b="0" i="0" u="none" strike="noStrike" cap="none" spc="0" baseline="0" dirty="0" smtClean="0">
                          <a:solidFill>
                            <a:srgbClr val="FFD932">
                              <a:lumMod val="75000"/>
                            </a:srgbClr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*</a:t>
                      </a:r>
                      <a:r>
                        <a:rPr lang="ru-RU" sz="3200" b="0" i="0" u="none" strike="noStrike" cap="none" spc="0" baseline="0" dirty="0" smtClean="0">
                          <a:solidFill>
                            <a:srgbClr val="FFFFFF"/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+mn-cs"/>
                          <a:sym typeface="Helvetica Neue"/>
                        </a:rPr>
                        <a:t>ГОСТ 26640-85. Земли: термины и определения</a:t>
                      </a:r>
                      <a:endParaRPr lang="ru-RU" sz="3200" b="0" i="0" u="none" strike="noStrike" cap="none" spc="0" baseline="0" dirty="0">
                        <a:solidFill>
                          <a:srgbClr val="FFFFFF"/>
                        </a:solidFill>
                        <a:uFillTx/>
                        <a:latin typeface="Halvar Breit Md" panose="00000605000000000000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b="0" i="0" u="none" strike="noStrike" cap="none" spc="0" baseline="0" dirty="0" smtClean="0">
                        <a:solidFill>
                          <a:srgbClr val="FFFFFF"/>
                        </a:solidFill>
                        <a:uFillTx/>
                        <a:latin typeface="Halvar Breit Md" panose="00000605000000000000" charset="0"/>
                        <a:ea typeface="+mn-ea"/>
                        <a:cs typeface="Arial" panose="020B0604020202020204" pitchFamily="34" charset="0"/>
                        <a:sym typeface="Helvetica Neue"/>
                      </a:endParaRPr>
                    </a:p>
                    <a:p>
                      <a:r>
                        <a:rPr lang="ru-RU" sz="4000" b="0" i="0" u="none" strike="noStrike" cap="none" spc="0" baseline="0" dirty="0" smtClean="0">
                          <a:solidFill>
                            <a:srgbClr val="FFFFFF"/>
                          </a:solidFill>
                          <a:uFillTx/>
                          <a:latin typeface="Halvar Breit Md" panose="00000605000000000000" charset="0"/>
                          <a:ea typeface="+mn-ea"/>
                          <a:cs typeface="Arial" panose="020B0604020202020204" pitchFamily="34" charset="0"/>
                          <a:sym typeface="Helvetica Neue"/>
                        </a:rPr>
                        <a:t>**** Земельный Кодекс Российской Федерации, статья 6; Гражданский Кодекс Российской Федерации, статья 261</a:t>
                      </a:r>
                      <a:endParaRPr lang="ru-RU" sz="4000" b="0" i="0" u="none" strike="noStrike" cap="none" spc="0" baseline="0" dirty="0">
                        <a:solidFill>
                          <a:srgbClr val="FFFFFF"/>
                        </a:solidFill>
                        <a:uFillTx/>
                        <a:latin typeface="Halvar Breit Md" panose="00000605000000000000" charset="0"/>
                        <a:ea typeface="+mn-ea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19" name="TextBox 18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40463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ждый охотник желает знать"/>
          <p:cNvSpPr txBox="1"/>
          <p:nvPr/>
        </p:nvSpPr>
        <p:spPr>
          <a:xfrm>
            <a:off x="1513715" y="1261821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>
                <a:latin typeface="Montserrat Medium" panose="00000600000000000000" pitchFamily="2" charset="-52"/>
              </a:rPr>
              <a:t>Ценность земельных ресурсов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513715" y="9063851"/>
            <a:ext cx="34044776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6600" b="1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Ценность</a:t>
            </a:r>
            <a:r>
              <a:rPr lang="ru-RU" sz="66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66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– </a:t>
            </a:r>
            <a:r>
              <a:rPr lang="ru-RU" sz="66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пространственно-</a:t>
            </a:r>
            <a:r>
              <a:rPr lang="ru-RU" sz="66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временная </a:t>
            </a:r>
            <a:r>
              <a:rPr lang="ru-RU" sz="66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возможность </a:t>
            </a:r>
            <a:r>
              <a:rPr lang="ru-RU" sz="66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</a:t>
            </a:r>
            <a:r>
              <a:rPr lang="en-US" sz="66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/</a:t>
            </a:r>
            <a:r>
              <a:rPr lang="ru-RU" sz="66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или способность к удовлетворению потребностей человека, общества и </a:t>
            </a:r>
            <a:r>
              <a:rPr lang="ru-RU" sz="66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государства, </a:t>
            </a:r>
            <a:r>
              <a:rPr lang="ru-RU" sz="66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включая: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2721739" y="14606716"/>
            <a:ext cx="1499193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60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экономическая</a:t>
            </a:r>
            <a:r>
              <a:rPr lang="ru-RU" sz="5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 ценность;</a:t>
            </a:r>
            <a:endParaRPr lang="ru-RU" sz="54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2899098" y="16623256"/>
            <a:ext cx="12454050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6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э</a:t>
            </a:r>
            <a:r>
              <a:rPr lang="ru-RU" sz="60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кологическая </a:t>
            </a:r>
            <a:r>
              <a:rPr lang="ru-RU" sz="60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ценность.</a:t>
            </a:r>
            <a:endParaRPr lang="ru-RU" sz="60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362793" y="13185810"/>
            <a:ext cx="10677923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6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</a:t>
            </a:r>
            <a:r>
              <a:rPr lang="ru-RU" sz="60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оциальная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ценность;</a:t>
            </a:r>
            <a:endParaRPr lang="ru-RU" sz="54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2"/>
          </p:nvPr>
        </p:nvSpPr>
        <p:spPr>
          <a:xfrm>
            <a:off x="35597129" y="19801972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936628" y="3261647"/>
            <a:ext cx="33416520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7200" b="1" dirty="0" smtClean="0">
                <a:solidFill>
                  <a:srgbClr val="C00000"/>
                </a:solidFill>
                <a:latin typeface="Halvar Breit Md" panose="00000605000000000000" charset="0"/>
                <a:cs typeface="Arial" panose="020B0604020202020204" pitchFamily="34" charset="0"/>
              </a:rPr>
              <a:t>!</a:t>
            </a:r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 Эффективное использование земельных ресурсов </a:t>
            </a:r>
            <a:r>
              <a:rPr lang="ru-RU" sz="66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– </a:t>
            </a:r>
            <a:r>
              <a:rPr lang="ru-RU" sz="66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это сбалансированное использование, при котором обеспечивается сбережение и повышение </a:t>
            </a:r>
            <a:r>
              <a:rPr lang="ru-RU" sz="6600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их </a:t>
            </a:r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ценности в интересах нынешнего </a:t>
            </a:r>
            <a:b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и будущих поколений граждан России.</a:t>
            </a:r>
            <a:endParaRPr lang="ru-RU" sz="6600" b="1" dirty="0">
              <a:solidFill>
                <a:schemeClr val="accent4">
                  <a:lumMod val="75000"/>
                </a:schemeClr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246909" y="3381695"/>
            <a:ext cx="34648544" cy="4706557"/>
          </a:xfrm>
          <a:prstGeom prst="round2DiagRect">
            <a:avLst/>
          </a:prstGeom>
          <a:noFill/>
          <a:ln w="155575" cap="rnd">
            <a:solidFill>
              <a:srgbClr val="00B05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3" name="TextBox 22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555391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4770210" y="2576255"/>
            <a:ext cx="27333292" cy="4506276"/>
          </a:xfrm>
          <a:prstGeom prst="flowChartAlternateProcess">
            <a:avLst/>
          </a:prstGeom>
          <a:noFill/>
          <a:ln w="104775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Каждый охотник желает знать"/>
          <p:cNvSpPr txBox="1"/>
          <p:nvPr/>
        </p:nvSpPr>
        <p:spPr>
          <a:xfrm>
            <a:off x="1552353" y="896524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>
                <a:latin typeface="Montserrat Medium" panose="00000600000000000000" pitchFamily="2" charset="-52"/>
              </a:rPr>
              <a:t>социальная ценность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35072" y="2914683"/>
            <a:ext cx="2507225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Социальная ценность земельных ресурсов - </a:t>
            </a:r>
          </a:p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</a:t>
            </a: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пособность удовлетворять нематериальные </a:t>
            </a:r>
            <a:b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 связанные с ними материальные  </a:t>
            </a:r>
          </a:p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потребности человека</a:t>
            </a:r>
            <a:endParaRPr lang="ru-RU" sz="5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11331" y="7769252"/>
            <a:ext cx="32053382" cy="12044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</a:pPr>
            <a:r>
              <a:rPr lang="ru-RU" sz="4800" b="1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 сфере сельского </a:t>
            </a:r>
            <a:r>
              <a:rPr lang="ru-RU" sz="4800" b="1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хозяйства: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ru-RU" sz="5000" b="1" kern="1200" dirty="0" smtClean="0">
              <a:solidFill>
                <a:srgbClr val="FFC000">
                  <a:lumMod val="75000"/>
                </a:srgbClr>
              </a:solidFill>
              <a:latin typeface="Halvar Breit Md" panose="00000605000000000000" charset="0"/>
              <a:cs typeface="Arial" panose="020B0604020202020204" pitchFamily="34" charset="0"/>
            </a:endParaRP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Численность работников сферы АПК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(показатель, характеризующий потребности человека в созидательном земледельческом труде на сельских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территориях);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Площадь с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/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х угодий, используемых в научно-образовательной деятельности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(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показатель интеграции АПК и сельских территорий в образовательную и научно-просветительскую деятельность);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Качественные и количественные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показатели 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сельского туризма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.</a:t>
            </a:r>
          </a:p>
          <a:p>
            <a:pPr algn="ctr" defTabSz="1651000">
              <a:lnSpc>
                <a:spcPct val="100000"/>
              </a:lnSpc>
              <a:spcBef>
                <a:spcPts val="0"/>
              </a:spcBef>
            </a:pPr>
            <a:endParaRPr lang="ru-RU" sz="5400" dirty="0">
              <a:solidFill>
                <a:srgbClr val="FFFFFF"/>
              </a:solidFill>
              <a:latin typeface="Halvar Breit Md" panose="00000605000000000000" charset="0"/>
              <a:ea typeface="Helvetica Neue Medium"/>
              <a:cs typeface="Helvetica Neue Medium"/>
              <a:sym typeface="Helvetica Neue Medium"/>
            </a:endParaRP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ru-RU" sz="5000" kern="1200" dirty="0" smtClean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38" name="Стрелка вниз 37"/>
          <p:cNvSpPr/>
          <p:nvPr/>
        </p:nvSpPr>
        <p:spPr>
          <a:xfrm>
            <a:off x="17537529" y="7263945"/>
            <a:ext cx="667344" cy="1822877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>
          <a:xfrm>
            <a:off x="35488347" y="19735831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8</a:t>
            </a:fld>
            <a:endParaRPr lang="ru-RU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6" name="TextBox 25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08243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4482075" y="2961054"/>
            <a:ext cx="27471329" cy="5043947"/>
          </a:xfrm>
          <a:prstGeom prst="flowChartAlternateProcess">
            <a:avLst/>
          </a:prstGeom>
          <a:noFill/>
          <a:ln w="104775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0" marR="0" indent="0" algn="ctr" defTabSz="16510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6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Каждый охотник желает знать"/>
          <p:cNvSpPr txBox="1"/>
          <p:nvPr/>
        </p:nvSpPr>
        <p:spPr>
          <a:xfrm>
            <a:off x="1611346" y="1218788"/>
            <a:ext cx="34381738" cy="120877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7336" tIns="77336" rIns="77336" bIns="77336" anchor="ctr">
            <a:spAutoFit/>
          </a:bodyPr>
          <a:lstStyle>
            <a:lvl1pPr>
              <a:defRPr sz="8000" cap="all">
                <a:solidFill>
                  <a:srgbClr val="FFFFFF"/>
                </a:solidFill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355600" defTabSz="355600">
              <a:spcBef>
                <a:spcPts val="0"/>
              </a:spcBef>
              <a:tabLst>
                <a:tab pos="355600" algn="l"/>
              </a:tabLst>
            </a:pPr>
            <a:r>
              <a:rPr lang="ru-RU" sz="7600" b="1" dirty="0">
                <a:latin typeface="Montserrat Medium" panose="00000600000000000000" pitchFamily="2" charset="-52"/>
              </a:rPr>
              <a:t>Экономическая ценность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3716" y="3082879"/>
            <a:ext cx="2600274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Экономическая ценность земельных ресурсов -</a:t>
            </a:r>
          </a:p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r>
              <a:rPr lang="ru-RU" sz="5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результат использования земельных ресурсов, характеризующийся </a:t>
            </a: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количественным и качественным объемом </a:t>
            </a:r>
            <a:r>
              <a:rPr lang="ru-RU" sz="5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произведенной продукции и/или прибылью </a:t>
            </a: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/>
            </a:r>
            <a:b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и </a:t>
            </a:r>
            <a:r>
              <a:rPr lang="ru-RU" sz="5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соответствующими показателями </a:t>
            </a:r>
            <a:r>
              <a:rPr lang="ru-RU" sz="58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рентабельности</a:t>
            </a:r>
            <a:endParaRPr lang="ru-RU" sz="5800" kern="1200" dirty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706" y="8936946"/>
            <a:ext cx="34135314" cy="11178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</a:pPr>
            <a:r>
              <a:rPr lang="ru-RU" sz="4800" b="1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 сфере сельского </a:t>
            </a:r>
            <a:r>
              <a:rPr lang="ru-RU" sz="4800" b="1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хозяйства: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Объем безопасной и качественной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сельскохозяйственной продукции в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натуральном и стоимостном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выражении,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в том числе, с единицы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площади; 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Прибыль (доход, земельная рента) и рентабельность </a:t>
            </a:r>
            <a:r>
              <a:rPr lang="ru-RU" sz="50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производства и реализации продукции с единицы площади </a:t>
            </a:r>
            <a:r>
              <a:rPr lang="ru-RU" sz="5000" kern="1200" dirty="0" smtClean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ресурса; 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</a:t>
            </a:r>
            <a:r>
              <a:rPr lang="en-US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/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расширение </a:t>
            </a: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площади</a:t>
            </a:r>
            <a:r>
              <a:rPr lang="ru-RU" sz="4800" kern="1200" dirty="0">
                <a:solidFill>
                  <a:srgbClr val="FFC000">
                    <a:lumMod val="75000"/>
                  </a:srgbClr>
                </a:solidFill>
                <a:latin typeface="Halvar Breit Md" panose="00000605000000000000" charset="0"/>
                <a:cs typeface="Arial" panose="020B0604020202020204" pitchFamily="34" charset="0"/>
              </a:rPr>
              <a:t> </a:t>
            </a: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сельскохозяйственных угодий;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Сохранение и/или расширение производственных мощностей </a:t>
            </a:r>
            <a:b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</a:br>
            <a:r>
              <a:rPr lang="ru-RU" sz="5000" dirty="0">
                <a:solidFill>
                  <a:schemeClr val="accent4">
                    <a:lumMod val="75000"/>
                  </a:schemeClr>
                </a:solidFill>
                <a:latin typeface="Halvar Breit Md" panose="00000605000000000000" charset="0"/>
                <a:cs typeface="Arial" panose="020B0604020202020204" pitchFamily="34" charset="0"/>
              </a:rPr>
              <a:t>и создание новой инфраструктуры </a:t>
            </a:r>
            <a:r>
              <a:rPr lang="ru-RU" sz="4800" kern="1200" dirty="0">
                <a:solidFill>
                  <a:schemeClr val="bg1"/>
                </a:solidFill>
                <a:latin typeface="Halvar Breit Md" panose="00000605000000000000" charset="0"/>
                <a:cs typeface="Arial" panose="020B0604020202020204" pitchFamily="34" charset="0"/>
              </a:rPr>
              <a:t>производства и первичной переработки сельхозпродукции.</a:t>
            </a:r>
          </a:p>
          <a:p>
            <a:pPr marL="1028700" indent="-1028700" algn="just" defTabSz="2743200" hangingPunct="1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ru-RU" sz="5000" kern="1200" dirty="0" smtClean="0">
              <a:solidFill>
                <a:schemeClr val="bg1"/>
              </a:solidFill>
              <a:latin typeface="Halvar Breit Md" panose="00000605000000000000" charset="0"/>
              <a:cs typeface="Arial" panose="020B0604020202020204" pitchFamily="34" charset="0"/>
            </a:endParaRPr>
          </a:p>
        </p:txBody>
      </p:sp>
      <p:sp>
        <p:nvSpPr>
          <p:cNvPr id="38" name="Стрелка вниз 37"/>
          <p:cNvSpPr/>
          <p:nvPr/>
        </p:nvSpPr>
        <p:spPr>
          <a:xfrm>
            <a:off x="17323670" y="8182381"/>
            <a:ext cx="1078056" cy="1822877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743200" hangingPunct="1">
              <a:lnSpc>
                <a:spcPct val="100000"/>
              </a:lnSpc>
              <a:spcBef>
                <a:spcPts val="0"/>
              </a:spcBef>
            </a:pPr>
            <a:endParaRPr lang="ru-RU" sz="5400" kern="1200">
              <a:solidFill>
                <a:prstClr val="whit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>
          <a:xfrm>
            <a:off x="35499011" y="19801972"/>
            <a:ext cx="864019" cy="626838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9</a:t>
            </a:fld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0" y="18753017"/>
            <a:ext cx="36576000" cy="1836000"/>
            <a:chOff x="-2416523" y="18673503"/>
            <a:chExt cx="36576000" cy="1836000"/>
          </a:xfrm>
        </p:grpSpPr>
        <p:sp>
          <p:nvSpPr>
            <p:cNvPr id="22" name="TextBox 21"/>
            <p:cNvSpPr txBox="1"/>
            <p:nvPr/>
          </p:nvSpPr>
          <p:spPr>
            <a:xfrm>
              <a:off x="193532" y="19206991"/>
              <a:ext cx="32810988" cy="81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ru-RU" sz="5000" dirty="0" smtClean="0">
                  <a:solidFill>
                    <a:schemeClr val="tx1"/>
                  </a:solidFill>
                  <a:latin typeface="Halvar Breit Md" panose="00000605000000000000" charset="0"/>
                  <a:cs typeface="Arial" panose="020B0604020202020204" pitchFamily="34" charset="0"/>
                </a:rPr>
                <a:t>Государственный университет по землеустройству - 2025</a:t>
              </a:r>
              <a:endParaRPr lang="ru-RU" sz="5000" dirty="0">
                <a:solidFill>
                  <a:schemeClr val="tx1"/>
                </a:solidFill>
                <a:latin typeface="Halvar Breit Md" panose="00000605000000000000" charset="0"/>
                <a:cs typeface="Arial" panose="020B0604020202020204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-2416523" y="18673503"/>
              <a:ext cx="36576000" cy="1836000"/>
            </a:xfrm>
            <a:prstGeom prst="rect">
              <a:avLst/>
            </a:prstGeom>
            <a:gradFill>
              <a:gsLst>
                <a:gs pos="3000">
                  <a:srgbClr val="D5E3CF">
                    <a:alpha val="75000"/>
                  </a:srgbClr>
                </a:gs>
                <a:gs pos="8000">
                  <a:srgbClr val="D5E3CF">
                    <a:alpha val="28000"/>
                  </a:srgbClr>
                </a:gs>
                <a:gs pos="75000">
                  <a:srgbClr val="D5E3CF">
                    <a:alpha val="25000"/>
                  </a:srgbClr>
                </a:gs>
                <a:gs pos="50000">
                  <a:srgbClr val="D5E3CF">
                    <a:alpha val="50000"/>
                  </a:srgbClr>
                </a:gs>
                <a:gs pos="100000">
                  <a:srgbClr val="D5E3CF">
                    <a:alpha val="10000"/>
                  </a:srgbClr>
                </a:gs>
              </a:gsLst>
              <a:lin ang="0" scaled="0"/>
            </a:gradFill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marL="0" marR="0" indent="0" algn="ctr" defTabSz="16510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64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xmlns="" id="{009C79E0-31BB-47E2-A56E-FA41E7DB5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5208" y="18697786"/>
              <a:ext cx="1795132" cy="1795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28625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01600" tIns="101600" rIns="101600" bIns="101600" numCol="1" spcCol="38100" rtlCol="0" anchor="ctr">
        <a:spAutoFit/>
      </a:bodyPr>
      <a:lstStyle>
        <a:defPPr marL="0" marR="0" indent="0" algn="ctr" defTabSz="1651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01600" tIns="101600" rIns="101600" bIns="101600" numCol="1" spcCol="38100" rtlCol="0" anchor="ctr">
        <a:spAutoFit/>
      </a:bodyPr>
      <a:lstStyle>
        <a:defPPr marL="0" marR="0" indent="0" algn="l" defTabSz="4876677" rtl="0" fontAlgn="auto" latinLnBrk="0" hangingPunct="0">
          <a:lnSpc>
            <a:spcPct val="90000"/>
          </a:lnSpc>
          <a:spcBef>
            <a:spcPts val="9000"/>
          </a:spcBef>
          <a:spcAft>
            <a:spcPts val="0"/>
          </a:spcAft>
          <a:buClrTx/>
          <a:buSzTx/>
          <a:buFontTx/>
          <a:buNone/>
          <a:tabLst/>
          <a:defRPr kumimoji="0" sz="9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2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01600" tIns="101600" rIns="101600" bIns="101600" numCol="1" spcCol="38100" rtlCol="0" anchor="ctr">
        <a:spAutoFit/>
      </a:bodyPr>
      <a:lstStyle>
        <a:defPPr marL="0" marR="0" indent="0" algn="ctr" defTabSz="1651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01600" tIns="101600" rIns="101600" bIns="101600" numCol="1" spcCol="38100" rtlCol="0" anchor="ctr">
        <a:spAutoFit/>
      </a:bodyPr>
      <a:lstStyle>
        <a:defPPr marL="0" marR="0" indent="0" algn="l" defTabSz="4876677" rtl="0" fontAlgn="auto" latinLnBrk="0" hangingPunct="0">
          <a:lnSpc>
            <a:spcPct val="90000"/>
          </a:lnSpc>
          <a:spcBef>
            <a:spcPts val="9000"/>
          </a:spcBef>
          <a:spcAft>
            <a:spcPts val="0"/>
          </a:spcAft>
          <a:buClrTx/>
          <a:buSzTx/>
          <a:buFontTx/>
          <a:buNone/>
          <a:tabLst/>
          <a:defRPr kumimoji="0" sz="9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01600" tIns="101600" rIns="101600" bIns="101600" numCol="1" spcCol="38100" rtlCol="0" anchor="ctr">
        <a:spAutoFit/>
      </a:bodyPr>
      <a:lstStyle>
        <a:defPPr marL="0" marR="0" indent="0" algn="ctr" defTabSz="16510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101600" tIns="101600" rIns="101600" bIns="101600" numCol="1" spcCol="38100" rtlCol="0" anchor="ctr">
        <a:spAutoFit/>
      </a:bodyPr>
      <a:lstStyle>
        <a:defPPr marL="0" marR="0" indent="0" algn="l" defTabSz="4876677" rtl="0" fontAlgn="auto" latinLnBrk="0" hangingPunct="0">
          <a:lnSpc>
            <a:spcPct val="90000"/>
          </a:lnSpc>
          <a:spcBef>
            <a:spcPts val="9000"/>
          </a:spcBef>
          <a:spcAft>
            <a:spcPts val="0"/>
          </a:spcAft>
          <a:buClrTx/>
          <a:buSzTx/>
          <a:buFontTx/>
          <a:buNone/>
          <a:tabLst/>
          <a:defRPr kumimoji="0" sz="9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2671</TotalTime>
  <Words>948</Words>
  <Application>Microsoft Office PowerPoint</Application>
  <PresentationFormat>Произвольный</PresentationFormat>
  <Paragraphs>143</Paragraphs>
  <Slides>13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Halvar Breit Md</vt:lpstr>
      <vt:lpstr>Helvetica Neue</vt:lpstr>
      <vt:lpstr>Wingdings</vt:lpstr>
      <vt:lpstr>Gilroy-Regular</vt:lpstr>
      <vt:lpstr>Helvetica Neue (Основной текст)</vt:lpstr>
      <vt:lpstr>Helvetica Neue Medium</vt:lpstr>
      <vt:lpstr>Arial</vt:lpstr>
      <vt:lpstr>Montserrat Medium</vt:lpstr>
      <vt:lpstr>21_BasicWhite</vt:lpstr>
      <vt:lpstr>22_BasicWhite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Samvel Samvel</dc:creator>
  <cp:lastModifiedBy>Учетная запись Майкрософт</cp:lastModifiedBy>
  <cp:revision>109</cp:revision>
  <cp:lastPrinted>2025-09-02T12:14:55Z</cp:lastPrinted>
  <dcterms:modified xsi:type="dcterms:W3CDTF">2025-09-15T11:15:03Z</dcterms:modified>
</cp:coreProperties>
</file>