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84" r:id="rId2"/>
    <p:sldId id="354" r:id="rId3"/>
    <p:sldId id="369" r:id="rId4"/>
    <p:sldId id="370" r:id="rId5"/>
    <p:sldId id="371" r:id="rId6"/>
    <p:sldId id="372" r:id="rId7"/>
    <p:sldId id="360" r:id="rId8"/>
    <p:sldId id="362" r:id="rId9"/>
    <p:sldId id="373" r:id="rId10"/>
    <p:sldId id="359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649" autoAdjust="0"/>
    <p:restoredTop sz="93011" autoAdjust="0"/>
  </p:normalViewPr>
  <p:slideViewPr>
    <p:cSldViewPr>
      <p:cViewPr>
        <p:scale>
          <a:sx n="80" d="100"/>
          <a:sy n="80" d="100"/>
        </p:scale>
        <p:origin x="-57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80540-0ADC-4B17-BC91-968FDF5778C4}" type="datetimeFigureOut">
              <a:rPr lang="ru-RU" smtClean="0"/>
              <a:pPr/>
              <a:t>03.02.2025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7A638-5F19-4C1D-AF72-6202CB9E5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FD782-E54A-4C16-BDCC-F0844468FB17}" type="datetimeFigureOut">
              <a:rPr lang="ru-RU" smtClean="0"/>
              <a:pPr/>
              <a:t>03.02.2025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47A56-D5FB-4792-8CE7-2207E4C11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47A56-D5FB-4792-8CE7-2207E4C11C7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F9439DE-1659-4711-8E08-AA3B41AD33F4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D33AC-79CC-441F-B107-080473D07C85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DEB73-121A-4729-B89C-20FBDD934BEB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424DC-81F0-4117-A0CB-E79D3BAF1F2E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7779-FA0D-4F3A-8180-605EDA9647F3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4B29-8DA9-4DB0-9516-DF1D19EAED3B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1C9704-4894-42A6-9902-CB63D1635251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DE6F08A-3FB1-4F5D-966B-E1FAA981966C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BB5C-8CCA-4790-90CE-95E2C732F8CF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8AFD-040B-4744-9771-E5A3D2812878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41D89-4821-4EFC-AAC2-29BE2317E878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66E2E2B-AD8F-4F99-8A21-ADD62E8AFD59}" type="datetime1">
              <a:rPr lang="ru-RU" smtClean="0"/>
              <a:pPr/>
              <a:t>03.02.2025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C2408B1-5D0C-438F-B64E-F1523DDD40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32" y="571480"/>
            <a:ext cx="9144000" cy="6034008"/>
            <a:chOff x="32" y="571480"/>
            <a:chExt cx="9144000" cy="6034008"/>
          </a:xfrm>
        </p:grpSpPr>
        <p:sp>
          <p:nvSpPr>
            <p:cNvPr id="8" name="Подзаголовок 2"/>
            <p:cNvSpPr txBox="1">
              <a:spLocks/>
            </p:cNvSpPr>
            <p:nvPr/>
          </p:nvSpPr>
          <p:spPr>
            <a:xfrm>
              <a:off x="3779912" y="4365104"/>
              <a:ext cx="5364088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vert="horz">
              <a:normAutofit fontScale="77500" lnSpcReduction="20000"/>
            </a:bodyPr>
            <a:lstStyle/>
            <a:p>
              <a:pPr marL="365760" marR="0" lvl="0" indent="-256032" algn="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Докладчик: заведующий кафедрой землеустройства и кадастров</a:t>
              </a:r>
            </a:p>
            <a:p>
              <a:pPr marL="365760" marR="0" lvl="0" indent="-256032" algn="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доктор экономических</a:t>
              </a:r>
              <a:r>
                <a:rPr kumimoji="0" lang="ru-RU" sz="1800" b="0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наук</a:t>
              </a: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, </a:t>
              </a:r>
            </a:p>
            <a:p>
              <a:pPr marL="365760" marR="0" lvl="0" indent="-256032" algn="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доцент Быкова Елена Николаевна</a:t>
              </a:r>
            </a:p>
          </p:txBody>
        </p:sp>
        <p:pic>
          <p:nvPicPr>
            <p:cNvPr id="4" name="Рисунок 3" descr="знак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520" y="692696"/>
              <a:ext cx="947413" cy="1214446"/>
            </a:xfrm>
            <a:prstGeom prst="rect">
              <a:avLst/>
            </a:prstGeom>
          </p:spPr>
        </p:pic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1214414" y="571480"/>
              <a:ext cx="6569285" cy="1477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Первое высшее техническое учебное заведение в России</a:t>
              </a:r>
            </a:p>
            <a:p>
              <a:pPr algn="ctr" eaLnBrk="1" hangingPunct="1">
                <a:defRPr/>
              </a:pP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федеральное государственное бюджетное образовательное учреждение высшего образования</a:t>
              </a:r>
              <a:endParaRPr lang="en-US" altLang="ru-RU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 eaLnBrk="1" hangingPunct="1">
                <a:defRPr/>
              </a:pP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«Санкт-Петербургский горный </a:t>
              </a: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университет </a:t>
              </a:r>
              <a:endParaRPr lang="en-US" altLang="ru-RU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 eaLnBrk="1" hangingPunct="1">
                <a:defRPr/>
              </a:pP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императрицы Екатерины </a:t>
              </a:r>
              <a:r>
                <a:rPr lang="en-US" altLang="ru-RU" dirty="0" smtClean="0">
                  <a:latin typeface="Times New Roman" pitchFamily="18" charset="0"/>
                  <a:cs typeface="Times New Roman" pitchFamily="18" charset="0"/>
                </a:rPr>
                <a:t>II</a:t>
              </a:r>
              <a:r>
                <a:rPr lang="ru-RU" altLang="ru-RU" dirty="0" smtClean="0">
                  <a:latin typeface="Times New Roman" pitchFamily="18" charset="0"/>
                  <a:cs typeface="Times New Roman" pitchFamily="18" charset="0"/>
                </a:rPr>
                <a:t>»</a:t>
              </a:r>
              <a:endParaRPr lang="ru-RU" altLang="ru-RU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Заголовок 1"/>
            <p:cNvSpPr txBox="1">
              <a:spLocks/>
            </p:cNvSpPr>
            <p:nvPr/>
          </p:nvSpPr>
          <p:spPr>
            <a:xfrm>
              <a:off x="32" y="2924944"/>
              <a:ext cx="9144000" cy="1428750"/>
            </a:xfrm>
            <a:prstGeom prst="rect">
              <a:avLst/>
            </a:prstGeom>
            <a:solidFill>
              <a:schemeClr val="tx2"/>
            </a:solidFill>
            <a:ln w="50800">
              <a:solidFill>
                <a:schemeClr val="tx2"/>
              </a:solidFill>
            </a:ln>
          </p:spPr>
          <p:txBody>
            <a:bodyPr vert="horz" anchor="ctr" anchorCtr="0">
              <a:normAutofit/>
            </a:bodyPr>
            <a:lstStyle/>
            <a:p>
              <a:pPr lvl="0" algn="ctr">
                <a:defRPr/>
              </a:pPr>
              <a:r>
                <a:rPr lang="ru-RU" sz="2000" b="1" cap="all" dirty="0" smtClean="0">
                  <a:solidFill>
                    <a:schemeClr val="bg1"/>
                  </a:solidFill>
                </a:rPr>
                <a:t>Реализация  </a:t>
              </a:r>
              <a:r>
                <a:rPr lang="ru-RU" sz="2000" b="1" cap="all" dirty="0" err="1" smtClean="0">
                  <a:solidFill>
                    <a:schemeClr val="bg1"/>
                  </a:solidFill>
                </a:rPr>
                <a:t>пилотного</a:t>
              </a:r>
              <a:r>
                <a:rPr lang="ru-RU" sz="2000" b="1" cap="all" dirty="0" smtClean="0">
                  <a:solidFill>
                    <a:schemeClr val="bg1"/>
                  </a:solidFill>
                </a:rPr>
                <a:t>  проекта  в  условиях перехода  на  новую  систему  образования</a:t>
              </a:r>
              <a:endParaRPr kumimoji="0" lang="ru-RU" sz="2000" b="1" i="0" u="none" strike="noStrike" kern="1200" cap="all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  <p:sp>
          <p:nvSpPr>
            <p:cNvPr id="9" name="TextBox 3"/>
            <p:cNvSpPr txBox="1">
              <a:spLocks noChangeArrowheads="1"/>
            </p:cNvSpPr>
            <p:nvPr/>
          </p:nvSpPr>
          <p:spPr bwMode="auto">
            <a:xfrm>
              <a:off x="323528" y="6021288"/>
              <a:ext cx="846296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altLang="ru-RU" sz="1600" dirty="0" smtClean="0">
                  <a:solidFill>
                    <a:schemeClr val="bg1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Санкт-Петербург</a:t>
              </a:r>
            </a:p>
            <a:p>
              <a:pPr algn="ctr" eaLnBrk="1" hangingPunct="1">
                <a:defRPr/>
              </a:pPr>
              <a:r>
                <a:rPr lang="ru-RU" altLang="ru-RU" sz="1600" dirty="0" smtClean="0">
                  <a:solidFill>
                    <a:schemeClr val="bg1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2025</a:t>
              </a:r>
            </a:p>
          </p:txBody>
        </p:sp>
      </p:grp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12" name="Рисунок 11" descr="эмблема кафедры ЗиК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38806" y="980728"/>
            <a:ext cx="953674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2692" y="642918"/>
            <a:ext cx="8459788" cy="47942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en-US" sz="2000" b="1" cap="all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план  </a:t>
            </a:r>
            <a:r>
              <a:rPr lang="ru-RU" sz="2000" b="1" cap="all" dirty="0" err="1" smtClean="0">
                <a:latin typeface="+mn-lt"/>
                <a:cs typeface="Times New Roman" panose="02020603050405020304" pitchFamily="18" charset="0"/>
              </a:rPr>
              <a:t>ПРИЕМа</a:t>
            </a: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  на  обучение  в  университет</a:t>
            </a:r>
          </a:p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2025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5195" t="32292" r="26757" b="10416"/>
          <a:stretch>
            <a:fillRect/>
          </a:stretch>
        </p:blipFill>
        <p:spPr bwMode="auto">
          <a:xfrm>
            <a:off x="642910" y="1214421"/>
            <a:ext cx="7786742" cy="522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57356" y="2071678"/>
            <a:ext cx="54377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 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4660" y="432147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ЗАКОНОДАТЕЛЬНАЯ    ОСНОВА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7544" y="2996952"/>
            <a:ext cx="8280920" cy="2862322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Реализуемые Горным университетом уровни образования:</a:t>
            </a:r>
          </a:p>
          <a:p>
            <a:pPr algn="ctr"/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AutoNum type="arabicPeriod"/>
            </a:pPr>
            <a:r>
              <a:rPr lang="ru-RU" dirty="0" smtClean="0"/>
              <a:t>Высшее инженерное образование (с 01.09.2023)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Специализированное высшее образование (с 01.09.2024)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Подготовка научных и научно-педагогических кадров высшей квалификации (аспирантура) (с 01.09.2019)</a:t>
            </a:r>
          </a:p>
          <a:p>
            <a:pPr marL="342900" indent="-342900" algn="just">
              <a:buAutoNum type="arabicPeriod"/>
            </a:pPr>
            <a:endParaRPr lang="ru-RU" dirty="0" smtClean="0"/>
          </a:p>
          <a:p>
            <a:pPr marL="342900" indent="-342900" algn="just">
              <a:buAutoNum type="arabicPeriod"/>
            </a:pPr>
            <a:endParaRPr lang="ru-RU" dirty="0" smtClean="0"/>
          </a:p>
          <a:p>
            <a:pPr marL="342900" indent="-342900" algn="ctr"/>
            <a:r>
              <a:rPr lang="ru-RU" b="1" dirty="0" smtClean="0"/>
              <a:t>57</a:t>
            </a:r>
            <a:r>
              <a:rPr lang="ru-RU" dirty="0" smtClean="0"/>
              <a:t> образовательных программ инженерных специальностей</a:t>
            </a:r>
          </a:p>
          <a:p>
            <a:pPr marL="342900" indent="-342900" algn="ctr"/>
            <a:r>
              <a:rPr lang="ru-RU" dirty="0" smtClean="0"/>
              <a:t>Срок их обучения - </a:t>
            </a:r>
            <a:r>
              <a:rPr lang="ru-RU" b="1" dirty="0" smtClean="0"/>
              <a:t>6 лет</a:t>
            </a:r>
            <a:r>
              <a:rPr lang="ru-RU" dirty="0" smtClean="0"/>
              <a:t>, по экономическим специальностям – </a:t>
            </a:r>
            <a:r>
              <a:rPr lang="ru-RU" b="1" dirty="0" smtClean="0"/>
              <a:t>5 лет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124744"/>
            <a:ext cx="828092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dirty="0" smtClean="0"/>
              <a:t>Указ Президента РФ «О некоторых вопросах совершенствования системы высшего образования» от 12 мая 2023 года</a:t>
            </a:r>
          </a:p>
          <a:p>
            <a:pPr marL="342900" indent="-342900" algn="ctr"/>
            <a:endParaRPr lang="ru-RU" dirty="0" smtClean="0"/>
          </a:p>
          <a:p>
            <a:pPr algn="ctr"/>
            <a:r>
              <a:rPr lang="ru-RU" dirty="0" smtClean="0"/>
              <a:t>2. Постановление Правительства РФ от 9 августа 2023 №1302 «О реализации </a:t>
            </a:r>
            <a:r>
              <a:rPr lang="ru-RU" dirty="0" err="1" smtClean="0"/>
              <a:t>пилотного</a:t>
            </a:r>
            <a:r>
              <a:rPr lang="ru-RU" dirty="0" smtClean="0"/>
              <a:t> проекта, направленного на изменение уровней профессионального образования»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4660" y="432147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ИЗМЕНЕНИЯ НА 1 ЯНВАРЯ 2025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052736"/>
            <a:ext cx="8568952" cy="646331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Образовательные программы имеют следующие изменения по сравнению с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бакалавриатом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1700808"/>
          <a:ext cx="8424936" cy="49428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304256"/>
                <a:gridCol w="1944216"/>
                <a:gridCol w="41764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Критерий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Бакалавриат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solidFill>
                            <a:schemeClr val="tx1"/>
                          </a:solidFill>
                        </a:rPr>
                        <a:t>Высшее инженерное образование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Срок обучения, лет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«Ядро» высшего инженерного 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 семестра (2 года обучения)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Практические навыки и опыт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нед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 50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нед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Дополнительные возможности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charset="0"/>
                        <a:buChar char="•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Не менее 8 дополнительных профессиональных компетенций</a:t>
                      </a:r>
                    </a:p>
                    <a:p>
                      <a:pPr algn="ctr">
                        <a:buFont typeface="Arial" charset="0"/>
                        <a:buChar char="•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не менее 2-х рабочих профессий</a:t>
                      </a:r>
                    </a:p>
                    <a:p>
                      <a:pPr algn="ctr">
                        <a:buFont typeface="Arial" charset="0"/>
                        <a:buChar char="•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междисциплинарные компетенции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Наставничество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куратор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AutoNum type="arabicPeriod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Педагогический наставник – 1-2 курс</a:t>
                      </a:r>
                    </a:p>
                    <a:p>
                      <a:pPr marL="342900" indent="-342900" algn="ctr">
                        <a:buAutoNum type="arabicPeriod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Педагогический наставник по специальности – 3-6 курс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4660" y="432147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ЯДРО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922" t="20073" r="55313" b="12767"/>
          <a:stretch>
            <a:fillRect/>
          </a:stretch>
        </p:blipFill>
        <p:spPr bwMode="auto">
          <a:xfrm>
            <a:off x="395536" y="980728"/>
            <a:ext cx="6408712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4660" y="720179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Базовые  дисциплины  профессиональной  подготовки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2827856"/>
          <a:ext cx="8280920" cy="3744416"/>
        </p:xfrm>
        <a:graphic>
          <a:graphicData uri="http://schemas.openxmlformats.org/drawingml/2006/table">
            <a:tbl>
              <a:tblPr/>
              <a:tblGrid>
                <a:gridCol w="1248380"/>
                <a:gridCol w="3911590"/>
                <a:gridCol w="624190"/>
                <a:gridCol w="624190"/>
                <a:gridCol w="624190"/>
                <a:gridCol w="624190"/>
                <a:gridCol w="624190"/>
              </a:tblGrid>
              <a:tr h="5515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Модуль дисциплин по направлению и специальности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семестр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67213">
                <a:tc vMerge="1">
                  <a:txBody>
                    <a:bodyPr/>
                    <a:lstStyle/>
                    <a:p>
                      <a:pPr algn="l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rtl="0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экз.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зачет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зачет с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оц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КП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КР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Базовые дисциплины профессиональной подготовки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18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Введение в 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92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Б1.В.01.01.02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Почвоведение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1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Б1.В.01.01.03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Геодезия. Сети сгущения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6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Б1.В.01.01.04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Картография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51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Б1.В.01.01.05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Электрооптические и спутниковые измерения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500166" y="1428736"/>
            <a:ext cx="6000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Модуль дисциплин по направлению </a:t>
            </a:r>
            <a:r>
              <a:rPr lang="ru-RU" sz="1600" b="1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600" dirty="0" smtClean="0"/>
              <a:t>базовые </a:t>
            </a:r>
            <a:r>
              <a:rPr lang="ru-RU" sz="1600" dirty="0" smtClean="0"/>
              <a:t>дисциплины профессиональной подготовки</a:t>
            </a:r>
            <a:r>
              <a:rPr lang="ru-RU" sz="1600" dirty="0" smtClean="0"/>
              <a:t>;</a:t>
            </a:r>
          </a:p>
          <a:p>
            <a:pPr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smtClean="0"/>
              <a:t>дисциплины специальности</a:t>
            </a:r>
            <a:r>
              <a:rPr lang="ru-RU" sz="1600" dirty="0" smtClean="0"/>
              <a:t>;</a:t>
            </a:r>
          </a:p>
          <a:p>
            <a:pPr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smtClean="0"/>
              <a:t>дисциплины по выбору</a:t>
            </a:r>
            <a:r>
              <a:rPr lang="ru-RU" sz="1600" dirty="0" smtClean="0"/>
              <a:t>;</a:t>
            </a:r>
          </a:p>
          <a:p>
            <a:pPr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smtClean="0"/>
              <a:t>дисциплины узкоспециализированной подготовки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98492" y="432147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Дисциплины специальности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071546"/>
          <a:ext cx="4248472" cy="4741123"/>
        </p:xfrm>
        <a:graphic>
          <a:graphicData uri="http://schemas.openxmlformats.org/drawingml/2006/table">
            <a:tbl>
              <a:tblPr/>
              <a:tblGrid>
                <a:gridCol w="1008112"/>
                <a:gridCol w="3240360"/>
              </a:tblGrid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Модуль дисциплин по направлению и специальности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Б1.В.01.02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Дисциплины специальности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Б1.В.01.02.01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История земельно-имущественных отношений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Б1.В.01.02.02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Метрология и стандартизация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Б1.В.01.02.03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Экология землепользования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Б1.В.01.02.04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Геодезическое обеспечение кадастровой деятельности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Б1.В.01.02.05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Правовое обеспечение землеустройства и кадастров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Б1.В.01.02.06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Землеустройство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Б1.В.01.02.07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Геоинформационные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и земельные информационные системы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Б1.В.01.02.08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Фотограмметрия и дистанционное зондирование территорий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Б1.В.01.02.09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Основы теории и практики автоматизации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Б1.В.01.02.10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Основы лесного, садово-паркового и приусадебного хозяйства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Б1.В.01.02.11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Отраслевое право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Б1.В.01.02.12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Типология объектов недвижимости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Б1.В.01.02.13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Организация и управление производством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Б1.В.01.02.14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Земельный кадастр и мониторинг земель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Б1.В.01.02.15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Экономика отрасли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Б1.В.01.02.16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Введение в градостроительную деятельность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44008" y="1071546"/>
          <a:ext cx="4104456" cy="4733597"/>
        </p:xfrm>
        <a:graphic>
          <a:graphicData uri="http://schemas.openxmlformats.org/drawingml/2006/table">
            <a:tbl>
              <a:tblPr/>
              <a:tblGrid>
                <a:gridCol w="973939"/>
                <a:gridCol w="3130517"/>
              </a:tblGrid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Модуль дисциплин по направлению и специальности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Б1.В.01.02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Дисциплины специальности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Б1.В.01.02.17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Основы алгоритмизации и программирования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Б1.В.01.02.18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Ремонт оборудования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Б1.В.01.02.19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Геомеханика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Б1.В.01.02.20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Безопасность жизнедеятельности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Б1.В.01.02.21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Экономико-математические методы и моделирование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Б1.В.01.02.22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Инженерное обустройство территорий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Б1.В.01.02.23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Техническая инвентаризация объектов недвижимости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Б1.В.01.02.24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Кадастр недвижимости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Б1.В.01.02.25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Индивидуальная оценка объектов недвижимости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0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Б1.В.01.02.26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Основные положения о сделках с недвижимостью с основами наследственного права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Б1.В.01.02.27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Пространственный анализ территорий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Б1.В.01.02.28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Информационные системы обеспечения градостроительной деятельности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Б1.В.01.02.29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Внутрихозяйственное землеустройство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053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Б1.В.01.02.30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Ценообразование и сметное нормирование в землеустройстве и кадастрах</a:t>
                      </a:r>
                    </a:p>
                  </a:txBody>
                  <a:tcPr marL="3763" marR="3763" marT="3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857356" y="5857892"/>
            <a:ext cx="52864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Дисциплины, планируемые к исключени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 из плана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Основы гидравлики и гидропривода (7 семестр);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Основы электротехники и электроники (6 семестр);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Материаловедение и технология металлов (6 семестр).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611630"/>
          <a:ext cx="7858180" cy="3817620"/>
        </p:xfrm>
        <a:graphic>
          <a:graphicData uri="http://schemas.openxmlformats.org/drawingml/2006/table">
            <a:tbl>
              <a:tblPr/>
              <a:tblGrid>
                <a:gridCol w="1910616"/>
                <a:gridCol w="5947564"/>
              </a:tblGrid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Б1.В.01.02.ДВ.01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Дисциплины (модули) по выбору 1 (ДВ.1)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Б1.В.01.02.ДВ.01.01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Основы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геоинформатики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Б1.В.01.02.ДВ.01.02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Введение в </a:t>
                      </a:r>
                      <a:r>
                        <a:rPr lang="ru-RU" sz="1200" b="0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геоинформационные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системы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Б1.В.01.02.ДВ.02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Дисциплины (модули) по выбору 2 (ДВ.2)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Б1.В.01.02.ДВ.02.01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Технологии информационного моделирования объектов недвижимости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Б1.В.01.02.ДВ.02.02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Объектно-ориентированное  моделирование объектов недвижимости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Дисциплины узкоспециализированной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подготовки для программы «Кадастр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недвижимости»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Делопроизводство в землеустройстве и кадастрах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Градостроительный анализ и оценка городских территорий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Кадастровая оценка объектов недвижимости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Правовое регулирование инноваций в землеустроительной и кадастровой деятельности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Современные проблемы землеустройства и кадастров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Управление земельными ресурсами и объектами недвижимости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Кадастры природных ресурсов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Б1.В.01.03.08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Имущественно-правовая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инвентаризация и обоснование изъятия земельных участков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98492" y="592123"/>
            <a:ext cx="8459788" cy="83661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Дисциплины </a:t>
            </a: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 по  выбору  и  дисциплины узкоспециализированной  подготовки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2692" y="642918"/>
            <a:ext cx="8459788" cy="47942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Дополнительные возможности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1" y="1865918"/>
          <a:ext cx="7929619" cy="3634784"/>
        </p:xfrm>
        <a:graphic>
          <a:graphicData uri="http://schemas.openxmlformats.org/drawingml/2006/table">
            <a:tbl>
              <a:tblPr/>
              <a:tblGrid>
                <a:gridCol w="7236740"/>
                <a:gridCol w="692879"/>
              </a:tblGrid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 smtClean="0">
                          <a:latin typeface="+mn-lt"/>
                        </a:rPr>
                        <a:t>Дифференциальная</a:t>
                      </a:r>
                      <a:r>
                        <a:rPr lang="ru-RU" sz="1400" baseline="0" dirty="0" smtClean="0">
                          <a:latin typeface="+mn-lt"/>
                        </a:rPr>
                        <a:t> геометрия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1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 smtClean="0">
                          <a:latin typeface="+mn-lt"/>
                        </a:rPr>
                        <a:t>Методы защиты информации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1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 smtClean="0">
                          <a:latin typeface="+mn-lt"/>
                        </a:rPr>
                        <a:t>Введение</a:t>
                      </a:r>
                      <a:r>
                        <a:rPr lang="ru-RU" sz="1400" baseline="0" dirty="0" smtClean="0">
                          <a:latin typeface="+mn-lt"/>
                        </a:rPr>
                        <a:t> в </a:t>
                      </a:r>
                      <a:r>
                        <a:rPr lang="ru-RU" sz="1400" baseline="0" dirty="0" err="1" smtClean="0">
                          <a:latin typeface="+mn-lt"/>
                        </a:rPr>
                        <a:t>кибербезопасность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1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 smtClean="0"/>
                        <a:t>Рынок земли и государственно-рыночное регулирование земельных отношений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2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086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dirty="0" smtClean="0">
                          <a:latin typeface="+mn-lt"/>
                        </a:rPr>
                        <a:t>Моделирование объектов различной сложности средствами </a:t>
                      </a:r>
                      <a:r>
                        <a:rPr lang="ru-RU" sz="1400" i="0" dirty="0" err="1" smtClean="0">
                          <a:latin typeface="+mn-lt"/>
                        </a:rPr>
                        <a:t>nanoCAD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2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dirty="0" smtClean="0">
                          <a:latin typeface="+mn-lt"/>
                        </a:rPr>
                        <a:t>Формирование комфортной среды городских территорий</a:t>
                      </a:r>
                      <a:endParaRPr lang="ru-RU" sz="1400" dirty="0" smtClean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3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Статистические методы обработки результатов эксперимента</a:t>
                      </a: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3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Оператор беспилотных летательных аппаратов</a:t>
                      </a: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3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>
                          <a:latin typeface="+mn-lt"/>
                        </a:rPr>
                        <a:t>Методы пространственного анализа городских </a:t>
                      </a:r>
                      <a:r>
                        <a:rPr lang="ru-RU" sz="1400" dirty="0" smtClean="0">
                          <a:latin typeface="+mn-lt"/>
                        </a:rPr>
                        <a:t>данных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4</a:t>
                      </a:r>
                      <a:r>
                        <a:rPr lang="ru-RU" sz="1400" baseline="0" dirty="0" smtClean="0">
                          <a:latin typeface="+mn-lt"/>
                        </a:rPr>
                        <a:t>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62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>
                          <a:latin typeface="+mn-lt"/>
                        </a:rPr>
                        <a:t>Цифровые технологии мониторинга земель</a:t>
                      </a: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4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298"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ru-RU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Базы данных в земельно-кадастровых системах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5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82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>
                          <a:latin typeface="+mn-lt"/>
                        </a:rPr>
                        <a:t>Прикладное программирование в землеустройстве и кадастрах</a:t>
                      </a: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5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12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i="0" dirty="0" err="1">
                          <a:latin typeface="+mn-lt"/>
                        </a:rPr>
                        <a:t>Нейросетевые</a:t>
                      </a:r>
                      <a:r>
                        <a:rPr lang="ru-RU" sz="1400" i="0" dirty="0">
                          <a:latin typeface="+mn-lt"/>
                        </a:rPr>
                        <a:t> и </a:t>
                      </a:r>
                      <a:r>
                        <a:rPr lang="ru-RU" sz="1400" i="0" dirty="0" err="1">
                          <a:latin typeface="+mn-lt"/>
                        </a:rPr>
                        <a:t>веб-технологии</a:t>
                      </a:r>
                      <a:r>
                        <a:rPr lang="ru-RU" sz="1400" i="0" dirty="0">
                          <a:latin typeface="+mn-lt"/>
                        </a:rPr>
                        <a:t> в </a:t>
                      </a:r>
                      <a:r>
                        <a:rPr lang="ru-RU" sz="1400" i="0" dirty="0" smtClean="0">
                          <a:latin typeface="+mn-lt"/>
                        </a:rPr>
                        <a:t>кадастрах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6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182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dirty="0">
                          <a:latin typeface="+mn-lt"/>
                        </a:rPr>
                        <a:t>Градостроительный анализ и оценка городских территорий</a:t>
                      </a: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dirty="0" smtClean="0">
                          <a:latin typeface="+mn-lt"/>
                        </a:rPr>
                        <a:t>6 курс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15834" marR="15834" marT="10556" marB="1055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57158" y="1071547"/>
            <a:ext cx="8459788" cy="571504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1600" b="1" cap="all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дополнительные профессиональные  компетенции (ДПК)</a:t>
            </a:r>
            <a:endParaRPr lang="ru-RU" sz="1600" b="1" cap="all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408B1-5D0C-438F-B64E-F1523DDD40B7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2692" y="642918"/>
            <a:ext cx="8459788" cy="479423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2000" b="1" cap="all" dirty="0" smtClean="0">
                <a:latin typeface="+mn-lt"/>
                <a:cs typeface="Times New Roman" panose="02020603050405020304" pitchFamily="18" charset="0"/>
              </a:rPr>
              <a:t>Дополнительные возможности</a:t>
            </a:r>
            <a:endParaRPr lang="ru-RU" sz="2000" b="1" cap="all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7054" y="1214422"/>
            <a:ext cx="8459788" cy="500066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ctr">
              <a:defRPr/>
            </a:pPr>
            <a:r>
              <a:rPr lang="ru-RU" sz="1600" b="1" cap="all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рабочие   профессии</a:t>
            </a:r>
            <a:endParaRPr lang="ru-RU" sz="1600" b="1" cap="all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2085795"/>
            <a:ext cx="7286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Замерщик </a:t>
            </a:r>
            <a:r>
              <a:rPr lang="ru-RU" dirty="0" smtClean="0"/>
              <a:t>на топографо-геодезических и маркшейдерских работах 4 </a:t>
            </a:r>
            <a:r>
              <a:rPr lang="ru-RU" dirty="0" smtClean="0"/>
              <a:t>разряда – 2 курс</a:t>
            </a:r>
          </a:p>
          <a:p>
            <a:pPr marL="342900" indent="-342900"/>
            <a:endParaRPr lang="ru-RU" dirty="0" smtClean="0"/>
          </a:p>
          <a:p>
            <a:r>
              <a:rPr lang="ru-RU" dirty="0" smtClean="0"/>
              <a:t>2. Специалист в области картографии и </a:t>
            </a:r>
            <a:r>
              <a:rPr lang="ru-RU" dirty="0" err="1" smtClean="0"/>
              <a:t>геоинформатики</a:t>
            </a:r>
            <a:r>
              <a:rPr lang="ru-RU" dirty="0" smtClean="0"/>
              <a:t> – 4 курс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DEDEDE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16077</TotalTime>
  <Words>770</Words>
  <Application>Microsoft Office PowerPoint</Application>
  <PresentationFormat>Экран (4:3)</PresentationFormat>
  <Paragraphs>257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РЫНОЧНОЙ СТОИМОСТИ ЗЕМЕЛЬНЫХ УЧАСТКОВ СЕЛЬСКОХОЗЯЙСТВЕННОГО НАЗНАЧЕНИЯ НА ОСНОВЕ УЧЕТА ЗОН ОГРАНИЧЕННОГО РЕЖИМА ИСПОЛЬЗОВАНИЯ</dc:title>
  <dc:creator>vilena1979</dc:creator>
  <cp:lastModifiedBy>Anton Bykov</cp:lastModifiedBy>
  <cp:revision>744</cp:revision>
  <dcterms:created xsi:type="dcterms:W3CDTF">2015-01-28T06:15:25Z</dcterms:created>
  <dcterms:modified xsi:type="dcterms:W3CDTF">2025-02-04T20:59:14Z</dcterms:modified>
</cp:coreProperties>
</file>