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342" r:id="rId3"/>
    <p:sldId id="343" r:id="rId4"/>
    <p:sldId id="344" r:id="rId5"/>
    <p:sldId id="334" r:id="rId6"/>
    <p:sldId id="29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338"/>
    <a:srgbClr val="E4FC7A"/>
    <a:srgbClr val="719FFF"/>
    <a:srgbClr val="719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8BF34-F220-4A97-B541-52ADFDEBD36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24CA-7FC8-4A80-ABB2-4DC0CF1F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F24CA-7FC8-4A80-ABB2-4DC0CF1F74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A53D-BFC3-486F-95BA-BB9B2D2F4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154B30-43DF-4205-B603-B239A5798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7A38E-BD52-49DE-8948-F56B045C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A9B8-1885-417F-8FAB-B6B0E301E165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11967-1012-43A2-A437-6831855F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7CAFF-7048-42A2-AEC2-C06635CE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6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F70E6-85EA-4D22-B01D-4DF5FDD2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F91715-10EF-46DE-B1FE-441AE402C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2D128-EC81-4EB3-AEE4-959A75A2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4772-6C6C-4E3D-A656-FBB0D45B640D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6CA9E-E0DB-4ECF-B8D8-DED51D5A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2269B-0CF6-464A-ADEF-477DCE49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6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D8C818-2C29-4737-A322-A2943B40B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76152B-D2C1-4157-BD59-AC4A0CE7E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117E0-971A-4361-BB93-8A46DB5D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8543-CA97-4BA7-8847-CC6E96DF563D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13678-5987-449B-8D7B-DBC450AE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22EFE-CB21-4022-8A41-5B883ECC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4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D8710-E254-4719-839B-D6F5D736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F6E60-4F6B-4C62-B624-1760B4D1C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C546E-3B5E-49AA-977C-674ECE46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C398-E595-41B7-AB45-E1C6A0C6B812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FA36D-2B2A-4E5A-B37D-4DC86AE7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1FC506-7327-48AA-8BF9-0AFD375C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1949E-AA21-4327-8E0D-FC8EBF57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18299-EBF7-49FE-8761-AF51D9C23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44445-45CC-463D-A537-060FF59B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3F8-EF0A-48E2-B412-587C52EC9E3A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5BDC36-A097-457A-82C9-6EEE8805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CA5EA-F499-44B6-8013-CE21D12F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6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99E92-A145-4E8F-9079-8FDED3C7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1E1F8-A150-4D7E-915E-2181AB476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9D134-48C6-48F3-866E-68F5252D2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780F86-307F-4C76-89F7-C3222822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484B-8E41-4AF3-955E-1D8DE6605C34}" type="datetime1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945FC9-214B-49EF-AFB7-9898BE41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A6577-5DB6-498D-B645-B4CE3E16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8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90F2B-CC51-43C5-8E54-FABFD6BF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EF72E-9EC7-4EB6-B681-77A15FB9C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34087-1D79-43A4-878C-8323F08F3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8F5B48-038F-412D-8D6A-EA995BB71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3AB448-EE1D-4ED1-8D0B-4D77B26EE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F6CA9B-0DCC-4B1B-932C-92653BFE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B28A-1169-4719-BE6E-471EEF7A220C}" type="datetime1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DC4F72-202A-47CB-AA0A-436A3308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9F0013-1E53-4286-A524-6BA6F297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6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683C4-CAA5-4415-89A1-E0937280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86052F-F642-49D2-95F9-BDAF9FA0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2C1C-8AC0-4859-AB98-110CABDA38CD}" type="datetime1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97FD39-C629-4817-855B-0BE08FE3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9F04C2-55BB-4218-93E6-57E76420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1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1CD56A-C65F-4930-AD47-C9BC25E5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F89C-0C7F-439B-A406-F92B1371FA86}" type="datetime1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A37FCE-0139-46DD-882E-48917481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E9DA5-2610-4EA7-A3AB-F940B2B2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1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DA556-1207-4889-A85E-5833A76E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52352-7AAF-4DEA-B94B-1A84E381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B997CE-14CB-4694-8DBD-409BD1FA3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C0CF9A-6882-472C-ADD2-CEC21511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1B0D-46C7-418E-8AE4-A2039EDEC909}" type="datetime1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B79DA-71C8-4A3A-A9C9-622A9E26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58C077-F145-40EA-8089-284E50F3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2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1F5B-D0E8-4E6F-9C8C-1A9093B9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F098E5-F9C9-4A7D-9DD5-812F33BB9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D78044-17A1-4D06-B996-FC29C981A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8BF164-5CAB-4897-99C6-311A156D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862-6BFF-4026-9A4D-3AC1A06A44F5}" type="datetime1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A4A96F-E9BD-4183-9D37-6F1F56C3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ECC17-80EA-4CDB-84B8-37B5707D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6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D93C3-29F7-4656-8802-EA60D557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1DF38-EB68-4745-91B9-50799CB00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3C226-8D77-45B1-98DC-40C013248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2024F-B25E-4ED0-ADBC-BB7C8DFF4CE3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F4638-06BF-40F7-8285-5831B2CEE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Программа профессиональной переподготовки   «Землеустройство и кадастры»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DCB83-A6A9-4A7E-A185-68D27CA14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5F80F-AE53-4941-A8E2-A57A45C8B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7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ctrTitle"/>
          </p:nvPr>
        </p:nvSpPr>
        <p:spPr>
          <a:xfrm>
            <a:off x="127587" y="2144683"/>
            <a:ext cx="9136263" cy="13201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1A2338"/>
                </a:solidFill>
                <a:latin typeface="Arial"/>
                <a:cs typeface="Arial"/>
              </a:rPr>
              <a:t>ЦЕНТРАЛЬНЫЙ РЕГИОНАЛЬНЫЙ </a:t>
            </a:r>
            <a:br>
              <a:rPr lang="ru-RU" sz="3600" b="1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ru-RU" sz="3600" b="1" dirty="0" smtClean="0">
                <a:solidFill>
                  <a:srgbClr val="1A2338"/>
                </a:solidFill>
                <a:latin typeface="Arial"/>
                <a:cs typeface="Arial"/>
              </a:rPr>
              <a:t>УЧЕБНО-МЕТОДИЧЕСКИЙ ЦЕНТР</a:t>
            </a:r>
            <a:endParaRPr lang="ru-RU" sz="3600" b="1" dirty="0">
              <a:solidFill>
                <a:srgbClr val="1A2338"/>
              </a:solidFill>
              <a:latin typeface="Arial"/>
              <a:cs typeface="Arial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30" y="221978"/>
            <a:ext cx="924029" cy="828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7587" y="4187925"/>
            <a:ext cx="8814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/>
                <a:cs typeface="Arial"/>
              </a:rPr>
              <a:t>Волков С.Н. </a:t>
            </a:r>
            <a:r>
              <a:rPr lang="ru-RU" dirty="0" smtClean="0">
                <a:latin typeface="Arial"/>
                <a:cs typeface="Arial"/>
              </a:rPr>
              <a:t>– </a:t>
            </a:r>
            <a:r>
              <a:rPr lang="ru-RU" dirty="0">
                <a:latin typeface="Arial"/>
                <a:cs typeface="Arial"/>
              </a:rPr>
              <a:t>академик </a:t>
            </a:r>
            <a:r>
              <a:rPr lang="ru-RU" dirty="0" smtClean="0">
                <a:latin typeface="Arial"/>
                <a:cs typeface="Arial"/>
              </a:rPr>
              <a:t>РАН, заведующий кафедрой землеустройства ФГБОУ ВО «Государственный университет по землеустройству», д.э.н., профессор;</a:t>
            </a:r>
          </a:p>
          <a:p>
            <a:pPr algn="just"/>
            <a:r>
              <a:rPr lang="ru-RU" b="1" dirty="0" smtClean="0">
                <a:latin typeface="Arial"/>
                <a:cs typeface="Arial"/>
              </a:rPr>
              <a:t>Черкашина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ru-RU" b="1" dirty="0" smtClean="0">
                <a:latin typeface="Arial"/>
                <a:cs typeface="Arial"/>
              </a:rPr>
              <a:t>Е.В</a:t>
            </a:r>
            <a:r>
              <a:rPr lang="ru-RU" b="1" dirty="0" smtClean="0">
                <a:latin typeface="Arial"/>
                <a:cs typeface="Arial"/>
              </a:rPr>
              <a:t>. </a:t>
            </a:r>
            <a:r>
              <a:rPr lang="ru-RU" dirty="0" smtClean="0">
                <a:latin typeface="Arial"/>
                <a:cs typeface="Arial"/>
              </a:rPr>
              <a:t>– профессор кафедры землеустройства </a:t>
            </a:r>
            <a:r>
              <a:rPr lang="ru-RU" dirty="0">
                <a:latin typeface="Arial"/>
                <a:cs typeface="Arial"/>
              </a:rPr>
              <a:t>ФГБОУ ВО «Государственный университет по землеустройству»</a:t>
            </a:r>
            <a:r>
              <a:rPr lang="ru-RU" dirty="0" smtClean="0">
                <a:latin typeface="Arial"/>
                <a:cs typeface="Arial"/>
              </a:rPr>
              <a:t>, д.э.н.;</a:t>
            </a:r>
          </a:p>
          <a:p>
            <a:pPr algn="just"/>
            <a:r>
              <a:rPr lang="ru-RU" b="1" dirty="0" smtClean="0">
                <a:latin typeface="Arial"/>
                <a:cs typeface="Arial"/>
              </a:rPr>
              <a:t>Петрова Л.Е. </a:t>
            </a:r>
            <a:r>
              <a:rPr lang="ru-RU" dirty="0" smtClean="0">
                <a:latin typeface="Arial"/>
                <a:cs typeface="Arial"/>
              </a:rPr>
              <a:t>– доцент кафедры землеустройства ФГБОУ </a:t>
            </a:r>
            <a:r>
              <a:rPr lang="ru-RU" dirty="0">
                <a:latin typeface="Arial"/>
                <a:cs typeface="Arial"/>
              </a:rPr>
              <a:t>ВО «Государственный университет по землеустройству»</a:t>
            </a:r>
            <a:r>
              <a:rPr lang="ru-RU" dirty="0" smtClean="0">
                <a:latin typeface="Arial"/>
                <a:cs typeface="Arial"/>
              </a:rPr>
              <a:t>, </a:t>
            </a:r>
            <a:r>
              <a:rPr lang="ru-RU" dirty="0" err="1" smtClean="0">
                <a:latin typeface="Arial"/>
                <a:cs typeface="Arial"/>
              </a:rPr>
              <a:t>к.г.н</a:t>
            </a:r>
            <a:r>
              <a:rPr lang="ru-RU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ru-RU" b="1" dirty="0" smtClean="0">
                <a:latin typeface="Arial"/>
                <a:cs typeface="Arial"/>
              </a:rPr>
              <a:t>Фомкин И.В. </a:t>
            </a:r>
            <a:r>
              <a:rPr lang="ru-RU" dirty="0" smtClean="0">
                <a:latin typeface="Arial"/>
                <a:cs typeface="Arial"/>
              </a:rPr>
              <a:t>– доцент кафедры землеустройства </a:t>
            </a:r>
            <a:r>
              <a:rPr lang="ru-RU" dirty="0">
                <a:latin typeface="Arial"/>
                <a:cs typeface="Arial"/>
              </a:rPr>
              <a:t>ФГБОУ ВО «Государственный университет по землеустройству</a:t>
            </a:r>
            <a:r>
              <a:rPr lang="ru-RU" dirty="0" smtClean="0">
                <a:latin typeface="Arial"/>
                <a:cs typeface="Arial"/>
              </a:rPr>
              <a:t>», к.э.н.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6326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150A4C-4DDB-43C6-8EB9-93555538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6400" y="6438900"/>
            <a:ext cx="355600" cy="419100"/>
          </a:xfrm>
        </p:spPr>
        <p:txBody>
          <a:bodyPr/>
          <a:lstStyle/>
          <a:p>
            <a:fld id="{3B85F80F-AE53-4941-A8E2-A57A45C8BAAF}" type="slidenum">
              <a:rPr lang="ru-RU" sz="1400" b="1" smtClean="0">
                <a:solidFill>
                  <a:schemeClr val="bg1"/>
                </a:solidFill>
                <a:latin typeface="Arial"/>
                <a:cs typeface="Arial"/>
              </a:rPr>
              <a:t>2</a:t>
            </a:fld>
            <a:endParaRPr lang="ru-RU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503" y="1395826"/>
            <a:ext cx="6760474" cy="4689099"/>
            <a:chOff x="412847" y="-576602"/>
            <a:chExt cx="8290059" cy="4826111"/>
          </a:xfrm>
        </p:grpSpPr>
        <p:pic>
          <p:nvPicPr>
            <p:cNvPr id="9" name="Рисунок 28704820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1" t="517" r="334" b="12436"/>
            <a:stretch/>
          </p:blipFill>
          <p:spPr bwMode="auto">
            <a:xfrm>
              <a:off x="412847" y="-576602"/>
              <a:ext cx="8290059" cy="4528116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</p:pic>
        <p:pic>
          <p:nvPicPr>
            <p:cNvPr id="10" name="Рисунок 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43" y="2656114"/>
              <a:ext cx="921385" cy="5187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30E530-B13D-35E5-04BB-0B92BDAF6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0089" y="1867821"/>
              <a:ext cx="1102358" cy="276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11 вузов</a:t>
              </a:r>
              <a:endParaRPr lang="ru-RU" sz="1200" dirty="0">
                <a:effectLst/>
                <a:latin typeface="Arial"/>
                <a:ea typeface="Times New Roman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6C446E-21D3-A6A4-39FD-265DB08F1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6157" y="2790824"/>
              <a:ext cx="927609" cy="2694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15</a:t>
              </a:r>
              <a:r>
                <a:rPr lang="en-US" sz="12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ru-RU" sz="12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вузов</a:t>
              </a:r>
              <a:endParaRPr lang="ru-RU" sz="1200" dirty="0">
                <a:effectLst/>
                <a:latin typeface="Arial"/>
                <a:ea typeface="Times New Roman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D92CCA-508F-4294-84DD-5CE72494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228" y="1513114"/>
              <a:ext cx="915307" cy="26987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13 вузов</a:t>
              </a:r>
              <a:endParaRPr lang="ru-RU" sz="1200" dirty="0">
                <a:effectLst/>
                <a:latin typeface="Arial"/>
                <a:ea typeface="Times New Roman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AD1DD5-493C-AE37-F927-18BAED5CA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628" y="3973285"/>
              <a:ext cx="881379" cy="276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7 вузов</a:t>
              </a:r>
              <a:endParaRPr lang="ru-RU" sz="1200" dirty="0">
                <a:effectLst/>
                <a:latin typeface="Arial"/>
                <a:ea typeface="Times New Roman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8196C1-4109-5256-8249-CF3660587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886" y="3951514"/>
              <a:ext cx="1046555" cy="276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13 вузов</a:t>
              </a:r>
              <a:endParaRPr lang="ru-RU" sz="1200">
                <a:effectLst/>
                <a:latin typeface="Arial"/>
                <a:ea typeface="Times New Roman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6227B5-B4B5-718E-B338-ABD5C90A9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4771" y="2514600"/>
              <a:ext cx="973118" cy="276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10 вузов</a:t>
              </a:r>
              <a:endParaRPr lang="ru-RU" sz="1200" dirty="0">
                <a:effectLst/>
                <a:latin typeface="Arial"/>
                <a:ea typeface="Times New Roman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7CCA4E-21CF-022E-5C38-10CBBACDD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6971" y="2253342"/>
              <a:ext cx="998919" cy="276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14 вузов</a:t>
              </a:r>
              <a:endParaRPr lang="ru-RU" sz="1200" dirty="0">
                <a:effectLst/>
                <a:latin typeface="Arial"/>
                <a:ea typeface="Times New Roman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8923A0-DD28-CAB7-1489-60596EF12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457" y="2057400"/>
              <a:ext cx="881379" cy="276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23 вуза</a:t>
              </a:r>
              <a:endParaRPr lang="ru-RU" sz="1200" b="1" dirty="0">
                <a:effectLst/>
                <a:latin typeface="Arial"/>
                <a:ea typeface="Times New Roman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50498" y="33903"/>
            <a:ext cx="11362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A2338"/>
                </a:solidFill>
                <a:latin typeface="Arial"/>
                <a:cs typeface="Arial"/>
              </a:rPr>
              <a:t>Количество вузов, осуществляющих подготовку по направлению «Землеустройство и кадастры» </a:t>
            </a:r>
            <a:r>
              <a:rPr lang="ru-RU" sz="2800" b="1" dirty="0" smtClean="0">
                <a:solidFill>
                  <a:srgbClr val="1A2338"/>
                </a:solidFill>
                <a:latin typeface="Arial"/>
                <a:cs typeface="Arial"/>
              </a:rPr>
              <a:t>(на 01.01.2024 </a:t>
            </a:r>
            <a:r>
              <a:rPr lang="ru-RU" sz="2800" b="1" dirty="0">
                <a:solidFill>
                  <a:srgbClr val="1A2338"/>
                </a:solidFill>
                <a:latin typeface="Arial"/>
                <a:cs typeface="Arial"/>
              </a:rPr>
              <a:t>г</a:t>
            </a:r>
            <a:r>
              <a:rPr lang="ru-RU" sz="2800" b="1" dirty="0" smtClean="0">
                <a:solidFill>
                  <a:srgbClr val="1A2338"/>
                </a:solidFill>
                <a:latin typeface="Arial"/>
                <a:cs typeface="Arial"/>
              </a:rPr>
              <a:t>.)</a:t>
            </a:r>
            <a:endParaRPr lang="ru-RU" sz="2800" b="1" dirty="0">
              <a:solidFill>
                <a:srgbClr val="1A2338"/>
              </a:solidFill>
              <a:latin typeface="Arial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39853"/>
              </p:ext>
            </p:extLst>
          </p:nvPr>
        </p:nvGraphicFramePr>
        <p:xfrm>
          <a:off x="6886754" y="1236338"/>
          <a:ext cx="5305246" cy="5621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РУМЦ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университет по землеустройству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Белгородский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аграрный университет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имени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В.Я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Горина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Белгородский государственный технологический университет имени В.Г. Шухова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Белгородский государственный национальный исследовательский университет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Брянский государственный аграрный университет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Брянский государственный университет имени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академика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И.Г Петровского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Воронежский государственный аграрный университет имени императора Петра I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Воронежский государственный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университет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Ивановский государственный политехнический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университет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Верхневолжский государственный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агробиотехнологический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университет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Калужский филиал Российского государственного аграрного университета - МСХА имени К.А.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Тимирязев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Луганский государственный аграрный университет имени К.Е. Ворошилова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Международная академия бизнеса и новых технологий (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МУБиНТ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Мичуринский государственный аграрный университет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Московский государственный университет геодезии и картографии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0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 государственный аграрный университет - МСХА имени К.А. Тимирязева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 университет дружбы народов имени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Патриса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Лумумбы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 университет транспорта (МИИТ)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Смоленская государственная сельскохозяйственная академия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Смоленский государственный университет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Тверской государственный технический университет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Тульский государственный университет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Юго-Западный государственный университет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74" marR="45074" marT="0" marB="0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cxnSp>
        <p:nvCxnSpPr>
          <p:cNvPr id="20" name="Соединительная линия уступом 19"/>
          <p:cNvCxnSpPr/>
          <p:nvPr/>
        </p:nvCxnSpPr>
        <p:spPr>
          <a:xfrm flipV="1">
            <a:off x="1105593" y="1313411"/>
            <a:ext cx="5781161" cy="24574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1101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20DECE-A8AC-4D11-A9CB-742EBC663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7732"/>
            <a:ext cx="11023600" cy="45207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3200" b="1" dirty="0" smtClean="0">
                <a:latin typeface="Arial" charset="0"/>
                <a:cs typeface="Arial" charset="0"/>
              </a:rPr>
              <a:t>	</a:t>
            </a:r>
            <a:endParaRPr lang="ru-RU" sz="3000" b="1" dirty="0">
              <a:latin typeface="Arial" charset="0"/>
              <a:cs typeface="Arial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150A4C-4DDB-43C6-8EB9-93555538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6400" y="6438900"/>
            <a:ext cx="355600" cy="419100"/>
          </a:xfrm>
        </p:spPr>
        <p:txBody>
          <a:bodyPr/>
          <a:lstStyle/>
          <a:p>
            <a:fld id="{3B85F80F-AE53-4941-A8E2-A57A45C8BAAF}" type="slidenum">
              <a:rPr lang="ru-RU" sz="1600" b="1" smtClean="0">
                <a:solidFill>
                  <a:schemeClr val="bg1"/>
                </a:solidFill>
                <a:latin typeface="Arial"/>
                <a:cs typeface="Arial"/>
              </a:rPr>
              <a:t>3</a:t>
            </a:fld>
            <a:endParaRPr lang="ru-RU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3"/>
          <a:srcRect l="365" t="3998" r="3280" b="13961"/>
          <a:stretch/>
        </p:blipFill>
        <p:spPr>
          <a:xfrm>
            <a:off x="669123" y="219798"/>
            <a:ext cx="10916970" cy="518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935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0663A-3DBD-413E-BF50-C2C1FB0E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-1"/>
            <a:ext cx="11334152" cy="1250829"/>
          </a:xfrm>
          <a:prstGeom prst="horizontalScroll">
            <a:avLst/>
          </a:prstGeom>
          <a:solidFill>
            <a:srgbClr val="E4FC7A"/>
          </a:solidFill>
          <a:ln>
            <a:solidFill>
              <a:srgbClr val="1A2338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srgbClr val="1A2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ВСЕРОССИЙСКОГО ОТКРЫТОГО КОНКУРСА НА ЛУЧШУЮ </a:t>
            </a:r>
            <a:br>
              <a:rPr lang="ru-RU" sz="2000" b="1" dirty="0">
                <a:solidFill>
                  <a:srgbClr val="1A233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1A2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ВЫПУСКНУЮ КВАЛИФИКАЦИОННУЮ РАБОТУ «ВЫПУСК 2023-2024 УЧЕБНОГО ГОДА»</a:t>
            </a:r>
            <a:br>
              <a:rPr lang="ru-RU" sz="2000" b="1" dirty="0">
                <a:solidFill>
                  <a:srgbClr val="1A233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1A2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150A4C-4DDB-43C6-8EB9-93555538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6400" y="6438900"/>
            <a:ext cx="355600" cy="419100"/>
          </a:xfrm>
        </p:spPr>
        <p:txBody>
          <a:bodyPr/>
          <a:lstStyle/>
          <a:p>
            <a:fld id="{3B85F80F-AE53-4941-A8E2-A57A45C8BAAF}" type="slidenum">
              <a:rPr lang="ru-RU" sz="1600" b="1" smtClean="0">
                <a:solidFill>
                  <a:schemeClr val="bg1"/>
                </a:solidFill>
                <a:latin typeface="Arial"/>
                <a:cs typeface="Arial"/>
              </a:rPr>
              <a:t>4</a:t>
            </a:fld>
            <a:endParaRPr lang="ru-RU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69614"/>
              </p:ext>
            </p:extLst>
          </p:nvPr>
        </p:nvGraphicFramePr>
        <p:xfrm>
          <a:off x="0" y="1552351"/>
          <a:ext cx="12191999" cy="53056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{8EC20E35-A176-4012-BC5E-935CFFF8708E}</a:tableStyleId>
              </a:tblPr>
              <a:tblGrid>
                <a:gridCol w="80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3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6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3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ВУЗа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первых мест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вторых мест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третьих мест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благодарностей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</a:t>
                      </a:r>
                      <a:r>
                        <a:rPr lang="ru-RU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университет по землеустройству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Белгородский 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ГТУ</a:t>
                      </a:r>
                      <a:r>
                        <a:rPr lang="ru-RU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В.Г. Шухова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Воронежский ГАУ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 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университет</a:t>
                      </a:r>
                      <a:r>
                        <a:rPr lang="ru-RU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транспорта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Волгоградский ГАУ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Луганский ГАУ им. К.Е. Ворошилова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 государственный аграрный университет 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МСХА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имени К.А. Тимирязева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19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0663A-3DBD-413E-BF50-C2C1FB0E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0"/>
            <a:ext cx="11387470" cy="1541721"/>
          </a:xfrm>
          <a:prstGeom prst="horizontalScroll">
            <a:avLst/>
          </a:prstGeom>
          <a:solidFill>
            <a:srgbClr val="E4FC7A"/>
          </a:solidFill>
          <a:ln>
            <a:solidFill>
              <a:srgbClr val="1A2338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ИТОГИ МОНИТОРИНГА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ВУЗОВ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ЦЕНТРАЛЬНОГО РУМЦ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НАПРАВЛЕНИЮ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ПОДГОТОВКИ «ЗЕМЛЕУСТРОЙСТВО И КАДАСТРЫ»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ПОКАЗАТЕЛЯМ ОБРАЗОВАТЕЛЬНОЙ ДЕЯТЕЛЬНОСТИ В 2024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000" b="1" dirty="0">
              <a:solidFill>
                <a:srgbClr val="1A2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0DECE-A8AC-4D11-A9CB-742EBC663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0896"/>
            <a:ext cx="11023600" cy="3800319"/>
          </a:xfrm>
          <a:prstGeom prst="chevron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3200" b="1" dirty="0" smtClean="0">
                <a:latin typeface="Arial" charset="0"/>
                <a:cs typeface="Arial" charset="0"/>
              </a:rPr>
              <a:t>	</a:t>
            </a:r>
            <a:endParaRPr lang="ru-RU" sz="3000" b="1" dirty="0">
              <a:latin typeface="Arial" charset="0"/>
              <a:cs typeface="Arial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150A4C-4DDB-43C6-8EB9-93555538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6400" y="6438900"/>
            <a:ext cx="355600" cy="419100"/>
          </a:xfrm>
        </p:spPr>
        <p:txBody>
          <a:bodyPr/>
          <a:lstStyle/>
          <a:p>
            <a:fld id="{3B85F80F-AE53-4941-A8E2-A57A45C8BAAF}" type="slidenum">
              <a:rPr lang="ru-RU" sz="1400" b="1" smtClean="0">
                <a:solidFill>
                  <a:schemeClr val="bg1"/>
                </a:solidFill>
                <a:latin typeface="Arial"/>
                <a:cs typeface="Arial"/>
              </a:rPr>
              <a:t>5</a:t>
            </a:fld>
            <a:endParaRPr lang="ru-RU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274058"/>
              </p:ext>
            </p:extLst>
          </p:nvPr>
        </p:nvGraphicFramePr>
        <p:xfrm>
          <a:off x="0" y="1777635"/>
          <a:ext cx="12192000" cy="624633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6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47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 высших учебных заведений по показателям эффективности деятельности</a:t>
                      </a:r>
                      <a:endParaRPr lang="ru-RU" sz="22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 anchor="ctr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– высокий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 anchor="ctr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– выше среднего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 anchor="ctr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- средний</a:t>
                      </a:r>
                      <a:endParaRPr lang="ru-RU" sz="20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 anchor="ctr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– ниже среднего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 anchor="ctr">
                    <a:lnL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университет по землеустройству 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Тверской государственный технический университет II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Луганский государственный аграрный университет имени К.Е. Ворошилова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 государственный аграрный университет - МСХА имени К.А. Тимирязева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lnT w="6350" cap="flat" cmpd="sng" algn="ctr">
                      <a:solidFill>
                        <a:srgbClr val="1A23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 университет дружбы народов 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Белгородский государственный аграрный университет имени </a:t>
                      </a:r>
                      <a:endParaRPr lang="ru-RU" sz="1400" b="0" dirty="0" smtClean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В.Я</a:t>
                      </a: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Горина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dirty="0" smtClean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Тульский </a:t>
                      </a: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университет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Брянский государственный аграрный университет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Воронежский государственный аграрный университет имени императора Петра </a:t>
                      </a: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 университет транспорта (МИИТ)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1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Белгородский государственный национальный исследовательский </a:t>
                      </a: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университет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Смоленская государственная сельскохозяйственная академия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Воронежский государственный технический </a:t>
                      </a: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университет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Ивановский государственный политехнический университет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Белгородский государственный технологический университет им. В.Г. Шухова</a:t>
                      </a:r>
                      <a:endParaRPr lang="ru-RU" sz="14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Брянский государственный университет имени академика </a:t>
                      </a:r>
                      <a:endParaRPr lang="ru-RU" sz="1400" b="0" dirty="0" smtClean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И.Г</a:t>
                      </a: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Петровского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Смоленский государственный университет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Международная академия бизнеса и новых технологий (</a:t>
                      </a:r>
                      <a:r>
                        <a:rPr lang="ru-RU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МУБиНТ</a:t>
                      </a: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518" marR="4751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8541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C9CCE-249E-47EF-99A8-70F794701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04" y="2194559"/>
            <a:ext cx="9132569" cy="160184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ru-RU" sz="2200" dirty="0" smtClean="0">
                <a:solidFill>
                  <a:srgbClr val="1A2338"/>
                </a:solidFill>
                <a:latin typeface="Arial"/>
                <a:cs typeface="Arial"/>
              </a:rPr>
              <a:t>Заседание </a:t>
            </a:r>
            <a:r>
              <a:rPr lang="ru-RU" sz="2200" dirty="0">
                <a:solidFill>
                  <a:srgbClr val="1A2338"/>
                </a:solidFill>
                <a:latin typeface="Arial"/>
                <a:cs typeface="Arial"/>
              </a:rPr>
              <a:t>Учебно-методического совета по направлению подготовки «Землеустройство и кадастры» в составе ФУМО в системе высшего образования по УГСНП 21.00.00 «Прикладная геология, горное дело, нефтегазовое дело и геодезия», </a:t>
            </a:r>
            <a: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rgbClr val="1A2338"/>
                </a:solidFill>
                <a:latin typeface="Arial"/>
                <a:cs typeface="Arial"/>
              </a:rPr>
            </a:br>
            <a:r>
              <a:rPr lang="ru-RU" sz="2200" dirty="0" smtClean="0">
                <a:solidFill>
                  <a:srgbClr val="1A2338"/>
                </a:solidFill>
                <a:latin typeface="Arial"/>
                <a:cs typeface="Arial"/>
              </a:rPr>
              <a:t>05.02.2025 </a:t>
            </a:r>
            <a:r>
              <a:rPr lang="ru-RU" sz="2200" dirty="0">
                <a:solidFill>
                  <a:srgbClr val="1A2338"/>
                </a:solidFill>
                <a:latin typeface="Arial"/>
                <a:cs typeface="Arial"/>
              </a:rPr>
              <a:t>г.</a:t>
            </a:r>
            <a:r>
              <a:rPr lang="ru-RU" sz="4400" dirty="0">
                <a:solidFill>
                  <a:srgbClr val="1A2338"/>
                </a:solidFill>
                <a:latin typeface="Arial"/>
                <a:cs typeface="Arial"/>
              </a:rPr>
              <a:t/>
            </a:r>
            <a:br>
              <a:rPr lang="ru-RU" sz="4400" dirty="0">
                <a:solidFill>
                  <a:srgbClr val="1A2338"/>
                </a:solidFill>
                <a:latin typeface="Arial"/>
                <a:cs typeface="Arial"/>
              </a:rPr>
            </a:br>
            <a:endParaRPr lang="ru-RU" sz="4400" dirty="0">
              <a:solidFill>
                <a:srgbClr val="1A2338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0E94A8-53B7-4255-9BC5-4C4F8D47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6642" y="6435194"/>
            <a:ext cx="395358" cy="422806"/>
          </a:xfrm>
        </p:spPr>
        <p:txBody>
          <a:bodyPr/>
          <a:lstStyle/>
          <a:p>
            <a:fld id="{3B85F80F-AE53-4941-A8E2-A57A45C8BAAF}" type="slidenum">
              <a:rPr lang="ru-RU" sz="1400" b="1" smtClean="0">
                <a:solidFill>
                  <a:schemeClr val="bg1"/>
                </a:solidFill>
                <a:latin typeface="Arial"/>
                <a:cs typeface="Arial"/>
              </a:rPr>
              <a:t>6</a:t>
            </a:fld>
            <a:endParaRPr lang="ru-RU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5A72F-1019-1A79-F8EA-59B5B0648B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40" y="3688337"/>
            <a:ext cx="2575978" cy="26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36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6413</TotalTime>
  <Words>500</Words>
  <Application>Microsoft Office PowerPoint</Application>
  <PresentationFormat>Широкоэкранный</PresentationFormat>
  <Paragraphs>171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ЦЕНТРАЛЬНЫЙ РЕГИОНАЛЬНЫЙ  УЧЕБНО-МЕТОДИЧЕСКИЙ ЦЕНТР</vt:lpstr>
      <vt:lpstr>Презентация PowerPoint</vt:lpstr>
      <vt:lpstr>Презентация PowerPoint</vt:lpstr>
      <vt:lpstr> ИТОГИ ВСЕРОССИЙСКОГО ОТКРЫТОГО КОНКУРСА НА ЛУЧШУЮ  ВЫПУСКНУЮ КВАЛИФИКАЦИОННУЮ РАБОТУ «ВЫПУСК 2023-2024 УЧЕБНОГО ГОДА» </vt:lpstr>
      <vt:lpstr>ИТОГИ МОНИТОРИНГА ВУЗОВ ЦЕНТРАЛЬНОГО РУМЦ ПО НАПРАВЛЕНИЮ ПОДГОТОВКИ «ЗЕМЛЕУСТРОЙСТВО И КАДАСТРЫ»  ПО ПОКАЗАТЕЛЯМ ОБРАЗОВАТЕЛЬНОЙ ДЕЯТЕЛЬНОСТИ В 2024 ГОДУ</vt:lpstr>
      <vt:lpstr>                 Заседание Учебно-методического совета по направлению подготовки «Землеустройство и кадастры» в составе ФУМО в системе высшего образования по УГСНП 21.00.00 «Прикладная геология, горное дело, нефтегазовое дело и геодезия»,  05.02.2025 г.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lpgame</dc:creator>
  <cp:lastModifiedBy>user</cp:lastModifiedBy>
  <cp:revision>297</cp:revision>
  <dcterms:created xsi:type="dcterms:W3CDTF">2019-02-25T18:12:49Z</dcterms:created>
  <dcterms:modified xsi:type="dcterms:W3CDTF">2025-02-05T10:43:18Z</dcterms:modified>
</cp:coreProperties>
</file>