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73" r:id="rId5"/>
    <p:sldId id="283" r:id="rId6"/>
    <p:sldId id="274" r:id="rId7"/>
    <p:sldId id="279" r:id="rId8"/>
    <p:sldId id="275" r:id="rId9"/>
    <p:sldId id="261" r:id="rId10"/>
    <p:sldId id="263" r:id="rId11"/>
    <p:sldId id="264" r:id="rId12"/>
    <p:sldId id="259" r:id="rId13"/>
    <p:sldId id="271" r:id="rId14"/>
    <p:sldId id="288" r:id="rId15"/>
    <p:sldId id="268" r:id="rId16"/>
    <p:sldId id="284" r:id="rId17"/>
    <p:sldId id="286" r:id="rId18"/>
    <p:sldId id="285" r:id="rId19"/>
    <p:sldId id="287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9" autoAdjust="0"/>
  </p:normalViewPr>
  <p:slideViewPr>
    <p:cSldViewPr>
      <p:cViewPr varScale="1">
        <p:scale>
          <a:sx n="105" d="100"/>
          <a:sy n="105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E43E9-2913-4948-824B-B425BA9A333D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2E944-4D73-4FB2-B754-627A98282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6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05FB-C976-4743-9F45-8313A08D7CA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3B7BE-5353-4D5F-B216-518EC9B95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7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3B7BE-5353-4D5F-B216-518EC9B9516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2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F60B-2CB5-49E3-810A-53769613003E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4AAE-CF30-4832-9EFA-FB940B1A967C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B772-2BAE-4FCA-8AE5-E9665A6139AE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BB62-3670-4088-8172-F48AB96C243D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062B3-BE75-4DF8-A255-43348109EBD4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F893-752C-4A0B-8A7E-8B8468DABC56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D17F-EA77-4987-BCF7-2E37F345D73C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D626-3DE5-41C2-954A-5BD2AFD44061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A0-406B-479D-A067-B6805771602E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8888-A9F2-4380-8B67-7F8A5046AE3C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C94-9E8F-420C-B740-D77C5A1E4ED8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4A8A-81E0-4CEC-BE71-2B0335C97ACA}" type="datetime1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42918"/>
            <a:ext cx="7313466" cy="3217708"/>
          </a:xfrm>
        </p:spPr>
        <p:txBody>
          <a:bodyPr>
            <a:no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УРАЛЬСКОГО  РЕГИОНАЛЬНОГО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– МЕТОДИЧЕСКОГО ЦЕНТРА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3372" y="4465577"/>
            <a:ext cx="4640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Уральского РУМЦ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А.Л. Желясков.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Л.А. Кошелева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6000768"/>
            <a:ext cx="151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0754" y="116632"/>
            <a:ext cx="2057400" cy="365125"/>
          </a:xfrm>
        </p:spPr>
        <p:txBody>
          <a:bodyPr/>
          <a:lstStyle/>
          <a:p>
            <a:fld id="{0B90CF5C-7F9C-4D58-9705-ADDB91AE791A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86700" cy="48577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вузы по обеспеченности бюджетными местами можно условно разделить на три группы: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Сравнительно благополучные.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места позволяют сформировать одну или несколько академических групп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Условно благополучные.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бюджетных мест позволяет сформировать подгруппу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Неблагополучные.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бюджетных мест  значительно меньше принятых нормативов, позволяющих сформировать академические группы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35080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76256" y="18864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57232"/>
            <a:ext cx="86821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/>
              <a:t>К первой группе относятся 5 вузов</a:t>
            </a:r>
            <a:r>
              <a:rPr lang="ru-RU" dirty="0" smtClean="0"/>
              <a:t> 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Башкирский ГАУ 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Пермский ГАТУ</a:t>
            </a:r>
          </a:p>
          <a:p>
            <a:pPr marL="342900" indent="-342900" algn="ctr">
              <a:buAutoNum type="arabicParenR"/>
            </a:pPr>
            <a:r>
              <a:rPr lang="ru-RU" dirty="0" smtClean="0"/>
              <a:t> </a:t>
            </a:r>
            <a:r>
              <a:rPr lang="ru-RU" b="1" dirty="0" smtClean="0"/>
              <a:t>Тюменский ИУ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Уральский ГГУ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Уральский ГЛТУ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b="1" dirty="0" smtClean="0"/>
              <a:t>Вторая группа включает 3 вуза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Курганская ГСХА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ГАУ Северного Зауралья 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Уральский ГАУ</a:t>
            </a:r>
          </a:p>
          <a:p>
            <a:pPr marL="342900" indent="-342900" algn="ctr"/>
            <a:endParaRPr lang="ru-RU" b="1" dirty="0" smtClean="0"/>
          </a:p>
          <a:p>
            <a:pPr marL="342900" indent="-342900" algn="ctr"/>
            <a:r>
              <a:rPr lang="ru-RU" b="1" dirty="0" smtClean="0"/>
              <a:t>В состав третьей группы включены 4 вуза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Вятский ГУ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Оренбургский ГАУ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Оренбургский ГУ Уральский ГЭУ</a:t>
            </a:r>
          </a:p>
          <a:p>
            <a:pPr marL="342900" indent="-342900" algn="ctr">
              <a:buAutoNum type="arabicParenR"/>
            </a:pPr>
            <a:r>
              <a:rPr lang="ru-RU" b="1" dirty="0" smtClean="0"/>
              <a:t>Южно Уральский  ГГУ</a:t>
            </a:r>
          </a:p>
          <a:p>
            <a:pPr marL="342900" indent="-342900"/>
            <a:r>
              <a:rPr lang="ru-RU" b="1" dirty="0" smtClean="0"/>
              <a:t> </a:t>
            </a: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571480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Несмотря на имеющиеся проблемы все вузы, входящие в состав Уральского РУМЦ активно работают в рамках проводимых мероприятий. </a:t>
            </a:r>
          </a:p>
          <a:p>
            <a:pPr marL="0" indent="0" algn="ctr">
              <a:buNone/>
            </a:pPr>
            <a:r>
              <a:rPr lang="ru-RU" dirty="0" smtClean="0"/>
              <a:t>Наряду с «ветеранами», входящими в Уральский РУМЦ давно и активно работающих в его составе, хочется отметить, учебные заведения, вошедшие в состав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методического центра сравнительно недавно, но активно включившихся в работу:</a:t>
            </a:r>
          </a:p>
          <a:p>
            <a:pPr algn="ctr"/>
            <a:r>
              <a:rPr lang="ru-RU" dirty="0" smtClean="0"/>
              <a:t>Курганская государственная сельскохозяйственная академия имени Т.С. Мальцева – филиал ФГБОУ ВО «Курганский государственный университет»</a:t>
            </a:r>
            <a:endParaRPr lang="ru-RU" b="1" dirty="0" smtClean="0"/>
          </a:p>
          <a:p>
            <a:pPr algn="ctr"/>
            <a:r>
              <a:rPr lang="ru-RU" dirty="0" smtClean="0"/>
              <a:t>Уральский государственный экономический университет</a:t>
            </a:r>
          </a:p>
          <a:p>
            <a:pPr algn="ctr"/>
            <a:r>
              <a:rPr lang="ru-RU" dirty="0" smtClean="0"/>
              <a:t>Южно-Уральский государственный университет (национальный исследовательский университет)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8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5143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работ проводимых в составе Уральского РУМЦ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второго этапа конкурса выпускных квалификационных работ 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в конкурсе приняли участие 10 вузов, представивших на конкурс более 80 работ но 6 номинациям.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Вузы, не принявшие в этом году участие в конкурсе  по объективным причинам объяснили отсутствие выпускных работ на конкурсе. Так, например, в ряде вузов либо не было выпусков, либо в силу малого выпуска работы не были конкурентоспособными.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509120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967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работ проводимых в составе Уральского РУМЦ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88640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8377014" cy="3672408"/>
          </a:xfrm>
        </p:spPr>
        <p:txBody>
          <a:bodyPr>
            <a:normAutofit fontScale="77500" lnSpcReduction="20000"/>
          </a:bodyPr>
          <a:lstStyle/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Важным этапом совместной работы является участие всех вузов, входящих в Уральский РУМЦ в научных и научно – практических конференциях, проводимых тем или иным вузом, членом РУМЦ. Это позволяет расширить географию исследований, выделить общие проблемы, волнующие ученых в области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имущественных отношений, а так же это возможность показать  особенности  исследований каждого вуза, его научную направленность, учесть природные и территориальные особенности.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конференции, конкурсы, иные мероприятия, проводимые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методическим советом на базе Уральского РУМЦ  способствуют  не только сплочению научных интересов преподавателей вузов, входящих в РУМЦ, но и способствуют обмену опытом и впечатлениями студентов, приезжающих на различные мероприятия, проводимые УМС. Отрадно отметить, что вузы, недавно вошедшие в состав РУМЦ, и имеющие пока мало опыта в подготовке бакалавров направления Землеустройство и кадастры показали себя вполне сегодня демонстрируют хорошие результаты.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530655"/>
            <a:ext cx="3989196" cy="23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работ проводимых в составе Уральского РУМЦ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8864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00808"/>
            <a:ext cx="8377014" cy="4392488"/>
          </a:xfrm>
        </p:spPr>
        <p:txBody>
          <a:bodyPr>
            <a:normAutofit/>
          </a:bodyPr>
          <a:lstStyle/>
          <a:p>
            <a:pPr fontAlgn="t"/>
            <a:r>
              <a:rPr lang="ru-RU" b="1" dirty="0"/>
              <a:t>Курсы повышения </a:t>
            </a:r>
            <a:r>
              <a:rPr lang="ru-RU" b="1" dirty="0" smtClean="0"/>
              <a:t>квалификации:</a:t>
            </a:r>
            <a:endParaRPr lang="ru-RU" dirty="0"/>
          </a:p>
          <a:p>
            <a:pPr fontAlgn="t"/>
            <a:r>
              <a:rPr lang="ru-RU" dirty="0"/>
              <a:t>Методическое обеспечение основных профессиональных образовательных программ по направлению подготовки 21.04.02 Землеустройство и кадастры (36 ч)</a:t>
            </a:r>
          </a:p>
          <a:p>
            <a:pPr fontAlgn="t"/>
            <a:r>
              <a:rPr lang="ru-RU" dirty="0" smtClean="0"/>
              <a:t>Реализация </a:t>
            </a:r>
            <a:r>
              <a:rPr lang="ru-RU" dirty="0"/>
              <a:t>Федерального государственного образовательного стандарта по направлению подготовки 21.03.02 Землеустройство и кадастры (72 ч)</a:t>
            </a:r>
          </a:p>
          <a:p>
            <a:pPr fontAlgn="t"/>
            <a:r>
              <a:rPr lang="ru-RU" b="1" dirty="0"/>
              <a:t>Региональный семинар</a:t>
            </a:r>
          </a:p>
          <a:p>
            <a:pPr fontAlgn="t"/>
            <a:r>
              <a:rPr lang="ru-RU" dirty="0"/>
              <a:t>Проблемы реализации образовательного стандарта 3 поколения по направлению подготовки Землеустройство и кадастры</a:t>
            </a:r>
          </a:p>
          <a:p>
            <a:pPr fontAlgn="t"/>
            <a:r>
              <a:rPr lang="ru-RU" dirty="0" smtClean="0"/>
              <a:t>Информационные </a:t>
            </a:r>
            <a:r>
              <a:rPr lang="ru-RU" dirty="0"/>
              <a:t>системы и коммуникативные технологии в современном образовательном процессе</a:t>
            </a:r>
          </a:p>
          <a:p>
            <a:pPr indent="4500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967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работ проводимых в составе Уральского РУМЦ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8864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3672408"/>
          </a:xfrm>
        </p:spPr>
        <p:txBody>
          <a:bodyPr>
            <a:normAutofit fontScale="92500" lnSpcReduction="20000"/>
          </a:bodyPr>
          <a:lstStyle/>
          <a:p>
            <a:pPr indent="45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этапа  международной олимпиады «ГЗК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Вызов»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Пожалуй самое интересное из мероприятий, которое проводится в рамках УМС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Во- первых. Это одна из немногих возможностей, когда вузы могут командировать наряду с командой студентов и преподавателя. Живое общение между преподавателями, обмен опытом,  способствует повышению качества преподавания основных дисциплин –геодезии,  землеустройства, кадастра недвижимости.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подготовке конкурсных заданий для проведения этапа международной олимпиады принимают участие вузы. Каждый вуз имеет возможность отправить на конкурс свои задания, что делает конкурс более интересным.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Следует отметить, что все еще существуют различия в материально – техническом обеспечении вузов. Конкурс предоставляет возможность ознакомиться с новыми приборами, поработать с ними.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605779"/>
            <a:ext cx="3220459" cy="2161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583413"/>
            <a:ext cx="3312368" cy="21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967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работ проводимых в составе Уральского РУМЦ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8864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948032"/>
          </a:xfrm>
        </p:spPr>
        <p:txBody>
          <a:bodyPr>
            <a:normAutofit fontScale="92500" lnSpcReduction="10000"/>
          </a:bodyPr>
          <a:lstStyle/>
          <a:p>
            <a:pPr indent="45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этапа  международной олимпиады «ГЗК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Вызов»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организации и проведения данного конкурса головной вуз РУМЦ – Пермский ГАТУ 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организует встречу участников, прибывающих на олимпиаду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организует размещение команд в гостинице университета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закрепляет за каждой командой группу волонтеров, помогающих командам решать  мелкие бытовые проблемы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Организуют ознакомительную экскурсию по городу 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питание команд в столовой университета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-выделяет аудитории командам участникам для подготовки и тренировок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организует возможность доступа к геодезическим приборам для ознакомления и изучения до начала проведения олимпиады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проведения олимпиады и награждения победителей обязательно проводится круглый стол с преподавателями – представителями вузов, где идет обсуждение, выслушиваются замечания и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683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967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работ проводимых в составе Уральского РУМЦ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8864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3600400"/>
          </a:xfrm>
        </p:spPr>
        <p:txBody>
          <a:bodyPr>
            <a:normAutofit fontScale="85000" lnSpcReduction="20000"/>
          </a:bodyPr>
          <a:lstStyle/>
          <a:p>
            <a:pPr indent="45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ежегодной международной просветительской акции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кадастровый диктант»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известно, диктант проводится с целью популяризации землеустроительного, кадастрового и геодезического образования, укрепления междисциплинарных профессиональных контактов, расширения общего академического пространства, содействия установлению климата межнационального уважения и взаимно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Диктант, согласно положения проводится на принципах добровольности и открытости. Среди обучающихся диктант вызывает интерес. Желающих принять участие достаточно много.</a:t>
            </a: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РУМЦ по согласованию с другими вузами привлекает на добровольной основе работников территориальных управлений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представителей и членов СРО кадастровых инженеров, всех заинтересованных граждан. </a:t>
            </a:r>
          </a:p>
          <a:p>
            <a:pPr indent="4500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Предложения Уральского РУМЦ – для того, чтобы исключить субъективность в подведении итогов предлагается проведение диктанта на одной площадке – головном вузе РУМЦ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44" y="4437076"/>
            <a:ext cx="4634112" cy="24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96751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88640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948032"/>
          </a:xfrm>
        </p:spPr>
        <p:txBody>
          <a:bodyPr>
            <a:normAutofit lnSpcReduction="10000"/>
          </a:bodyPr>
          <a:lstStyle/>
          <a:p>
            <a:pPr indent="450000" algn="just"/>
            <a:r>
              <a:rPr lang="ru-RU" sz="2000" dirty="0" smtClean="0"/>
              <a:t>Благодарим всех членов Уральского РУМЦ, которые активно принимают участие  во всех мероприятиях, проводимых РУМЦ </a:t>
            </a:r>
          </a:p>
          <a:p>
            <a:pPr indent="450000" algn="just">
              <a:buNone/>
            </a:pPr>
            <a:endParaRPr lang="ru-RU" sz="2000" dirty="0" smtClean="0"/>
          </a:p>
          <a:p>
            <a:pPr indent="450000" algn="just">
              <a:buNone/>
            </a:pPr>
            <a:r>
              <a:rPr lang="ru-RU" sz="2000" dirty="0" smtClean="0"/>
              <a:t>Богданову Ольгу Викторовну (Тюменский индустриальный университет), </a:t>
            </a:r>
          </a:p>
          <a:p>
            <a:pPr indent="450000" algn="just"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Евтушкову</a:t>
            </a:r>
            <a:r>
              <a:rPr lang="ru-RU" sz="2000" dirty="0" smtClean="0"/>
              <a:t> Елену Павловну (ГАУ Северного Зауралья), </a:t>
            </a:r>
          </a:p>
          <a:p>
            <a:pPr indent="450000" algn="just">
              <a:buNone/>
            </a:pPr>
            <a:r>
              <a:rPr lang="ru-RU" sz="2000" dirty="0" smtClean="0"/>
              <a:t>Черных Елену Германовну (Тюменский индустриальный университет),  </a:t>
            </a:r>
          </a:p>
          <a:p>
            <a:pPr indent="450000" algn="just">
              <a:buNone/>
            </a:pPr>
            <a:r>
              <a:rPr lang="ru-RU" sz="2000" dirty="0" smtClean="0"/>
              <a:t>Антипина Ивана Александровича (Уральский экономический университет), </a:t>
            </a:r>
          </a:p>
          <a:p>
            <a:pPr indent="450000" algn="just">
              <a:buNone/>
            </a:pPr>
            <a:r>
              <a:rPr lang="ru-RU" sz="2000" dirty="0" smtClean="0"/>
              <a:t>Коркину Елену Александровну (</a:t>
            </a:r>
            <a:r>
              <a:rPr lang="ru-RU" sz="2000" dirty="0" err="1" smtClean="0"/>
              <a:t>Нижневартовский</a:t>
            </a:r>
            <a:r>
              <a:rPr lang="ru-RU" sz="2000" dirty="0" smtClean="0"/>
              <a:t> государственный университет), </a:t>
            </a:r>
          </a:p>
          <a:p>
            <a:pPr indent="450000" algn="just">
              <a:buNone/>
            </a:pPr>
            <a:r>
              <a:rPr lang="ru-RU" sz="2000" dirty="0" smtClean="0"/>
              <a:t>Сажину Светлану Владимировну (Курганский государственный университет).</a:t>
            </a:r>
          </a:p>
          <a:p>
            <a:pPr indent="450000" algn="just">
              <a:buFontTx/>
              <a:buChar char="-"/>
            </a:pPr>
            <a:r>
              <a:rPr lang="ru-RU" sz="2000" dirty="0" smtClean="0"/>
              <a:t>Коновалова Владимира Ефимовича (Уральский ГГУ);</a:t>
            </a:r>
          </a:p>
          <a:p>
            <a:pPr indent="450000" algn="just">
              <a:buFontTx/>
              <a:buChar char="-"/>
            </a:pPr>
            <a:r>
              <a:rPr lang="ru-RU" sz="2000" dirty="0" smtClean="0"/>
              <a:t>Гусева Алексея Сергеевича ( Уральский ГАУ)</a:t>
            </a:r>
          </a:p>
          <a:p>
            <a:pPr indent="45000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196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Уральского регионального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методического центра велась в соответствии с планом работы разработанным и утвержденным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методическим Советом по направлению подготовки Землеустройство и кадастры  федерального УМО по УГСН 21.00.00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6570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25720" cy="601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1276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975798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В 2024 году распоряжением по УМС проведена оптимизация состава вузов, входящих в  те или иные региональные объединения. До преобразований в состав Уральского </a:t>
            </a:r>
            <a:r>
              <a:rPr lang="ru-RU" sz="2800" b="1" dirty="0" err="1" smtClean="0"/>
              <a:t>РУМЦа</a:t>
            </a:r>
            <a:r>
              <a:rPr lang="ru-RU" sz="2800" b="1" dirty="0" smtClean="0"/>
              <a:t> входило 10 вузов. Сегодня в состав учебно-методического центра входят 14 вузов, в которых осуществляется подготовка бакалавров и магистров по направлению подготовки Землеустройство и кадастры. </a:t>
            </a:r>
          </a:p>
          <a:p>
            <a:pPr algn="ctr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85794"/>
            <a:ext cx="7886700" cy="539116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рамках Уральского РУМЦ реализуется </a:t>
            </a:r>
          </a:p>
          <a:p>
            <a:r>
              <a:rPr lang="ru-RU" sz="2800" dirty="0" smtClean="0"/>
              <a:t>19 образовательных программ подготовки бакалавров и 5 образовательных программ подготовки магистров. </a:t>
            </a:r>
          </a:p>
          <a:p>
            <a:r>
              <a:rPr lang="ru-RU" sz="2800" dirty="0" smtClean="0"/>
              <a:t>Количество образовательных программ, включающих решение вопросов связанных с кадастровой деятельностью -  13, </a:t>
            </a:r>
          </a:p>
          <a:p>
            <a:r>
              <a:rPr lang="ru-RU" sz="2800" dirty="0" smtClean="0"/>
              <a:t>количество программ, включающих решение вопросов связанных с землеустройством – 6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2735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642918"/>
            <a:ext cx="7943878" cy="553404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8600" y="0"/>
          <a:ext cx="970493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Acrobat Document" r:id="rId3" imgW="7100640" imgH="4992120" progId="AcroExch.Document.DC">
                  <p:embed/>
                </p:oleObj>
              </mc:Choice>
              <mc:Fallback>
                <p:oleObj name="Acrobat Document" r:id="rId3" imgW="7100640" imgH="499212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600" y="0"/>
                        <a:ext cx="970493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Территориальное размещение вузов Уральского РУМЦ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6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2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Реализация образовательных программ в Уральском РУМЦ (</a:t>
            </a:r>
            <a:r>
              <a:rPr lang="ru-RU" sz="2700" b="1" dirty="0" err="1" smtClean="0"/>
              <a:t>бакалавриат</a:t>
            </a:r>
            <a:r>
              <a:rPr lang="ru-RU" sz="2700" b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8650" y="1000125"/>
          <a:ext cx="78867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Вузы, реализующие образовательные программы, включающие решение вопросов связанных с кадастровой деятельностью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Вузы, реализующие образовательные программы, включающие решение вопросов связанных с землеустройством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Пермский государственный аграрно-технологический университет имени академика Д.Н. Прянишникова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Курганская государственная сельскохозяйственная академия имени Т.С. Мальцева – филиал ФГБОУ ВО «Курганский государственный университет»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Уральский государственный горный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Уральский государственный лесотехнический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Южно-Уральский государственный университет (национальный исследовательский университет)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Тюменский индустриальный университет (2 программы);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Оренбургский государственный университет (3 программы);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Государственный аграрный университет Северного Зауралья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Башкирский государственный аграрный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Вятский государственный университет (1 программа).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Пермский государственный аграрно-технологический университет имени академика Д.Н. Прянишникова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Уральский государственный аграрный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Уральский государственный экономический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Оренбургский государственный аграрный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Башкирский государственный аграрный университет (1 программа);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Удмуртский государственный аграрный университет (1 программа).</a:t>
                      </a:r>
                      <a:endParaRPr lang="ru-RU" sz="13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Общее количество обучающихся по направлению Землеустройство и кадастры в ВУЗах, входящих в Уральский РУМЦ, составляет более 2700 чел., количество ППС более 180 чел., в т.ч. более 150 чел. – штатные сотрудники. Увеличение числа вузов в составе РУМЦ позволило значительно повысить качество проводимых мероприятий и способствовало расширению научных и методических контактов среди вузов.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Одна из основных проблем вузов, входящих в Уральский РУМЦ типична для всех вузов , реализующих программу подготовки по направлению Землеустройство и кадастры.</a:t>
            </a:r>
          </a:p>
          <a:p>
            <a:pPr algn="ctr">
              <a:buNone/>
            </a:pPr>
            <a:r>
              <a:rPr lang="ru-RU" dirty="0" smtClean="0"/>
              <a:t>Эта проблема заключается в отсутствии стабильности обеспечения вузов бюджетными местами.</a:t>
            </a:r>
          </a:p>
          <a:p>
            <a:pPr algn="ctr">
              <a:buNone/>
            </a:pPr>
            <a:r>
              <a:rPr lang="ru-RU" dirty="0" smtClean="0"/>
              <a:t>Контрольные цифры приема непредсказуемо меняются по годам. Есть ряд вузов, которые на протяжении ряда лет не получают бюджетных мест по очной форме обучения </a:t>
            </a:r>
          </a:p>
          <a:p>
            <a:pPr algn="ctr">
              <a:buNone/>
            </a:pPr>
            <a:r>
              <a:rPr lang="ru-RU" dirty="0" smtClean="0"/>
              <a:t>Отсутствие студентов на очной форме обучения делает ряд вузов не конкурентоспособными в рамках мероприятий проводимых УМС и </a:t>
            </a:r>
            <a:r>
              <a:rPr lang="ru-RU" dirty="0" err="1" smtClean="0"/>
              <a:t>РУМЦами</a:t>
            </a:r>
            <a:r>
              <a:rPr lang="ru-RU" dirty="0" smtClean="0"/>
              <a:t> в течение года.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11502" y="158422"/>
            <a:ext cx="2057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928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428604"/>
          <a:ext cx="8001056" cy="712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Calibri"/>
                        </a:rPr>
                        <a:t>Наименование вуза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Calibri"/>
                        </a:rPr>
                        <a:t>Бюджет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Calibri"/>
                        </a:rPr>
                        <a:t>В том числе очная формао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Calibri"/>
                        </a:rPr>
                        <a:t>контрактники по очной форме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Башкирский ГАУ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68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21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Вятский ГУ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Курганская ГСХА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14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14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Оренбургский ГАУ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Оренбургский ГУ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Пермский ГАТУ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61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35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Тюменский ИУ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64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64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ГАУ Северного Зауралья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39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Уральский ГГУ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55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45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2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Уральский ГЛТУ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60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29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Уральский ГАУ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50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25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Уральский ГЭУ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Южно Уральский  ГГУ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1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0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Calibri"/>
                        </a:rPr>
                        <a:t>Удмуртский ГАУ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7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4855</TotalTime>
  <Words>1429</Words>
  <Application>Microsoft Office PowerPoint</Application>
  <PresentationFormat>Экран (4:3)</PresentationFormat>
  <Paragraphs>187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Тема4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образовательных программ в Уральском РУМЦ (бакалавриат) </vt:lpstr>
      <vt:lpstr>Презентация PowerPoint</vt:lpstr>
      <vt:lpstr>Презентация PowerPoint</vt:lpstr>
      <vt:lpstr>Презентация PowerPoint</vt:lpstr>
      <vt:lpstr>Все вузы по обеспеченности бюджетными местами можно условно разделить на три группы:   1 группа Сравнительно благополучные. Бюджетные места позволяют сформировать одну или несколько академических групп  2 группа Условно благополучные. Число бюджетных мест позволяет сформировать подгруппу  3 Неблагополучные. Число бюджетных мест  значительно меньше принятых нормативов, позволяющих сформировать академические группы</vt:lpstr>
      <vt:lpstr>Презентация PowerPoint</vt:lpstr>
      <vt:lpstr>Презентация PowerPoint</vt:lpstr>
      <vt:lpstr>Основные виды работ проводимых в составе Уральского РУМЦ  1. Проведение второго этапа конкурса выпускных квалификационных работ . В отчетном году в конкурсе приняли участие 10 вузов, представивших на конкурс более 80 работ но 6 номинациям. Вузы, не принявшие в этом году участие в конкурсе  по объективным причинам объяснили отсутствие выпускных работ на конкурсе. Так, например, в ряде вузов либо не было выпусков, либо в силу малого выпуска работы не были конкурентоспособными.  </vt:lpstr>
      <vt:lpstr>Основные виды работ проводимых в составе Уральского РУМЦ</vt:lpstr>
      <vt:lpstr>Основные виды работ проводимых в составе Уральского РУМЦ</vt:lpstr>
      <vt:lpstr>Основные виды работ проводимых в составе Уральского РУМЦ</vt:lpstr>
      <vt:lpstr>Основные виды работ проводимых в составе Уральского РУМЦ</vt:lpstr>
      <vt:lpstr>Основные виды работ проводимых в составе Уральского РУМЦ</vt:lpstr>
      <vt:lpstr>Презентация PowerPoint</vt:lpstr>
      <vt:lpstr>ДОКЛАД ОКОНЧЕН.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Jopens</dc:creator>
  <cp:lastModifiedBy>Компуктер</cp:lastModifiedBy>
  <cp:revision>125</cp:revision>
  <dcterms:created xsi:type="dcterms:W3CDTF">2021-12-09T09:11:57Z</dcterms:created>
  <dcterms:modified xsi:type="dcterms:W3CDTF">2025-02-03T17:44:57Z</dcterms:modified>
</cp:coreProperties>
</file>