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67" r:id="rId4"/>
    <p:sldId id="268" r:id="rId5"/>
    <p:sldId id="269" r:id="rId6"/>
    <p:sldId id="272" r:id="rId7"/>
    <p:sldId id="264" r:id="rId8"/>
    <p:sldId id="265" r:id="rId9"/>
    <p:sldId id="266" r:id="rId10"/>
    <p:sldId id="262" r:id="rId11"/>
    <p:sldId id="271" r:id="rId12"/>
    <p:sldId id="263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aramond" panose="02020404030301010803" pitchFamily="18" charset="0"/>
      <p:regular r:id="rId21"/>
      <p:bold r:id="rId22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A3F"/>
    <a:srgbClr val="058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5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5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E86AF3-902C-4E04-8F27-C6BDFC91A451}" type="doc">
      <dgm:prSet loTypeId="urn:microsoft.com/office/officeart/2005/8/layout/cycle3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0C9C688-6986-4B2F-ACE1-32353C20E602}">
      <dgm:prSet phldrT="[Текст]"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профессорским составом ГУЗа в результате реализации сетевой формы обучения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00238-8051-4103-BCB4-113E84B071D2}" type="parTrans" cxnId="{CED2BA20-FBC0-47DA-8D2F-2B9E2FD9A4E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AC8040-D2A7-44FF-AC50-A2F44DD08F92}" type="sibTrans" cxnId="{CED2BA20-FBC0-47DA-8D2F-2B9E2FD9A4E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7E20E3-56BB-4191-B17E-43865372588D}">
      <dgm:prSet phldrT="[Текст]"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процента остепененности преподавателей за счет целевого набора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0596F-F182-4ED7-B1F2-66ECA06AE5B5}" type="parTrans" cxnId="{040F6BC2-713B-4520-ACC3-ED845EEFF5C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97B95-D73E-4A53-BF01-C24C363637C7}" type="sibTrans" cxnId="{040F6BC2-713B-4520-ACC3-ED845EEFF5C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7C964-AD67-4701-80DC-70E03595D54A}">
      <dgm:prSet phldrT="[Текст]"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конференциях и иных мероприятиях вуза, обмен опытом и знаниями, знакомство с профессорским составом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3955D-F46F-4737-9491-60FA4836F314}" type="parTrans" cxnId="{0013D553-FA2A-4B92-8F21-4C3DF461E53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16D730-ED35-4FAD-9A69-7E8092EBF186}" type="sibTrans" cxnId="{0013D553-FA2A-4B92-8F21-4C3DF461E53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AC03F2-8DFF-4104-9309-5A69FE312B10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Сотрудничество в проектах и исследованиях для разработки новых продуктов и технологий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6DC0B-C8E1-424C-9FCA-3A267F7DF683}" type="parTrans" cxnId="{295AA4DE-91FC-42B2-94B4-12560650707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503D84-A102-4F79-929E-57A8DC2CA8BD}" type="sibTrans" cxnId="{295AA4DE-91FC-42B2-94B4-12560650707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38C593-3F19-4E7D-921A-D8A504F595CF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Участие профессорского состава вузов УМС ЗИК в составе комиссии Итоговой аттестации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90F27-34BB-496A-9AF4-DBFBD04DB30E}" type="parTrans" cxnId="{11B2F050-D851-4CBC-8462-B51B1FB169A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8103D-43F3-4921-9DAB-62289F1D5213}" type="sibTrans" cxnId="{11B2F050-D851-4CBC-8462-B51B1FB169A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7012A-9F53-42FE-8621-362C72D4D9EC}">
      <dgm:prSet custT="1"/>
      <dgm:spPr/>
      <dgm:t>
        <a:bodyPr/>
        <a:lstStyle/>
        <a:p>
          <a:r>
            <a:rPr lang="ru-RU" sz="1100">
              <a:latin typeface="Times New Roman" panose="02020603050405020304" pitchFamily="18" charset="0"/>
              <a:cs typeface="Times New Roman" panose="02020603050405020304" pitchFamily="18" charset="0"/>
            </a:rPr>
            <a:t>Научное консультирование по подготовки кандидатской / докторской диссертации в рамках заключенных соглашений с вузами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FEC63-D667-4F78-B015-31400BFEA8E2}" type="parTrans" cxnId="{F70B2DBE-F73A-4E8F-9DFC-4E9FE0A7293A}">
      <dgm:prSet/>
      <dgm:spPr/>
      <dgm:t>
        <a:bodyPr/>
        <a:lstStyle/>
        <a:p>
          <a:endParaRPr lang="ru-RU" sz="1600"/>
        </a:p>
      </dgm:t>
    </dgm:pt>
    <dgm:pt modelId="{83E36254-E208-4B50-A3E8-7261D3DE5334}" type="sibTrans" cxnId="{F70B2DBE-F73A-4E8F-9DFC-4E9FE0A7293A}">
      <dgm:prSet/>
      <dgm:spPr/>
      <dgm:t>
        <a:bodyPr/>
        <a:lstStyle/>
        <a:p>
          <a:endParaRPr lang="ru-RU" sz="1600"/>
        </a:p>
      </dgm:t>
    </dgm:pt>
    <dgm:pt modelId="{CD39054F-5B2C-401A-AA0C-54B761592EA6}" type="pres">
      <dgm:prSet presAssocID="{6AE86AF3-902C-4E04-8F27-C6BDFC91A451}" presName="Name0" presStyleCnt="0">
        <dgm:presLayoutVars>
          <dgm:dir/>
          <dgm:resizeHandles val="exact"/>
        </dgm:presLayoutVars>
      </dgm:prSet>
      <dgm:spPr/>
    </dgm:pt>
    <dgm:pt modelId="{68AC6636-7976-45E9-BEEF-53480966A731}" type="pres">
      <dgm:prSet presAssocID="{6AE86AF3-902C-4E04-8F27-C6BDFC91A451}" presName="cycle" presStyleCnt="0"/>
      <dgm:spPr/>
    </dgm:pt>
    <dgm:pt modelId="{425DC521-6AEE-490A-9091-38955A4F5C45}" type="pres">
      <dgm:prSet presAssocID="{20C9C688-6986-4B2F-ACE1-32353C20E602}" presName="nodeFirstNode" presStyleLbl="node1" presStyleIdx="0" presStyleCnt="6" custScaleX="146667" custScaleY="68315">
        <dgm:presLayoutVars>
          <dgm:bulletEnabled val="1"/>
        </dgm:presLayoutVars>
      </dgm:prSet>
      <dgm:spPr/>
    </dgm:pt>
    <dgm:pt modelId="{720AAA50-11E7-4F30-BBB0-6C4D5EF1A85B}" type="pres">
      <dgm:prSet presAssocID="{4EAC8040-D2A7-44FF-AC50-A2F44DD08F92}" presName="sibTransFirstNode" presStyleLbl="bgShp" presStyleIdx="0" presStyleCnt="1"/>
      <dgm:spPr/>
    </dgm:pt>
    <dgm:pt modelId="{AD749B37-854D-43A0-A205-BB683CC07157}" type="pres">
      <dgm:prSet presAssocID="{E4AC03F2-8DFF-4104-9309-5A69FE312B10}" presName="nodeFollowingNodes" presStyleLbl="node1" presStyleIdx="1" presStyleCnt="6" custScaleX="100188" custRadScaleRad="120694" custRadScaleInc="1385">
        <dgm:presLayoutVars>
          <dgm:bulletEnabled val="1"/>
        </dgm:presLayoutVars>
      </dgm:prSet>
      <dgm:spPr/>
    </dgm:pt>
    <dgm:pt modelId="{7039B7D8-1A9C-4695-B74B-A8F54A8B3A80}" type="pres">
      <dgm:prSet presAssocID="{3CE7012A-9F53-42FE-8621-362C72D4D9EC}" presName="nodeFollowingNodes" presStyleLbl="node1" presStyleIdx="2" presStyleCnt="6" custScaleX="142899" custRadScaleRad="94671" custRadScaleInc="170868">
        <dgm:presLayoutVars>
          <dgm:bulletEnabled val="1"/>
        </dgm:presLayoutVars>
      </dgm:prSet>
      <dgm:spPr/>
    </dgm:pt>
    <dgm:pt modelId="{E78635C4-4478-4AED-8F10-5E758995F978}" type="pres">
      <dgm:prSet presAssocID="{0838C593-3F19-4E7D-921A-D8A504F595CF}" presName="nodeFollowingNodes" presStyleLbl="node1" presStyleIdx="3" presStyleCnt="6" custRadScaleRad="143338" custRadScaleInc="-107229">
        <dgm:presLayoutVars>
          <dgm:bulletEnabled val="1"/>
        </dgm:presLayoutVars>
      </dgm:prSet>
      <dgm:spPr/>
    </dgm:pt>
    <dgm:pt modelId="{49C2B9AA-EBB0-4563-991C-38668CD2F04E}" type="pres">
      <dgm:prSet presAssocID="{3D7E20E3-56BB-4191-B17E-43865372588D}" presName="nodeFollowingNodes" presStyleLbl="node1" presStyleIdx="4" presStyleCnt="6" custScaleY="81067" custRadScaleRad="117545" custRadScaleInc="-299480">
        <dgm:presLayoutVars>
          <dgm:bulletEnabled val="1"/>
        </dgm:presLayoutVars>
      </dgm:prSet>
      <dgm:spPr/>
    </dgm:pt>
    <dgm:pt modelId="{9A68F9A6-A3A3-49FB-B107-018E8CE5BA38}" type="pres">
      <dgm:prSet presAssocID="{2027C964-AD67-4701-80DC-70E03595D54A}" presName="nodeFollowingNodes" presStyleLbl="node1" presStyleIdx="5" presStyleCnt="6" custScaleX="110745" custScaleY="132870" custRadScaleRad="115543" custRadScaleInc="-40596">
        <dgm:presLayoutVars>
          <dgm:bulletEnabled val="1"/>
        </dgm:presLayoutVars>
      </dgm:prSet>
      <dgm:spPr/>
    </dgm:pt>
  </dgm:ptLst>
  <dgm:cxnLst>
    <dgm:cxn modelId="{9CC0700F-089E-42F6-9C77-44F1893C3C03}" type="presOf" srcId="{3D7E20E3-56BB-4191-B17E-43865372588D}" destId="{49C2B9AA-EBB0-4563-991C-38668CD2F04E}" srcOrd="0" destOrd="0" presId="urn:microsoft.com/office/officeart/2005/8/layout/cycle3"/>
    <dgm:cxn modelId="{5883621F-1254-4F59-8451-53A4E24381DE}" type="presOf" srcId="{E4AC03F2-8DFF-4104-9309-5A69FE312B10}" destId="{AD749B37-854D-43A0-A205-BB683CC07157}" srcOrd="0" destOrd="0" presId="urn:microsoft.com/office/officeart/2005/8/layout/cycle3"/>
    <dgm:cxn modelId="{CED2BA20-FBC0-47DA-8D2F-2B9E2FD9A4E4}" srcId="{6AE86AF3-902C-4E04-8F27-C6BDFC91A451}" destId="{20C9C688-6986-4B2F-ACE1-32353C20E602}" srcOrd="0" destOrd="0" parTransId="{A8A00238-8051-4103-BCB4-113E84B071D2}" sibTransId="{4EAC8040-D2A7-44FF-AC50-A2F44DD08F92}"/>
    <dgm:cxn modelId="{04B23642-C267-47BA-B965-0D24468C95BF}" type="presOf" srcId="{3CE7012A-9F53-42FE-8621-362C72D4D9EC}" destId="{7039B7D8-1A9C-4695-B74B-A8F54A8B3A80}" srcOrd="0" destOrd="0" presId="urn:microsoft.com/office/officeart/2005/8/layout/cycle3"/>
    <dgm:cxn modelId="{11B2F050-D851-4CBC-8462-B51B1FB169A8}" srcId="{6AE86AF3-902C-4E04-8F27-C6BDFC91A451}" destId="{0838C593-3F19-4E7D-921A-D8A504F595CF}" srcOrd="3" destOrd="0" parTransId="{6FA90F27-34BB-496A-9AF4-DBFBD04DB30E}" sibTransId="{22B8103D-43F3-4921-9DAB-62289F1D5213}"/>
    <dgm:cxn modelId="{0013D553-FA2A-4B92-8F21-4C3DF461E536}" srcId="{6AE86AF3-902C-4E04-8F27-C6BDFC91A451}" destId="{2027C964-AD67-4701-80DC-70E03595D54A}" srcOrd="5" destOrd="0" parTransId="{0D43955D-F46F-4737-9491-60FA4836F314}" sibTransId="{7316D730-ED35-4FAD-9A69-7E8092EBF186}"/>
    <dgm:cxn modelId="{3886CD5A-0D46-469D-BE3B-C9D4567D44C7}" type="presOf" srcId="{6AE86AF3-902C-4E04-8F27-C6BDFC91A451}" destId="{CD39054F-5B2C-401A-AA0C-54B761592EA6}" srcOrd="0" destOrd="0" presId="urn:microsoft.com/office/officeart/2005/8/layout/cycle3"/>
    <dgm:cxn modelId="{F70B2DBE-F73A-4E8F-9DFC-4E9FE0A7293A}" srcId="{6AE86AF3-902C-4E04-8F27-C6BDFC91A451}" destId="{3CE7012A-9F53-42FE-8621-362C72D4D9EC}" srcOrd="2" destOrd="0" parTransId="{221FEC63-D667-4F78-B015-31400BFEA8E2}" sibTransId="{83E36254-E208-4B50-A3E8-7261D3DE5334}"/>
    <dgm:cxn modelId="{040F6BC2-713B-4520-ACC3-ED845EEFF5C6}" srcId="{6AE86AF3-902C-4E04-8F27-C6BDFC91A451}" destId="{3D7E20E3-56BB-4191-B17E-43865372588D}" srcOrd="4" destOrd="0" parTransId="{FCB0596F-F182-4ED7-B1F2-66ECA06AE5B5}" sibTransId="{B3A97B95-D73E-4A53-BF01-C24C363637C7}"/>
    <dgm:cxn modelId="{C776ABC9-31C9-429A-A2F3-637A65CE7CC1}" type="presOf" srcId="{2027C964-AD67-4701-80DC-70E03595D54A}" destId="{9A68F9A6-A3A3-49FB-B107-018E8CE5BA38}" srcOrd="0" destOrd="0" presId="urn:microsoft.com/office/officeart/2005/8/layout/cycle3"/>
    <dgm:cxn modelId="{41232BD9-87E6-432B-9E5A-D5969610F5C7}" type="presOf" srcId="{0838C593-3F19-4E7D-921A-D8A504F595CF}" destId="{E78635C4-4478-4AED-8F10-5E758995F978}" srcOrd="0" destOrd="0" presId="urn:microsoft.com/office/officeart/2005/8/layout/cycle3"/>
    <dgm:cxn modelId="{3ECAEEDB-6642-41CC-BFFD-B660CCDAD81D}" type="presOf" srcId="{20C9C688-6986-4B2F-ACE1-32353C20E602}" destId="{425DC521-6AEE-490A-9091-38955A4F5C45}" srcOrd="0" destOrd="0" presId="urn:microsoft.com/office/officeart/2005/8/layout/cycle3"/>
    <dgm:cxn modelId="{295AA4DE-91FC-42B2-94B4-125606507074}" srcId="{6AE86AF3-902C-4E04-8F27-C6BDFC91A451}" destId="{E4AC03F2-8DFF-4104-9309-5A69FE312B10}" srcOrd="1" destOrd="0" parTransId="{A9C6DC0B-C8E1-424C-9FCA-3A267F7DF683}" sibTransId="{FB503D84-A102-4F79-929E-57A8DC2CA8BD}"/>
    <dgm:cxn modelId="{21AA3CE2-A40B-4808-9BB5-EC9874B16487}" type="presOf" srcId="{4EAC8040-D2A7-44FF-AC50-A2F44DD08F92}" destId="{720AAA50-11E7-4F30-BBB0-6C4D5EF1A85B}" srcOrd="0" destOrd="0" presId="urn:microsoft.com/office/officeart/2005/8/layout/cycle3"/>
    <dgm:cxn modelId="{E6D0CF27-B7D6-42E9-8196-2E5F45CF6780}" type="presParOf" srcId="{CD39054F-5B2C-401A-AA0C-54B761592EA6}" destId="{68AC6636-7976-45E9-BEEF-53480966A731}" srcOrd="0" destOrd="0" presId="urn:microsoft.com/office/officeart/2005/8/layout/cycle3"/>
    <dgm:cxn modelId="{AE2250CC-2885-42E6-8227-59588A5DFED8}" type="presParOf" srcId="{68AC6636-7976-45E9-BEEF-53480966A731}" destId="{425DC521-6AEE-490A-9091-38955A4F5C45}" srcOrd="0" destOrd="0" presId="urn:microsoft.com/office/officeart/2005/8/layout/cycle3"/>
    <dgm:cxn modelId="{C1E9C5F3-CE0A-4282-BAA1-8E1D725035CE}" type="presParOf" srcId="{68AC6636-7976-45E9-BEEF-53480966A731}" destId="{720AAA50-11E7-4F30-BBB0-6C4D5EF1A85B}" srcOrd="1" destOrd="0" presId="urn:microsoft.com/office/officeart/2005/8/layout/cycle3"/>
    <dgm:cxn modelId="{093E5B3F-4D1A-471A-8FB8-4091F27EA725}" type="presParOf" srcId="{68AC6636-7976-45E9-BEEF-53480966A731}" destId="{AD749B37-854D-43A0-A205-BB683CC07157}" srcOrd="2" destOrd="0" presId="urn:microsoft.com/office/officeart/2005/8/layout/cycle3"/>
    <dgm:cxn modelId="{78B0B882-46B9-4689-A6EF-DA72C39D81FF}" type="presParOf" srcId="{68AC6636-7976-45E9-BEEF-53480966A731}" destId="{7039B7D8-1A9C-4695-B74B-A8F54A8B3A80}" srcOrd="3" destOrd="0" presId="urn:microsoft.com/office/officeart/2005/8/layout/cycle3"/>
    <dgm:cxn modelId="{662F73AA-75A9-4EEB-8277-D53B7B748761}" type="presParOf" srcId="{68AC6636-7976-45E9-BEEF-53480966A731}" destId="{E78635C4-4478-4AED-8F10-5E758995F978}" srcOrd="4" destOrd="0" presId="urn:microsoft.com/office/officeart/2005/8/layout/cycle3"/>
    <dgm:cxn modelId="{A82146E2-F1BE-44E4-9215-A86374000B98}" type="presParOf" srcId="{68AC6636-7976-45E9-BEEF-53480966A731}" destId="{49C2B9AA-EBB0-4563-991C-38668CD2F04E}" srcOrd="5" destOrd="0" presId="urn:microsoft.com/office/officeart/2005/8/layout/cycle3"/>
    <dgm:cxn modelId="{C2A918EA-0183-47E9-8B52-37A025E1273D}" type="presParOf" srcId="{68AC6636-7976-45E9-BEEF-53480966A731}" destId="{9A68F9A6-A3A3-49FB-B107-018E8CE5BA38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AAA50-11E7-4F30-BBB0-6C4D5EF1A85B}">
      <dsp:nvSpPr>
        <dsp:cNvPr id="0" name=""/>
        <dsp:cNvSpPr/>
      </dsp:nvSpPr>
      <dsp:spPr>
        <a:xfrm>
          <a:off x="1702542" y="-347637"/>
          <a:ext cx="4850462" cy="4850462"/>
        </a:xfrm>
        <a:prstGeom prst="circularArrow">
          <a:avLst>
            <a:gd name="adj1" fmla="val 5274"/>
            <a:gd name="adj2" fmla="val 312630"/>
            <a:gd name="adj3" fmla="val 13342985"/>
            <a:gd name="adj4" fmla="val 17666980"/>
            <a:gd name="adj5" fmla="val 547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DC521-6AEE-490A-9091-38955A4F5C45}">
      <dsp:nvSpPr>
        <dsp:cNvPr id="0" name=""/>
        <dsp:cNvSpPr/>
      </dsp:nvSpPr>
      <dsp:spPr>
        <a:xfrm>
          <a:off x="2771042" y="75096"/>
          <a:ext cx="2713463" cy="6319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профессорским составом ГУЗа в результате реализации сетевой формы обучения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1891" y="105945"/>
        <a:ext cx="2651765" cy="570244"/>
      </dsp:txXfrm>
    </dsp:sp>
    <dsp:sp modelId="{AD749B37-854D-43A0-A205-BB683CC07157}">
      <dsp:nvSpPr>
        <dsp:cNvPr id="0" name=""/>
        <dsp:cNvSpPr/>
      </dsp:nvSpPr>
      <dsp:spPr>
        <a:xfrm>
          <a:off x="5272350" y="734472"/>
          <a:ext cx="1853562" cy="9250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Сотрудничество в проектах и исследованиях для разработки новых продуктов и технологий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17507" y="779629"/>
        <a:ext cx="1763248" cy="834728"/>
      </dsp:txXfrm>
    </dsp:sp>
    <dsp:sp modelId="{7039B7D8-1A9C-4695-B74B-A8F54A8B3A80}">
      <dsp:nvSpPr>
        <dsp:cNvPr id="0" name=""/>
        <dsp:cNvSpPr/>
      </dsp:nvSpPr>
      <dsp:spPr>
        <a:xfrm>
          <a:off x="1934923" y="3543004"/>
          <a:ext cx="2643752" cy="9250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Научное консультирование по подготовки кандидатской / докторской диссертации в рамках заключенных соглашений с вузами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0080" y="3588161"/>
        <a:ext cx="2553438" cy="834728"/>
      </dsp:txXfrm>
    </dsp:sp>
    <dsp:sp modelId="{E78635C4-4478-4AED-8F10-5E758995F978}">
      <dsp:nvSpPr>
        <dsp:cNvPr id="0" name=""/>
        <dsp:cNvSpPr/>
      </dsp:nvSpPr>
      <dsp:spPr>
        <a:xfrm>
          <a:off x="5517282" y="3508151"/>
          <a:ext cx="1850084" cy="9250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Участие профессорского состава вузов УМС ЗИК в составе комиссии Итоговой аттестации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2439" y="3553308"/>
        <a:ext cx="1759770" cy="834728"/>
      </dsp:txXfrm>
    </dsp:sp>
    <dsp:sp modelId="{49C2B9AA-EBB0-4563-991C-38668CD2F04E}">
      <dsp:nvSpPr>
        <dsp:cNvPr id="0" name=""/>
        <dsp:cNvSpPr/>
      </dsp:nvSpPr>
      <dsp:spPr>
        <a:xfrm>
          <a:off x="5510018" y="1821768"/>
          <a:ext cx="1850084" cy="7499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процента остепененности преподавателей за счет целевого набора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6625" y="1858375"/>
        <a:ext cx="1776870" cy="676689"/>
      </dsp:txXfrm>
    </dsp:sp>
    <dsp:sp modelId="{9A68F9A6-A3A3-49FB-B107-018E8CE5BA38}">
      <dsp:nvSpPr>
        <dsp:cNvPr id="0" name=""/>
        <dsp:cNvSpPr/>
      </dsp:nvSpPr>
      <dsp:spPr>
        <a:xfrm>
          <a:off x="858512" y="1383800"/>
          <a:ext cx="2048875" cy="12291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конференциях и иных мероприятиях вуза, обмен опытом и знаниями, знакомство с профессорским составом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8512" y="1443800"/>
        <a:ext cx="1928875" cy="1109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75E2A-059A-4E6F-8AA3-342850FC8C69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81847-8B42-477F-B1D1-3A816479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8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0880" y="4721942"/>
            <a:ext cx="5447030" cy="4473416"/>
          </a:xfrm>
          <a:prstGeom prst="rect">
            <a:avLst/>
          </a:prstGeom>
        </p:spPr>
        <p:txBody>
          <a:bodyPr spcFirstLastPara="1" wrap="square" lIns="91855" tIns="45915" rIns="91855" bIns="45915" anchor="ctr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7812" cy="3729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361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0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4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C89CD-4160-4E64-9831-7D623BF3C1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08A95-29D9-4B72-9DD3-63FAD28CDC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B1BD-BB62-4B16-9DED-9DA56D816A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96A4-9E72-4F6D-9702-513BCB20D4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85F3-530E-4F0E-83B4-4A6A0A3595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DA1E-5A20-46EC-9A6D-B4B16837C7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0EB56-2C36-4196-B733-8FDE96102E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7933-E206-431F-AE3B-79E8BB5A6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5C66-6775-4E05-87E9-6C64EB56BC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4CC6-34C0-47B9-B595-4B74C0B518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2371-6CB7-4CC8-8368-D037D3270E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3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9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3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BA20-0D20-46EC-93CA-287FDBBEE2B1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Astra Serif" panose="020A0603040505020204" pitchFamily="18" charset="-52"/>
              </a:defRPr>
            </a:lvl1pPr>
          </a:lstStyle>
          <a:p>
            <a:fld id="{6E327654-7E50-4E53-AA68-53DF539D57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Astra Serif" panose="020A0603040505020204" pitchFamily="18" charset="-52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Astra Serif" panose="020A0603040505020204" pitchFamily="18" charset="-52"/>
              </a:defRPr>
            </a:lvl1pPr>
          </a:lstStyle>
          <a:p>
            <a:fld id="{5CE20858-8839-4CA6-B2DC-ED847E6D7F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Astra Serif" panose="020A0603040505020204" pitchFamily="18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Astra Serif" panose="020A0603040505020204" pitchFamily="18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Astra Serif" panose="020A0603040505020204" pitchFamily="18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Astra Serif" panose="020A0603040505020204" pitchFamily="18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Astra Serif" panose="020A0603040505020204" pitchFamily="18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Astra Serif" panose="020A0603040505020204" pitchFamily="18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D1FDE3-3B42-4642-A10C-182F81AC8984}"/>
              </a:ext>
            </a:extLst>
          </p:cNvPr>
          <p:cNvSpPr/>
          <p:nvPr/>
        </p:nvSpPr>
        <p:spPr>
          <a:xfrm>
            <a:off x="5174166" y="1100252"/>
            <a:ext cx="6032810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36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Перспективы взаимодействия отдела докторантуры и аспирантуры с учебно-методическим советом по образованию в области землеустройства и кадастров</a:t>
            </a:r>
          </a:p>
          <a:p>
            <a:pPr>
              <a:lnSpc>
                <a:spcPct val="90000"/>
              </a:lnSpc>
            </a:pPr>
            <a:endParaRPr lang="ru-RU" sz="36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2633E5-A1C2-FC4E-AB76-C70A76BBE2A6}"/>
              </a:ext>
            </a:extLst>
          </p:cNvPr>
          <p:cNvSpPr/>
          <p:nvPr/>
        </p:nvSpPr>
        <p:spPr>
          <a:xfrm>
            <a:off x="1363249" y="5708634"/>
            <a:ext cx="2851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04.03.2025 | г. Москва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A1965A-F792-9346-9E7D-85B09F8ACD45}"/>
              </a:ext>
            </a:extLst>
          </p:cNvPr>
          <p:cNvSpPr/>
          <p:nvPr/>
        </p:nvSpPr>
        <p:spPr>
          <a:xfrm>
            <a:off x="4909158" y="517771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100" b="1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И.Х. </a:t>
            </a:r>
            <a:r>
              <a:rPr lang="ru-RU" sz="2100" b="1" dirty="0" err="1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Ишамятова</a:t>
            </a:r>
            <a:br>
              <a:rPr lang="en-US" sz="2100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начальник отдела докторантуры и аспирантуры, к.э.н., доцент</a:t>
            </a:r>
          </a:p>
          <a:p>
            <a:pPr algn="r"/>
            <a:endParaRPr lang="ru-RU" sz="2100" dirty="0"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67" y="4415897"/>
            <a:ext cx="2228846" cy="167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294171" y="0"/>
            <a:ext cx="10191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ОТДЕЛ ДОКТОРАНТУРЫ И АСПИРАНТУРЫ – ЭТО КАЧЕСТВЕННО НОВЫЙ УРОВЕНЬ ОБУЧЕНИЯ, КОТОРЫЙ ДАЕТ ВОЗМОЖНОСТЬ НЕ ПРОСТО ОБРЕСТИ БОЛЕЕ ГЛУБОКИЕ ЗНАНИЯ, НО И ПОЛУЧИТЬ НАУЧНУЮ СТЕПЕНЬ</a:t>
            </a:r>
          </a:p>
          <a:p>
            <a:pPr algn="just">
              <a:lnSpc>
                <a:spcPct val="90000"/>
              </a:lnSpc>
            </a:pPr>
            <a:endParaRPr lang="ru-RU" sz="24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2" name="Picture 2" descr="C:\Users\Ирина\Downloads\4c18ea32027d72d88d375f3919316d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1" y="1460810"/>
            <a:ext cx="2154899" cy="28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7" y="4332214"/>
            <a:ext cx="2763179" cy="185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ajuejv6mk2kzyxu07kgb54dq1jnwery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59" y="1302935"/>
            <a:ext cx="2728639" cy="2037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ttps://www.guz.ru/upload/iblock/117/fgc9rdmkv5wk26fj76oxn5xkpcmyn9g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46" y="3186205"/>
            <a:ext cx="2730080" cy="1841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5chi3vpcth9p9j93wr1sb9nr3izgx8w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64" y="1229693"/>
            <a:ext cx="3437714" cy="195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Ирина\Downloads\69c9bdd8b5db8b8ae647d46c8b5eb6d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"/>
          <a:stretch/>
        </p:blipFill>
        <p:spPr bwMode="auto">
          <a:xfrm>
            <a:off x="8455815" y="3090028"/>
            <a:ext cx="3185989" cy="1889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98" y="3027369"/>
            <a:ext cx="2814753" cy="211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7"/>
          <a:stretch/>
        </p:blipFill>
        <p:spPr>
          <a:xfrm>
            <a:off x="6105514" y="4035015"/>
            <a:ext cx="2447109" cy="210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5"/>
          <a:stretch/>
        </p:blipFill>
        <p:spPr>
          <a:xfrm>
            <a:off x="8890988" y="1158703"/>
            <a:ext cx="3107266" cy="197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12242" r="19193"/>
          <a:stretch/>
        </p:blipFill>
        <p:spPr>
          <a:xfrm>
            <a:off x="8966038" y="4672014"/>
            <a:ext cx="2792233" cy="151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1594203" y="6261405"/>
            <a:ext cx="5977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65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0" t="31898" r="40767" b="34024"/>
          <a:stretch/>
        </p:blipFill>
        <p:spPr bwMode="auto">
          <a:xfrm>
            <a:off x="887403" y="814413"/>
            <a:ext cx="1963976" cy="1969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60527" y="814413"/>
            <a:ext cx="39029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Москва, ул. Казакова, д.15, ст. м. Курская</a:t>
            </a:r>
            <a:endParaRPr lang="ru-RU" altLang="ru-RU" sz="1100" dirty="0">
              <a:solidFill>
                <a:prstClr val="black"/>
              </a:solidFill>
              <a:latin typeface="Garamond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Приемная комиссия: 8 (499) 261-59-79</a:t>
            </a:r>
            <a:endParaRPr lang="ru-RU" altLang="ru-RU" sz="1100" dirty="0">
              <a:solidFill>
                <a:prstClr val="black"/>
              </a:solidFill>
              <a:latin typeface="Garamond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Контакты отдела докторантуры и аспирантуры: </a:t>
            </a:r>
            <a:endParaRPr lang="ru-RU" altLang="ru-RU" sz="1100" dirty="0">
              <a:solidFill>
                <a:prstClr val="black"/>
              </a:solidFill>
              <a:latin typeface="Garamond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(499)-261-66-91, aspiranturaguz@bk.ru</a:t>
            </a:r>
            <a:endParaRPr lang="ru-RU" altLang="ru-RU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360905" y="127441"/>
            <a:ext cx="793921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Научные специальности, сроки обучения и вступительные испытания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/>
          <a:stretch/>
        </p:blipFill>
        <p:spPr>
          <a:xfrm>
            <a:off x="94469" y="1587868"/>
            <a:ext cx="2405200" cy="16703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484" y="3609418"/>
            <a:ext cx="4834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Прием на обучение в аспирантуре осуществляется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конкурсной основе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результатам вступительных испытаний, определяемых ГУЗ:</a:t>
            </a: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специальная дисциплина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соответствующая научной специальности;</a:t>
            </a: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2) дисциплина по выбору </a:t>
            </a: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поступающего:</a:t>
            </a: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философия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иностранный язык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(английский, немецкий, французский)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879476"/>
              </p:ext>
            </p:extLst>
          </p:nvPr>
        </p:nvGraphicFramePr>
        <p:xfrm>
          <a:off x="5094306" y="1882860"/>
          <a:ext cx="6903948" cy="2399207"/>
        </p:xfrm>
        <a:graphic>
          <a:graphicData uri="http://schemas.openxmlformats.org/drawingml/2006/table">
            <a:tbl>
              <a:tblPr/>
              <a:tblGrid>
                <a:gridCol w="4716212">
                  <a:extLst>
                    <a:ext uri="{9D8B030D-6E8A-4147-A177-3AD203B41FA5}">
                      <a16:colId xmlns:a16="http://schemas.microsoft.com/office/drawing/2014/main" val="2513478947"/>
                    </a:ext>
                  </a:extLst>
                </a:gridCol>
                <a:gridCol w="861377">
                  <a:extLst>
                    <a:ext uri="{9D8B030D-6E8A-4147-A177-3AD203B41FA5}">
                      <a16:colId xmlns:a16="http://schemas.microsoft.com/office/drawing/2014/main" val="353334615"/>
                    </a:ext>
                  </a:extLst>
                </a:gridCol>
                <a:gridCol w="1326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Научная специальность/отрасль науки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освоения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мест в рамках КЦП</a:t>
                      </a:r>
                    </a:p>
                  </a:txBody>
                  <a:tcPr marL="13440" marR="1344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636199"/>
                  </a:ext>
                </a:extLst>
              </a:tr>
              <a:tr h="659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1.6.15 Землеустройство, кадастр и мониторинг земель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(географические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науки, технические науки, экономические науки, сельскохозяйственные науки)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392302"/>
                  </a:ext>
                </a:extLst>
              </a:tr>
              <a:tr h="355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1.6.19 Аэрокосмические исследования Земли, фотограмметрия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293461"/>
                  </a:ext>
                </a:extLst>
              </a:tr>
              <a:tr h="247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1.6.21 Геоэкология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991104"/>
                  </a:ext>
                </a:extLst>
              </a:tr>
              <a:tr h="355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1.6.22 Геодезия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04518"/>
                  </a:ext>
                </a:extLst>
              </a:tr>
              <a:tr h="347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2.1.5 Строительные материалы и изделия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027168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866" y="1609602"/>
            <a:ext cx="2637441" cy="197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987737"/>
              </p:ext>
            </p:extLst>
          </p:nvPr>
        </p:nvGraphicFramePr>
        <p:xfrm>
          <a:off x="5094307" y="4309167"/>
          <a:ext cx="6903948" cy="1615290"/>
        </p:xfrm>
        <a:graphic>
          <a:graphicData uri="http://schemas.openxmlformats.org/drawingml/2006/table">
            <a:tbl>
              <a:tblPr/>
              <a:tblGrid>
                <a:gridCol w="4723514">
                  <a:extLst>
                    <a:ext uri="{9D8B030D-6E8A-4147-A177-3AD203B41FA5}">
                      <a16:colId xmlns:a16="http://schemas.microsoft.com/office/drawing/2014/main" val="4250769633"/>
                    </a:ext>
                  </a:extLst>
                </a:gridCol>
                <a:gridCol w="868676">
                  <a:extLst>
                    <a:ext uri="{9D8B030D-6E8A-4147-A177-3AD203B41FA5}">
                      <a16:colId xmlns:a16="http://schemas.microsoft.com/office/drawing/2014/main" val="2590584927"/>
                    </a:ext>
                  </a:extLst>
                </a:gridCol>
                <a:gridCol w="1311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2.1.12 Архитектура зданий и сооружений. Творческие концепции архитектурной деятельности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38251"/>
                  </a:ext>
                </a:extLst>
              </a:tr>
              <a:tr h="295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4.1.5 Мелиорация, водное хозяйство и агрофизика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211070"/>
                  </a:ext>
                </a:extLst>
              </a:tr>
              <a:tr h="885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5.2.3 Региональная и отраслевая экономика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(экономика агропромышленного комплекса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(АПК), экономика природопользования и землеустройства)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440" marR="1344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3440" marR="1344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C3F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8659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094306" y="1270985"/>
            <a:ext cx="6903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соответствии с лицензией №1438 ФГБОУ ВО ГУЗ объявляет прием на очное обучение по следующим научным специальностям: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176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423513" y="207720"/>
            <a:ext cx="746342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Прием от поступающих документов, необходимых для поступления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384" y="1266863"/>
            <a:ext cx="2207226" cy="15394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074" y="1472265"/>
            <a:ext cx="2982267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Документы, необходимые для поступления, предоставляются (направляются) поступающим в ГУЗ одним из следующих способов:</a:t>
            </a:r>
          </a:p>
          <a:p>
            <a:pPr lvl="0" algn="just"/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1) предоставляются в ГУЗ </a:t>
            </a:r>
            <a:r>
              <a:rPr lang="ru-RU" sz="1600" b="1" dirty="0">
                <a:solidFill>
                  <a:srgbClr val="455F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лично поступающим</a:t>
            </a:r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2) направляются в ГУЗ </a:t>
            </a:r>
            <a:r>
              <a:rPr lang="ru-RU" sz="1600" b="1" dirty="0">
                <a:solidFill>
                  <a:srgbClr val="455F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через операторов почтовой связи</a:t>
            </a:r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 общего пользования по адресу: 105064, Москва, ул. Казакова, д. 15;</a:t>
            </a:r>
          </a:p>
          <a:p>
            <a:pPr lvl="0" algn="just"/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3) направляются в ГУЗ </a:t>
            </a:r>
            <a:r>
              <a:rPr lang="ru-RU" sz="1600" b="1" dirty="0">
                <a:solidFill>
                  <a:srgbClr val="455F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электронной форме </a:t>
            </a:r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посредством электронной информационной системы Университета – </a:t>
            </a:r>
            <a:r>
              <a:rPr lang="ru-RU" sz="1600" b="1" dirty="0">
                <a:solidFill>
                  <a:srgbClr val="455F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личный кабинет абитуриента </a:t>
            </a:r>
            <a:r>
              <a:rPr lang="ru-RU" sz="1500" dirty="0">
                <a:solidFill>
                  <a:srgbClr val="455F51"/>
                </a:solidFill>
                <a:latin typeface="Times New Roman" pitchFamily="18" charset="0"/>
                <a:cs typeface="Times New Roman" pitchFamily="18" charset="0"/>
              </a:rPr>
              <a:t>(ЛКА), расположенный на сайте вуза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22019" y="1266863"/>
            <a:ext cx="587623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поступления на обучение поступающий подает заявление о приеме на обучение с приложением необходимых документов:</a:t>
            </a:r>
          </a:p>
          <a:p>
            <a:pPr marL="342900" lvl="0" indent="-342900" algn="just">
              <a:buFontTx/>
              <a:buAutoNum type="arabicParenR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документ (документы), удостоверяющий личность;</a:t>
            </a:r>
          </a:p>
          <a:p>
            <a:pPr marL="342900" lvl="0" indent="-342900" algn="just">
              <a:buFontTx/>
              <a:buAutoNum type="arabicParenR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 регистрацию в системе индивидуального (персонифицированного) учета (при наличии);</a:t>
            </a:r>
          </a:p>
          <a:p>
            <a:pPr marL="342900" lvl="0" indent="-342900" algn="just">
              <a:buFontTx/>
              <a:buAutoNum type="arabicParenR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документы, подтверждающие индивидуальные достижения поступающего, результаты которых учитываются при приеме на обучение (предоставляются по усмотрению поступающего);</a:t>
            </a:r>
          </a:p>
          <a:p>
            <a:pPr marL="342900" lvl="0" indent="-342900" algn="just">
              <a:buFontTx/>
              <a:buAutoNum type="arabicParenR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две фотографии поступающего;</a:t>
            </a:r>
          </a:p>
          <a:p>
            <a:pPr marL="342900" lvl="0" indent="-342900" algn="just">
              <a:buFontTx/>
              <a:buAutoNum type="arabicParenR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иные документы (по усмотрению поступающего)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384" y="2913467"/>
            <a:ext cx="2207226" cy="1457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384" y="4465794"/>
            <a:ext cx="2207226" cy="17381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330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528174" y="377630"/>
            <a:ext cx="1007327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Индивидуальные достижения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6" name="Picture 10" descr="https://sportishka.com/uploads/posts/2022-11/thumbs/1667431410_77-sportishka-com-p-sport-nagradi-krasivo-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4" y="1581516"/>
            <a:ext cx="3049180" cy="20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8045" y="3719746"/>
            <a:ext cx="31690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Поступающий представляет документы, подтверждающие получение индивидуальных достижений за последние 5 лет (включая год поступления)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08428" y="4603413"/>
            <a:ext cx="3612019" cy="1323439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rgbClr val="63A537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Баллы начисляются при условии соответствия индивидуального достижения научной специальности/группе научных специальностей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148498"/>
              </p:ext>
            </p:extLst>
          </p:nvPr>
        </p:nvGraphicFramePr>
        <p:xfrm>
          <a:off x="3496512" y="1377473"/>
          <a:ext cx="8465032" cy="3128391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44C1A3">
                        <a:tint val="60000"/>
                        <a:lumMod val="110000"/>
                      </a:srgbClr>
                    </a:gs>
                    <a:gs pos="100000">
                      <a:srgbClr val="44C1A3">
                        <a:tint val="82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480590">
                  <a:extLst>
                    <a:ext uri="{9D8B030D-6E8A-4147-A177-3AD203B41FA5}">
                      <a16:colId xmlns:a16="http://schemas.microsoft.com/office/drawing/2014/main" val="1636600161"/>
                    </a:ext>
                  </a:extLst>
                </a:gridCol>
                <a:gridCol w="3612112">
                  <a:extLst>
                    <a:ext uri="{9D8B030D-6E8A-4147-A177-3AD203B41FA5}">
                      <a16:colId xmlns:a16="http://schemas.microsoft.com/office/drawing/2014/main" val="4100580030"/>
                    </a:ext>
                  </a:extLst>
                </a:gridCol>
                <a:gridCol w="3152045">
                  <a:extLst>
                    <a:ext uri="{9D8B030D-6E8A-4147-A177-3AD203B41FA5}">
                      <a16:colId xmlns:a16="http://schemas.microsoft.com/office/drawing/2014/main" val="3554310858"/>
                    </a:ext>
                  </a:extLst>
                </a:gridCol>
                <a:gridCol w="1220285">
                  <a:extLst>
                    <a:ext uri="{9D8B030D-6E8A-4147-A177-3AD203B41FA5}">
                      <a16:colId xmlns:a16="http://schemas.microsoft.com/office/drawing/2014/main" val="3033784476"/>
                    </a:ext>
                  </a:extLst>
                </a:gridCol>
              </a:tblGrid>
              <a:tr h="1969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достижения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(предъявляемые документы)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876011"/>
                  </a:ext>
                </a:extLst>
              </a:tr>
              <a:tr h="943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документа о высшем образовании с отличием</a:t>
                      </a: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</a:t>
                      </a: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 anchor="ctr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276639"/>
                  </a:ext>
                </a:extLst>
              </a:tr>
              <a:tr h="943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Научные работы, публикации по научной специальности: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Научные работы, публикации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(предоставляются: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ксерокопии публикаций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копией страницы журнала с выходными данными,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выписка/скрин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сайта </a:t>
                      </a: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library</a:t>
                      </a: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 anchor="ctr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086194"/>
                  </a:ext>
                </a:extLst>
              </a:tr>
              <a:tr h="5048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одной и более публикаций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научном журнале, включенном в международную базу научного цитирования;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рецензируемых научных журналах по действующему перечню </a:t>
                      </a: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350832"/>
                  </a:ext>
                </a:extLst>
              </a:tr>
              <a:tr h="5856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05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трех и более публикаций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изданиях, индексируемых в базе данных РИНЦ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020725"/>
                  </a:ext>
                </a:extLst>
              </a:tr>
              <a:tr h="257467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 anchor="ctr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6058692"/>
                  </a:ext>
                </a:extLst>
              </a:tr>
              <a:tr h="5048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Патенты и свидетельства по научной специальности: свидетельства на программы для ЭВМ, баз данных, топологий интегральных микросхем; патент на промышленный образец; патент на полезную модель; патент на изобретение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</a:t>
                      </a: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патента</a:t>
                      </a: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свидетельства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78" marR="49178" marT="0" marB="0" anchor="ctr">
                    <a:lnL w="9525" cap="flat" cmpd="sng" algn="ctr">
                      <a:solidFill>
                        <a:srgbClr val="44C1A3"/>
                      </a:solidFill>
                      <a:prstDash val="solid"/>
                    </a:lnL>
                    <a:lnR w="9525" cap="flat" cmpd="sng" algn="ctr">
                      <a:solidFill>
                        <a:srgbClr val="44C1A3"/>
                      </a:solidFill>
                      <a:prstDash val="solid"/>
                    </a:lnR>
                    <a:lnT w="9525" cap="flat" cmpd="sng" algn="ctr">
                      <a:solidFill>
                        <a:srgbClr val="44C1A3"/>
                      </a:solidFill>
                      <a:prstDash val="solid"/>
                    </a:lnT>
                    <a:lnB w="9525" cap="flat" cmpd="sng" algn="ctr">
                      <a:solidFill>
                        <a:srgbClr val="44C1A3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40887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861" y="4533899"/>
            <a:ext cx="1331430" cy="1587474"/>
          </a:xfrm>
          <a:prstGeom prst="rect">
            <a:avLst/>
          </a:prstGeom>
        </p:spPr>
      </p:pic>
      <p:pic>
        <p:nvPicPr>
          <p:cNvPr id="24" name="Picture 8" descr="http://klubmama.ru/uploads/posts/2022-08/1661575431_26-klubmama-ru-p-podelka-patenta-nakazanie-foto-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22" y="4480240"/>
            <a:ext cx="2397054" cy="16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534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/>
        </p:nvSpPr>
        <p:spPr>
          <a:xfrm>
            <a:off x="9120187" y="944166"/>
            <a:ext cx="270272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prstClr val="black"/>
              </a:buClr>
              <a:buSzPts val="1600"/>
            </a:pPr>
            <a:endParaRPr sz="1050" dirty="0">
              <a:solidFill>
                <a:prstClr val="black"/>
              </a:solidFill>
              <a:latin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438108" y="313242"/>
            <a:ext cx="1023710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Осуществляется взаимодействие с органами государственной власти и местного самоуправления Москвы, Московской области и других регионов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5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0035648-D2D5-4ADE-8A90-CD3E35FA666B}"/>
              </a:ext>
            </a:extLst>
          </p:cNvPr>
          <p:cNvSpPr/>
          <p:nvPr/>
        </p:nvSpPr>
        <p:spPr>
          <a:xfrm>
            <a:off x="1074425" y="1745126"/>
            <a:ext cx="237387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0"/>
                <a:cs typeface="Arial" panose="020B0604020202020204" pitchFamily="34" charset="0"/>
              </a:rPr>
              <a:t>Цель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611851"/>
              </p:ext>
            </p:extLst>
          </p:nvPr>
        </p:nvGraphicFramePr>
        <p:xfrm>
          <a:off x="1346200" y="1429181"/>
          <a:ext cx="10617200" cy="39615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60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6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972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ФГБУ «</a:t>
                      </a: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Рослесинфорг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1.6.15. Землеустройство, кадастр и мониторинг земель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ФГБН УН Институт водных проблем РАН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1.6.21 Геоэкология</a:t>
                      </a:r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592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ВО «Пензенский государственный университет архитектуры и строительства»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2.1.12. Архитектура зданий и сооружений. Творческие концепции архитектурной деятельности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96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ФКУ «Федеральное управление автомобильных дорог «Центральная Россия» Федерального дорожного агентства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4.1.5. Мелиорация, водное хозяйство и агрофизика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ППК «</a:t>
                      </a: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Роскадастр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5.1.2 Публично-правовые (государственно-правовые) науки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96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ВО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«Дальневосточный государственный аграрный университет»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5.2.3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отраслевая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96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ФГБНУ ФИЦ «Почвенный институт имени В.В. Докучаева»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648">
                <a:tc gridSpan="2"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0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020" y="3358768"/>
            <a:ext cx="2979234" cy="2157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453769"/>
            <a:ext cx="3505200" cy="202673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394360" y="365402"/>
            <a:ext cx="820684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ПРОФИЛЬНЫЕ ДИССЕРТАЦИОННЫЕ СОВЕТЫ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9571" y="1286500"/>
            <a:ext cx="878716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ru-RU" sz="2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Диссертационный совет Д 35.2.011.02 (Д 220.025.02).</a:t>
            </a: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Диссертационному совету разрешено принимать к защите диссертации: по научной специальности 5.2.3 «Региональная и отраслевая экономика» (специализация 9. Экономика природопользования и землеустройства);</a:t>
            </a:r>
          </a:p>
          <a:p>
            <a:pPr lvl="0" algn="just" defTabSz="457200"/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457200"/>
            <a:r>
              <a:rPr lang="ru-RU" sz="2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Диссертационный совет Д 35.2.011.01 (220.025.03).</a:t>
            </a: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Диссертационному совету разрешено принимать к защите диссертации: по научной специальности 1.6.15 – Землеустройство, кадастр и мониторинг земель (географические науки) и 1.6.21 – Геоэкология (по отраслям) (географические науки);</a:t>
            </a:r>
          </a:p>
          <a:p>
            <a:pPr lvl="0" algn="just" defTabSz="457200"/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457200">
              <a:defRPr/>
            </a:pPr>
            <a:r>
              <a:rPr lang="ru-RU" sz="2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Диссертационный совет Д 35.2.011.03.</a:t>
            </a: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Диссертационному совету разрешено принимать к защите диссертации: по научной специальности 1.6.15 «Землеустройство, кадастр и мониторинг земель» (экономические науки, сельскохозяйственные науки).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2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395429" y="166937"/>
            <a:ext cx="936656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ПЕРСПЕКТИВЫ ВЗАИМОДЕЙСТВИЯ УНИВЕРСИТЕТА С ВУЗАМИ УМС ЗИК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808773858"/>
              </p:ext>
            </p:extLst>
          </p:nvPr>
        </p:nvGraphicFramePr>
        <p:xfrm>
          <a:off x="-661136" y="1302470"/>
          <a:ext cx="8552986" cy="4864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2" descr="https://www.guz.ru/sotrudnichestvo/umo/kfwbxccnepvgbpphqocax620aowie8i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/>
          <a:stretch/>
        </p:blipFill>
        <p:spPr bwMode="auto">
          <a:xfrm>
            <a:off x="6620932" y="1335095"/>
            <a:ext cx="3206481" cy="152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www.guz.ru/upload/iblock/c84/0p1o0nm0ybdqh8e8nx6z1pl22ld55l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96" y="3834904"/>
            <a:ext cx="3108958" cy="233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0630" y="2765198"/>
            <a:ext cx="2578832" cy="1938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26" y="1801473"/>
            <a:ext cx="2368628" cy="15787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370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426823" y="312107"/>
            <a:ext cx="746342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КАДРОВЫЙ ПОТЕНЦИАЛ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164" y="1236777"/>
            <a:ext cx="61085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Стратегическая цель: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организация приема на обучение по образовательным программам подготовки научных и научно-педагогических кадров в аспирантуре, взаимодействие с факультетами по вопросам обучения, контроль за своевременностью выполнения индивидуальных планов аспирантов, ведение личных дел аспирантов и другой документации согласно утвержденной номенклатуре, а также организация приема и обучения в докторантуре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0486" y="1243477"/>
            <a:ext cx="5701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Научное руководство аспирантами осуществляют более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 ученых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 том числе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академика РАН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 доктор наук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кандидатов наук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Прием и подготовка аспирантов осуществляется на 14 кафедрах Университета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40486" y="2285647"/>
            <a:ext cx="6315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КАФЕДРА, НА КОТОРЫХ ВЕДЕТСЯ АКТИВНАЯ РАБОТА С АСПИРАНТАМИ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716992"/>
              </p:ext>
            </p:extLst>
          </p:nvPr>
        </p:nvGraphicFramePr>
        <p:xfrm>
          <a:off x="6451600" y="2870422"/>
          <a:ext cx="5583212" cy="3197269"/>
        </p:xfrm>
        <a:graphic>
          <a:graphicData uri="http://schemas.openxmlformats.org/drawingml/2006/table">
            <a:tbl>
              <a:tblPr/>
              <a:tblGrid>
                <a:gridCol w="339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3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Геоэкологии и природопользования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Геодезии и </a:t>
                      </a: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геоинформатики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0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Землеустройства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0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Высшей математики, физики и информатики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0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Архитектуры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Управления</a:t>
                      </a:r>
                      <a:r>
                        <a:rPr lang="ru-RU" sz="13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земельными ресурсами и объектами недвижимости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Кадастра недвижимости и землепользования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Градостроительства и пространственного развития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99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Аграрного и земельного права, и безопасности жизнедеятельности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Дистанционного зондирования и цифровой картографии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Менеджмента и управления сельскохозяйственным</a:t>
                      </a:r>
                      <a:r>
                        <a:rPr lang="ru-RU" sz="13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производством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Оценочной деятельности и маркетинга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Цифрового земледелия и ландшафтного проектирования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2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2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7960" marR="67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Региональной экономики и управления природными ресурсами</a:t>
                      </a:r>
                    </a:p>
                  </a:txBody>
                  <a:tcPr marL="67960" marR="6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054956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338" y="3275324"/>
            <a:ext cx="2573706" cy="157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374" y="4733067"/>
            <a:ext cx="2435489" cy="143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1"/>
          <a:stretch/>
        </p:blipFill>
        <p:spPr>
          <a:xfrm>
            <a:off x="188384" y="3535545"/>
            <a:ext cx="2679701" cy="26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525D-61EE-814D-B344-801DF51A1118}"/>
              </a:ext>
            </a:extLst>
          </p:cNvPr>
          <p:cNvSpPr/>
          <p:nvPr/>
        </p:nvSpPr>
        <p:spPr>
          <a:xfrm>
            <a:off x="1372055" y="127441"/>
            <a:ext cx="943347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Основная миссия отдела докторантуры и аспирантуры 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36A3F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на долгосрочную перспективу 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036A3F"/>
              </a:solidFill>
              <a:latin typeface="Times New Roman" panose="02020603050405020304" pitchFamily="18" charset="0"/>
              <a:ea typeface="PT Astra Serif" panose="020A060304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EE3DBA-9B07-7D49-85A0-8F39F32AC040}"/>
              </a:ext>
            </a:extLst>
          </p:cNvPr>
          <p:cNvSpPr/>
          <p:nvPr/>
        </p:nvSpPr>
        <p:spPr>
          <a:xfrm>
            <a:off x="186158" y="1383169"/>
            <a:ext cx="77930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переход на новую модель обучения, направленную на усиление научной работы аспирантов, рост ее результативности, подготовки и защиты диссертаций на соискание искомой ученой степени;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привлечение привлечении высокомотивированных аспирантов, которые нацелены на успешное завершение обучения и защиту диссертации в определенной области знаний;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подготовка конкурентоспособных и компетентных профессионалов в соответствии с задачами профессиональной деятельности, подготовка резерва для научно-педагогического состава кафедр Университета;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выстраивание системы мер поддержки молодых исследователей, мотивирующих их на закрепление в профессиональной образовательной среде и результативную научную деятельность, развитие той или иной научной отрасли по инновационным и конкурентоспособным темам научных исследований;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совершенствование целевого приема и современного образовательного пространства целевого обучения;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latin typeface="Times New Roman" panose="02020603050405020304" pitchFamily="18" charset="0"/>
                <a:ea typeface="PT Astra Serif" panose="020A0603040505020204" pitchFamily="18" charset="0"/>
                <a:cs typeface="Times New Roman" panose="02020603050405020304" pitchFamily="18" charset="0"/>
              </a:rPr>
              <a:t>взаимодействие со стратегическими вузами учебно-методического совета по образованию в области землеустройства и кадастров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C0520-72FB-0294-782A-13570B5C11E1}"/>
              </a:ext>
            </a:extLst>
          </p:cNvPr>
          <p:cNvSpPr txBox="1"/>
          <p:nvPr/>
        </p:nvSpPr>
        <p:spPr>
          <a:xfrm>
            <a:off x="11485676" y="127441"/>
            <a:ext cx="5125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864" y="1652603"/>
            <a:ext cx="3896390" cy="40000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675214" y="6265766"/>
            <a:ext cx="408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T Astra Serif" panose="020A0603040505020204" pitchFamily="18" charset="-5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81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UZ_Prezentaciya_1" id="{E3F88788-F9DF-4F52-945F-D9B36EBB9D60}" vid="{D824B181-4A72-483B-98A8-59E71C986F3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1243</Words>
  <Application>Microsoft Office PowerPoint</Application>
  <PresentationFormat>Широкоэкранный</PresentationFormat>
  <Paragraphs>186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Calibri Light</vt:lpstr>
      <vt:lpstr>Wingdings</vt:lpstr>
      <vt:lpstr>Calibri</vt:lpstr>
      <vt:lpstr>Garamond</vt:lpstr>
      <vt:lpstr>PT Astra Serif</vt:lpstr>
      <vt:lpstr>Arial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User</cp:lastModifiedBy>
  <cp:revision>105</cp:revision>
  <dcterms:created xsi:type="dcterms:W3CDTF">2020-05-12T15:05:06Z</dcterms:created>
  <dcterms:modified xsi:type="dcterms:W3CDTF">2025-03-04T06:44:09Z</dcterms:modified>
</cp:coreProperties>
</file>