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90" r:id="rId3"/>
    <p:sldId id="279" r:id="rId4"/>
    <p:sldId id="291" r:id="rId5"/>
    <p:sldId id="294" r:id="rId6"/>
    <p:sldId id="258" r:id="rId7"/>
  </p:sldIdLst>
  <p:sldSz cx="18288000" cy="10287000"/>
  <p:notesSz cx="6858000" cy="9144000"/>
  <p:embeddedFontLst>
    <p:embeddedFont>
      <p:font typeface="Inter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955D"/>
    <a:srgbClr val="4E4E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11" autoAdjust="0"/>
  </p:normalViewPr>
  <p:slideViewPr>
    <p:cSldViewPr>
      <p:cViewPr varScale="1">
        <p:scale>
          <a:sx n="68" d="100"/>
          <a:sy n="68" d="100"/>
        </p:scale>
        <p:origin x="-8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FF2A-63C3-41F9-BD63-99D1F17BDBF4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0CF11-0FFF-43C4-B580-AC166F2CC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sv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2732">
            <a:off x="-926130" y="1630012"/>
            <a:ext cx="20666348" cy="58853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8800" y="571500"/>
            <a:ext cx="153924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ru-RU" sz="2800" b="1" dirty="0">
                <a:solidFill>
                  <a:srgbClr val="FFFFFF"/>
                </a:solidFill>
                <a:latin typeface="Inter"/>
              </a:rPr>
              <a:t>МИНИСТЕРСТВО СЕЛЬСКОГО ХОЗЯЙСТВА </a:t>
            </a:r>
            <a:r>
              <a:rPr lang="ru-RU" sz="2800" b="1" dirty="0" smtClean="0">
                <a:solidFill>
                  <a:srgbClr val="FFFFFF"/>
                </a:solidFill>
                <a:latin typeface="Inter"/>
              </a:rPr>
              <a:t>РФ</a:t>
            </a:r>
          </a:p>
          <a:p>
            <a:pPr algn="ctr">
              <a:lnSpc>
                <a:spcPts val="392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Inter"/>
              </a:rPr>
              <a:t>Учебно-методический совет по образованию в области землеустройства и кадастров</a:t>
            </a:r>
            <a:endParaRPr lang="ru-RU" sz="2800" b="1" dirty="0">
              <a:solidFill>
                <a:srgbClr val="FFFFFF"/>
              </a:solidFill>
              <a:latin typeface="Inter"/>
            </a:endParaRPr>
          </a:p>
          <a:p>
            <a:pPr algn="ctr">
              <a:lnSpc>
                <a:spcPts val="3920"/>
              </a:lnSpc>
            </a:pPr>
            <a:r>
              <a:rPr lang="ru-RU" sz="2800" b="1" dirty="0">
                <a:solidFill>
                  <a:srgbClr val="FFFFFF"/>
                </a:solidFill>
                <a:latin typeface="Inter"/>
              </a:rPr>
              <a:t>Государственный университет по землеустройству</a:t>
            </a:r>
          </a:p>
          <a:p>
            <a:pPr algn="ctr">
              <a:lnSpc>
                <a:spcPts val="3920"/>
              </a:lnSpc>
            </a:pPr>
            <a:endParaRPr lang="ru-RU" sz="2800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71800" y="9486900"/>
            <a:ext cx="15049972" cy="45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ru-RU" sz="2800" b="1" dirty="0">
                <a:solidFill>
                  <a:srgbClr val="FFFFFF"/>
                </a:solidFill>
                <a:latin typeface="Inter"/>
              </a:rPr>
              <a:t>Декан факультета </a:t>
            </a:r>
            <a:r>
              <a:rPr lang="ru-RU" sz="2800" b="1" dirty="0" err="1">
                <a:solidFill>
                  <a:srgbClr val="FFFFFF"/>
                </a:solidFill>
                <a:latin typeface="Inter"/>
              </a:rPr>
              <a:t>КНиИПД</a:t>
            </a:r>
            <a:r>
              <a:rPr lang="ru-RU" sz="2800" b="1" dirty="0">
                <a:solidFill>
                  <a:srgbClr val="FFFFFF"/>
                </a:solidFill>
                <a:latin typeface="Inter"/>
              </a:rPr>
              <a:t> , к.т.н. В.А. Костеша</a:t>
            </a:r>
            <a:endParaRPr lang="en-US" sz="2800" b="1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9EC30CBA-8427-401B-B301-B9A9C7689CBB}"/>
              </a:ext>
            </a:extLst>
          </p:cNvPr>
          <p:cNvSpPr txBox="1"/>
          <p:nvPr/>
        </p:nvSpPr>
        <p:spPr>
          <a:xfrm>
            <a:off x="2667000" y="4370944"/>
            <a:ext cx="13563600" cy="1959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Inter"/>
              </a:rPr>
              <a:t>Международн</a:t>
            </a:r>
            <a:r>
              <a:rPr lang="ru-RU" sz="2800" b="1" dirty="0" smtClean="0">
                <a:solidFill>
                  <a:srgbClr val="FFFFFF"/>
                </a:solidFill>
                <a:latin typeface="Inter"/>
              </a:rPr>
              <a:t>ая </a:t>
            </a:r>
            <a:r>
              <a:rPr lang="ru-RU" sz="2800" b="1" dirty="0" smtClean="0">
                <a:solidFill>
                  <a:srgbClr val="FFFFFF"/>
                </a:solidFill>
                <a:latin typeface="Inter"/>
              </a:rPr>
              <a:t>просветительская акция «Земельно-кадастровый диктант»</a:t>
            </a:r>
          </a:p>
          <a:p>
            <a:pPr algn="ctr">
              <a:lnSpc>
                <a:spcPts val="3920"/>
              </a:lnSpc>
            </a:pPr>
            <a:endParaRPr lang="ru-RU" sz="2800" b="1" dirty="0" smtClean="0">
              <a:solidFill>
                <a:srgbClr val="FFFFFF"/>
              </a:solidFill>
              <a:latin typeface="Inter"/>
            </a:endParaRPr>
          </a:p>
          <a:p>
            <a:pPr algn="ctr">
              <a:lnSpc>
                <a:spcPts val="392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Inter"/>
              </a:rPr>
              <a:t> Всероссийский фотоконкурс </a:t>
            </a:r>
            <a:r>
              <a:rPr lang="ru-RU" sz="2800" b="1" dirty="0">
                <a:solidFill>
                  <a:srgbClr val="FFFFFF"/>
                </a:solidFill>
                <a:latin typeface="Inter"/>
              </a:rPr>
              <a:t>«Я и моя профессия» </a:t>
            </a:r>
          </a:p>
          <a:p>
            <a:pPr algn="ctr">
              <a:lnSpc>
                <a:spcPts val="3920"/>
              </a:lnSpc>
            </a:pPr>
            <a:endParaRPr lang="ru-RU" sz="2800" dirty="0">
              <a:solidFill>
                <a:srgbClr val="FFFFFF"/>
              </a:solidFill>
              <a:latin typeface="Inter"/>
            </a:endParaRPr>
          </a:p>
        </p:txBody>
      </p:sp>
      <p:pic>
        <p:nvPicPr>
          <p:cNvPr id="7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85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 flipV="1">
            <a:off x="3428998" y="5105399"/>
            <a:ext cx="10287002" cy="76199"/>
          </a:xfrm>
          <a:prstGeom prst="line">
            <a:avLst/>
          </a:prstGeom>
          <a:ln w="9525" cap="rnd">
            <a:solidFill>
              <a:srgbClr val="292828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0" y="2095500"/>
            <a:ext cx="852878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7001"/>
              </a:lnSpc>
            </a:pPr>
            <a:r>
              <a:rPr lang="ru-RU" sz="5400" dirty="0">
                <a:solidFill>
                  <a:srgbClr val="6C955D"/>
                </a:solidFill>
                <a:latin typeface="Inter"/>
              </a:rPr>
              <a:t>Земельно-кадастровый диктант </a:t>
            </a:r>
            <a:endParaRPr lang="en-US" sz="5400" dirty="0">
              <a:solidFill>
                <a:srgbClr val="292828"/>
              </a:solidFill>
              <a:latin typeface="Inter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DA30B9F-A007-41CB-9000-D482D8FF37CC}"/>
              </a:ext>
            </a:extLst>
          </p:cNvPr>
          <p:cNvSpPr/>
          <p:nvPr/>
        </p:nvSpPr>
        <p:spPr>
          <a:xfrm>
            <a:off x="457200" y="4076700"/>
            <a:ext cx="7029450" cy="420115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defTabSz="914445"/>
            <a:r>
              <a:rPr lang="ru-RU" sz="2400" dirty="0"/>
              <a:t>Ежегодное мероприятие учебно-методического </a:t>
            </a:r>
            <a:r>
              <a:rPr lang="ru-RU" sz="2400" dirty="0" smtClean="0"/>
              <a:t>совета </a:t>
            </a:r>
            <a:r>
              <a:rPr lang="ru-RU" sz="2400" dirty="0"/>
              <a:t>и земельно-кадастровой отрасли.</a:t>
            </a:r>
          </a:p>
          <a:p>
            <a:pPr defTabSz="914445"/>
            <a:endParaRPr lang="ru-RU" sz="2400" dirty="0"/>
          </a:p>
          <a:p>
            <a:pPr defTabSz="914445"/>
            <a:r>
              <a:rPr lang="ru-RU" sz="2400" dirty="0"/>
              <a:t>Диктант приурочен к профессиональному празднику ‑ День работников геодезии и картографии России</a:t>
            </a:r>
            <a:r>
              <a:rPr lang="ru-RU" sz="2400" dirty="0" smtClean="0"/>
              <a:t>.</a:t>
            </a:r>
          </a:p>
          <a:p>
            <a:pPr defTabSz="914445"/>
            <a:endParaRPr lang="ru-RU" sz="2400" dirty="0" smtClean="0"/>
          </a:p>
          <a:p>
            <a:pPr defTabSz="914445"/>
            <a:r>
              <a:rPr lang="ru-RU" sz="2400" dirty="0" smtClean="0"/>
              <a:t>Области знаний: </a:t>
            </a:r>
            <a:r>
              <a:rPr lang="ru-RU" sz="2400" dirty="0" smtClean="0"/>
              <a:t>землеустройство </a:t>
            </a:r>
            <a:r>
              <a:rPr lang="ru-RU" sz="2400" dirty="0" smtClean="0"/>
              <a:t>и </a:t>
            </a:r>
            <a:r>
              <a:rPr lang="ru-RU" sz="2400" dirty="0" smtClean="0"/>
              <a:t>кадастры, геодезия, оценка </a:t>
            </a:r>
            <a:r>
              <a:rPr lang="ru-RU" sz="2400" dirty="0" smtClean="0"/>
              <a:t>и </a:t>
            </a:r>
            <a:r>
              <a:rPr lang="ru-RU" sz="2400" dirty="0" smtClean="0"/>
              <a:t>мониторинг </a:t>
            </a:r>
            <a:r>
              <a:rPr lang="ru-RU" sz="2400" dirty="0" smtClean="0"/>
              <a:t>земель и объектов недвижимости, </a:t>
            </a:r>
            <a:r>
              <a:rPr lang="ru-RU" sz="2400" dirty="0" smtClean="0"/>
              <a:t>управление </a:t>
            </a:r>
            <a:r>
              <a:rPr lang="ru-RU" sz="2400" dirty="0" smtClean="0"/>
              <a:t>земельными ресурсами и объектами недвижимости</a:t>
            </a:r>
            <a:endParaRPr lang="ru-RU" sz="2400" dirty="0"/>
          </a:p>
        </p:txBody>
      </p:sp>
      <p:pic>
        <p:nvPicPr>
          <p:cNvPr id="7" name="Рисунок 6" descr="Ежедневник">
            <a:extLst>
              <a:ext uri="{FF2B5EF4-FFF2-40B4-BE49-F238E27FC236}">
                <a16:creationId xmlns:a16="http://schemas.microsoft.com/office/drawing/2014/main" xmlns="" id="{5B575B5C-C5CC-4AF6-B8C5-8D8D70CC0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04021" y="980963"/>
            <a:ext cx="1926894" cy="1926894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1024240" y="1400418"/>
            <a:ext cx="8528783" cy="83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7001"/>
              </a:lnSpc>
            </a:pPr>
            <a:r>
              <a:rPr lang="ru-RU" sz="5400" dirty="0">
                <a:solidFill>
                  <a:srgbClr val="6C955D"/>
                </a:solidFill>
                <a:latin typeface="Inter"/>
              </a:rPr>
              <a:t>Весна 2025</a:t>
            </a:r>
            <a:endParaRPr lang="en-US" sz="5400" dirty="0">
              <a:solidFill>
                <a:srgbClr val="292828"/>
              </a:solidFill>
              <a:latin typeface="Inter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DA30B9F-A007-41CB-9000-D482D8FF37CC}"/>
              </a:ext>
            </a:extLst>
          </p:cNvPr>
          <p:cNvSpPr/>
          <p:nvPr/>
        </p:nvSpPr>
        <p:spPr>
          <a:xfrm>
            <a:off x="10281806" y="3020428"/>
            <a:ext cx="7029450" cy="87716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3" name="Рисунок 12" descr="Голова с шестеренками">
            <a:extLst>
              <a:ext uri="{FF2B5EF4-FFF2-40B4-BE49-F238E27FC236}">
                <a16:creationId xmlns:a16="http://schemas.microsoft.com/office/drawing/2014/main" xmlns="" id="{C7285E85-173A-476A-B5CE-66D6749AA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63000" y="3390900"/>
            <a:ext cx="2070539" cy="207053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DA30B9F-A007-41CB-9000-D482D8FF37CC}"/>
              </a:ext>
            </a:extLst>
          </p:cNvPr>
          <p:cNvSpPr/>
          <p:nvPr/>
        </p:nvSpPr>
        <p:spPr>
          <a:xfrm>
            <a:off x="10515600" y="2781300"/>
            <a:ext cx="7029450" cy="3647152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ru-RU" sz="3000" b="1" dirty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Соревнования проводятся в </a:t>
            </a:r>
            <a:r>
              <a:rPr lang="ru-RU" sz="3000" b="1" dirty="0" smtClean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очном </a:t>
            </a:r>
            <a:r>
              <a:rPr lang="ru-RU" sz="3000" b="1" dirty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формате по стандартизированным заданиям.</a:t>
            </a:r>
          </a:p>
          <a:p>
            <a:pPr algn="ctr" defTabSz="914445"/>
            <a:endParaRPr lang="ru-RU" sz="3000" b="1" dirty="0">
              <a:solidFill>
                <a:srgbClr val="6C955D"/>
              </a:solidFill>
              <a:latin typeface="Inter" panose="020B0604020202020204" charset="0"/>
              <a:ea typeface="Inter" panose="020B0604020202020204" charset="0"/>
            </a:endParaRPr>
          </a:p>
          <a:p>
            <a:pPr algn="ctr" defTabSz="914445"/>
            <a:r>
              <a:rPr lang="ru-RU" sz="3000" b="1" dirty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2024 год – 43 площадки по России и ближнему зарубежью </a:t>
            </a:r>
          </a:p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85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13 марта 2023 года студенты колледжа, бакалавры 1-4 курсов, магистры и аспиранты, производственники приняли участие в Ежегодной международной просветительской акции &quot;Земельно-кадастровый диктант&quot;">
            <a:extLst>
              <a:ext uri="{FF2B5EF4-FFF2-40B4-BE49-F238E27FC236}">
                <a16:creationId xmlns:a16="http://schemas.microsoft.com/office/drawing/2014/main" xmlns="" id="{4F82FF04-9EB2-4EB9-91B5-042C89D5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579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13 марта 2023 года студенты колледжа, бакалавры 1-4 курсов, магистры и аспиранты, производственники приняли участие в Ежегодной международной просветительской акции &quot;Земельно-кадастровый диктант&quot;">
            <a:extLst>
              <a:ext uri="{FF2B5EF4-FFF2-40B4-BE49-F238E27FC236}">
                <a16:creationId xmlns:a16="http://schemas.microsoft.com/office/drawing/2014/main" xmlns="" id="{63200F63-8A4D-45A3-9265-C9A55271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0579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0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33558" y="-6210300"/>
            <a:ext cx="35755116" cy="202484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2000" y="952500"/>
            <a:ext cx="16831821" cy="112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ru-RU" sz="4800" dirty="0" smtClean="0">
                <a:solidFill>
                  <a:srgbClr val="FFFFFF"/>
                </a:solidFill>
                <a:latin typeface="Inter"/>
              </a:rPr>
              <a:t>Сроки проведения</a:t>
            </a:r>
            <a:endParaRPr lang="en-US" sz="4800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469246-C5D1-4B56-B3C2-C3597EA2EADD}"/>
              </a:ext>
            </a:extLst>
          </p:cNvPr>
          <p:cNvSpPr txBox="1"/>
          <p:nvPr/>
        </p:nvSpPr>
        <p:spPr>
          <a:xfrm>
            <a:off x="1828800" y="3086100"/>
            <a:ext cx="14859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05.03.2025 -14.03.2025 г. – регистрация площадок участников/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                                                 прием вариантов заданий от ВУЗов УМС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18.03.2025 -19.03.2025 г. –  проведение региональных этапов                                                    				            земельно-кадастрового диктанта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19.03.2025 -31.03.2025 </a:t>
            </a: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г. –  </a:t>
            </a: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сбор результатов с площадок участников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31.03.2025 -15.04.2025 </a:t>
            </a: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г. –  </a:t>
            </a: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подведение итогов федерального этапа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Inter"/>
              </a:rPr>
              <a:t>Награждение состоится на ближайшем совещании учебно-методического совета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FFFFFF"/>
              </a:solidFill>
              <a:latin typeface="Inter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85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74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 flipV="1">
            <a:off x="3429002" y="5105401"/>
            <a:ext cx="10287002" cy="76199"/>
          </a:xfrm>
          <a:prstGeom prst="line">
            <a:avLst/>
          </a:prstGeom>
          <a:ln w="9525" cap="rnd">
            <a:solidFill>
              <a:srgbClr val="292828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471490" y="3266826"/>
            <a:ext cx="8528783" cy="83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7001"/>
              </a:lnSpc>
            </a:pPr>
            <a:r>
              <a:rPr lang="ru-RU" sz="5400" dirty="0">
                <a:solidFill>
                  <a:srgbClr val="6C955D"/>
                </a:solidFill>
                <a:latin typeface="Inter"/>
              </a:rPr>
              <a:t>Конкурс фотографий</a:t>
            </a:r>
            <a:endParaRPr lang="en-US" sz="5400" dirty="0">
              <a:solidFill>
                <a:srgbClr val="292828"/>
              </a:solidFill>
              <a:latin typeface="Inter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DA30B9F-A007-41CB-9000-D482D8FF37CC}"/>
              </a:ext>
            </a:extLst>
          </p:cNvPr>
          <p:cNvSpPr/>
          <p:nvPr/>
        </p:nvSpPr>
        <p:spPr>
          <a:xfrm>
            <a:off x="471489" y="5740808"/>
            <a:ext cx="7029450" cy="3093154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defTabSz="914445"/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С целью популяризации землеустроительного, кадастрового и геодезического образования предлагается в годы между Олимпиадами проводить конкурс фотографий.</a:t>
            </a:r>
          </a:p>
          <a:p>
            <a:pPr defTabSz="914445"/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Фотографии должны отражать специфику выбранной профессии.</a:t>
            </a:r>
          </a:p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7" name="Рисунок 6" descr="Ежедневник">
            <a:extLst>
              <a:ext uri="{FF2B5EF4-FFF2-40B4-BE49-F238E27FC236}">
                <a16:creationId xmlns:a16="http://schemas.microsoft.com/office/drawing/2014/main" xmlns="" id="{5B575B5C-C5CC-4AF6-B8C5-8D8D70CC0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15400" y="342900"/>
            <a:ext cx="1926894" cy="1926894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1049000" y="647700"/>
            <a:ext cx="8528783" cy="83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7001"/>
              </a:lnSpc>
            </a:pPr>
            <a:r>
              <a:rPr lang="ru-RU" sz="5400">
                <a:solidFill>
                  <a:srgbClr val="6C955D"/>
                </a:solidFill>
                <a:latin typeface="Inter"/>
              </a:rPr>
              <a:t>Весна 2025</a:t>
            </a:r>
            <a:endParaRPr lang="en-US" sz="5400" dirty="0">
              <a:solidFill>
                <a:srgbClr val="292828"/>
              </a:solidFill>
              <a:latin typeface="Inter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DA30B9F-A007-41CB-9000-D482D8FF37CC}"/>
              </a:ext>
            </a:extLst>
          </p:cNvPr>
          <p:cNvSpPr/>
          <p:nvPr/>
        </p:nvSpPr>
        <p:spPr>
          <a:xfrm>
            <a:off x="10281806" y="3020428"/>
            <a:ext cx="7029450" cy="87716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3" name="Рисунок 12" descr="Голова с шестеренками">
            <a:extLst>
              <a:ext uri="{FF2B5EF4-FFF2-40B4-BE49-F238E27FC236}">
                <a16:creationId xmlns:a16="http://schemas.microsoft.com/office/drawing/2014/main" xmlns="" id="{C7285E85-173A-476A-B5CE-66D6749AA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60486" y="3428165"/>
            <a:ext cx="2070539" cy="207053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DA30B9F-A007-41CB-9000-D482D8FF37CC}"/>
              </a:ext>
            </a:extLst>
          </p:cNvPr>
          <p:cNvSpPr/>
          <p:nvPr/>
        </p:nvSpPr>
        <p:spPr>
          <a:xfrm>
            <a:off x="10515600" y="1556788"/>
            <a:ext cx="7029450" cy="272382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ru-RU" sz="3000" b="1" dirty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Конкурс проводится в 3 этапа: вузовский – до </a:t>
            </a:r>
            <a:r>
              <a:rPr lang="ru-RU" sz="3000" b="1" dirty="0" smtClean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01.05.2025г., </a:t>
            </a:r>
            <a:endParaRPr lang="ru-RU" sz="3000" b="1" dirty="0">
              <a:solidFill>
                <a:srgbClr val="6C955D"/>
              </a:solidFill>
              <a:latin typeface="Inter" panose="020B0604020202020204" charset="0"/>
              <a:ea typeface="Inter" panose="020B0604020202020204" charset="0"/>
            </a:endParaRPr>
          </a:p>
          <a:p>
            <a:pPr algn="ctr" defTabSz="914445"/>
            <a:r>
              <a:rPr lang="ru-RU" sz="3000" b="1" dirty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Региональный – до </a:t>
            </a:r>
            <a:r>
              <a:rPr lang="ru-RU" sz="3000" b="1" dirty="0" smtClean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01.06.2025г., </a:t>
            </a:r>
            <a:endParaRPr lang="ru-RU" sz="3000" b="1" dirty="0">
              <a:solidFill>
                <a:srgbClr val="6C955D"/>
              </a:solidFill>
              <a:latin typeface="Inter" panose="020B0604020202020204" charset="0"/>
              <a:ea typeface="Inter" panose="020B0604020202020204" charset="0"/>
            </a:endParaRPr>
          </a:p>
          <a:p>
            <a:pPr algn="ctr" defTabSz="914445"/>
            <a:r>
              <a:rPr lang="ru-RU" sz="3000" b="1" dirty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Федеральный – до </a:t>
            </a:r>
            <a:r>
              <a:rPr lang="ru-RU" sz="3000" b="1" dirty="0" smtClean="0">
                <a:solidFill>
                  <a:srgbClr val="6C955D"/>
                </a:solidFill>
                <a:latin typeface="Inter" panose="020B0604020202020204" charset="0"/>
                <a:ea typeface="Inter" panose="020B0604020202020204" charset="0"/>
              </a:rPr>
              <a:t>01.10.2025г. </a:t>
            </a:r>
            <a:endParaRPr lang="ru-RU" sz="3000" b="1" dirty="0">
              <a:solidFill>
                <a:srgbClr val="6C955D"/>
              </a:solidFill>
              <a:latin typeface="Inter" panose="020B0604020202020204" charset="0"/>
              <a:ea typeface="Inter" panose="020B0604020202020204" charset="0"/>
            </a:endParaRPr>
          </a:p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  <a:p>
            <a:pPr defTabSz="914445"/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37890" name="Picture 2" descr="C:\Users\User\Downloads\photo_5395671361772446332_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1400" y="3510283"/>
            <a:ext cx="5861786" cy="6673887"/>
          </a:xfrm>
          <a:prstGeom prst="rect">
            <a:avLst/>
          </a:prstGeom>
          <a:noFill/>
        </p:spPr>
      </p:pic>
      <p:pic>
        <p:nvPicPr>
          <p:cNvPr id="16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5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00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2732">
            <a:off x="-1718235" y="1129823"/>
            <a:ext cx="20666348" cy="5885343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9EC30CBA-8427-401B-B301-B9A9C7689CBB}"/>
              </a:ext>
            </a:extLst>
          </p:cNvPr>
          <p:cNvSpPr txBox="1"/>
          <p:nvPr/>
        </p:nvSpPr>
        <p:spPr>
          <a:xfrm>
            <a:off x="2796458" y="4370944"/>
            <a:ext cx="13221172" cy="1959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ru-RU" sz="2800" b="1" dirty="0">
                <a:solidFill>
                  <a:srgbClr val="FFFFFF"/>
                </a:solidFill>
                <a:latin typeface="Inter"/>
              </a:rPr>
              <a:t>Подготовка к проведению </a:t>
            </a:r>
          </a:p>
          <a:p>
            <a:pPr algn="ctr">
              <a:lnSpc>
                <a:spcPts val="3920"/>
              </a:lnSpc>
            </a:pPr>
            <a:r>
              <a:rPr lang="ru-RU" sz="2800" b="1" dirty="0">
                <a:solidFill>
                  <a:srgbClr val="FFFFFF"/>
                </a:solidFill>
                <a:latin typeface="Inter"/>
              </a:rPr>
              <a:t>Международной просветительской акции. Земельно-кадастровый диктант и Всероссийскому фотоконкурсу «Я и моя профессия» </a:t>
            </a:r>
          </a:p>
          <a:p>
            <a:pPr algn="ctr">
              <a:lnSpc>
                <a:spcPts val="3920"/>
              </a:lnSpc>
            </a:pPr>
            <a:endParaRPr lang="ru-RU" sz="2800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xmlns="" id="{31CC382E-3721-444C-B692-5FC9DE1F0541}"/>
              </a:ext>
            </a:extLst>
          </p:cNvPr>
          <p:cNvSpPr/>
          <p:nvPr/>
        </p:nvSpPr>
        <p:spPr>
          <a:xfrm>
            <a:off x="0" y="2552700"/>
            <a:ext cx="18288000" cy="0"/>
          </a:xfrm>
          <a:prstGeom prst="line">
            <a:avLst/>
          </a:prstGeom>
          <a:ln w="9525" cap="rnd">
            <a:solidFill>
              <a:srgbClr val="292828">
                <a:alpha val="47843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20A0EE-73C7-4FF7-9618-15E00C0F9EDD}"/>
              </a:ext>
            </a:extLst>
          </p:cNvPr>
          <p:cNvSpPr txBox="1"/>
          <p:nvPr/>
        </p:nvSpPr>
        <p:spPr>
          <a:xfrm>
            <a:off x="2667000" y="92683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6C955D"/>
                </a:solidFill>
                <a:latin typeface="Inter"/>
              </a:rPr>
              <a:t>Номинации конкурса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3B94E6-E708-411E-84BE-E3EDAF0BFDA0}"/>
              </a:ext>
            </a:extLst>
          </p:cNvPr>
          <p:cNvSpPr txBox="1"/>
          <p:nvPr/>
        </p:nvSpPr>
        <p:spPr>
          <a:xfrm>
            <a:off x="1981200" y="29337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Профессия в кадре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38FA2B-DB9C-4927-A8DC-BAC08912A098}"/>
              </a:ext>
            </a:extLst>
          </p:cNvPr>
          <p:cNvSpPr txBox="1"/>
          <p:nvPr/>
        </p:nvSpPr>
        <p:spPr>
          <a:xfrm>
            <a:off x="6553200" y="19431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Стоп Кадр 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8248E3-7736-47EF-9F17-8D3D23A22323}"/>
              </a:ext>
            </a:extLst>
          </p:cNvPr>
          <p:cNvSpPr txBox="1"/>
          <p:nvPr/>
        </p:nvSpPr>
        <p:spPr>
          <a:xfrm>
            <a:off x="228600" y="19431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Свободный жанр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B1D18E-6CBA-4796-A311-CC625D45FDF5}"/>
              </a:ext>
            </a:extLst>
          </p:cNvPr>
          <p:cNvSpPr txBox="1"/>
          <p:nvPr/>
        </p:nvSpPr>
        <p:spPr>
          <a:xfrm>
            <a:off x="7924800" y="29337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Я </a:t>
            </a:r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люблю</a:t>
            </a:r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Inter" panose="020B0604020202020204" charset="0"/>
                <a:ea typeface="Inter" panose="020B0604020202020204" charset="0"/>
              </a:rPr>
              <a:t> свою работу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0B586BA-8A37-472B-B75A-33092C52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3280" y="2552700"/>
            <a:ext cx="4744720" cy="71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932AF08-377C-49AF-AC74-83F7CB9482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076700"/>
            <a:ext cx="7451020" cy="55882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C01D8D9-7763-4B27-9FFA-7D381208BA3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152900"/>
            <a:ext cx="4111295" cy="5481726"/>
          </a:xfrm>
          <a:prstGeom prst="rect">
            <a:avLst/>
          </a:prstGeom>
        </p:spPr>
      </p:pic>
      <p:pic>
        <p:nvPicPr>
          <p:cNvPr id="15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5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08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287000" y="-7658100"/>
            <a:ext cx="35755116" cy="2024841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09800" y="4533900"/>
            <a:ext cx="14019009" cy="4702283"/>
            <a:chOff x="0" y="903639"/>
            <a:chExt cx="18692013" cy="5276463"/>
          </a:xfrm>
        </p:grpSpPr>
        <p:sp>
          <p:nvSpPr>
            <p:cNvPr id="4" name="TextBox 4"/>
            <p:cNvSpPr txBox="1"/>
            <p:nvPr/>
          </p:nvSpPr>
          <p:spPr>
            <a:xfrm>
              <a:off x="134671" y="903639"/>
              <a:ext cx="18557342" cy="1902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ru-RU" sz="3600" dirty="0">
                  <a:solidFill>
                    <a:srgbClr val="FFFFFF"/>
                  </a:solidFill>
                  <a:latin typeface="Inter"/>
                </a:rPr>
                <a:t>Победители Конкурса, занявшие призовые места в каждой из номинаций награждаются дипломами первой, второй, третьей степени</a:t>
              </a:r>
              <a:endParaRPr lang="en-US" sz="3600" dirty="0">
                <a:solidFill>
                  <a:srgbClr val="FFFFFF"/>
                </a:solidFill>
                <a:latin typeface="Inte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42370"/>
              <a:ext cx="18557342" cy="3237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ru-RU" sz="3600" dirty="0">
                  <a:solidFill>
                    <a:srgbClr val="FFFFFF"/>
                  </a:solidFill>
                  <a:latin typeface="Inter"/>
                </a:rPr>
                <a:t>1-е место – внешний диск;</a:t>
              </a:r>
            </a:p>
            <a:p>
              <a:pPr algn="ctr">
                <a:lnSpc>
                  <a:spcPts val="4500"/>
                </a:lnSpc>
              </a:pPr>
              <a:r>
                <a:rPr lang="ru-RU" sz="3600" dirty="0">
                  <a:solidFill>
                    <a:srgbClr val="FFFFFF"/>
                  </a:solidFill>
                  <a:latin typeface="Inter"/>
                </a:rPr>
                <a:t>2-е место – монопод для смартфона;</a:t>
              </a:r>
            </a:p>
            <a:p>
              <a:pPr algn="ctr">
                <a:lnSpc>
                  <a:spcPts val="4500"/>
                </a:lnSpc>
              </a:pPr>
              <a:r>
                <a:rPr lang="ru-RU" sz="3600" dirty="0">
                  <a:solidFill>
                    <a:srgbClr val="FFFFFF"/>
                  </a:solidFill>
                  <a:latin typeface="Inter"/>
                </a:rPr>
                <a:t>3 этап – </a:t>
              </a:r>
              <a:r>
                <a:rPr lang="ru-RU" sz="3600" dirty="0" err="1">
                  <a:solidFill>
                    <a:srgbClr val="FFFFFF"/>
                  </a:solidFill>
                  <a:latin typeface="Inter"/>
                </a:rPr>
                <a:t>флеш</a:t>
              </a:r>
              <a:r>
                <a:rPr lang="ru-RU" sz="3600" dirty="0">
                  <a:solidFill>
                    <a:srgbClr val="FFFFFF"/>
                  </a:solidFill>
                  <a:latin typeface="Inter"/>
                </a:rPr>
                <a:t> с логотипом </a:t>
              </a:r>
              <a:r>
                <a:rPr lang="ru-RU" sz="3600" dirty="0" smtClean="0">
                  <a:solidFill>
                    <a:srgbClr val="FFFFFF"/>
                  </a:solidFill>
                  <a:latin typeface="Inter"/>
                </a:rPr>
                <a:t>Конкурса</a:t>
              </a:r>
            </a:p>
            <a:p>
              <a:pPr algn="ctr">
                <a:lnSpc>
                  <a:spcPts val="4500"/>
                </a:lnSpc>
              </a:pPr>
              <a:endParaRPr lang="ru-RU" sz="3600" dirty="0" smtClean="0">
                <a:solidFill>
                  <a:srgbClr val="FFFFFF"/>
                </a:solidFill>
                <a:latin typeface="Inter"/>
              </a:endParaRPr>
            </a:p>
            <a:p>
              <a:pPr algn="ctr">
                <a:lnSpc>
                  <a:spcPts val="4500"/>
                </a:lnSpc>
              </a:pPr>
              <a:r>
                <a:rPr lang="ru-RU" sz="3600" dirty="0" smtClean="0">
                  <a:solidFill>
                    <a:srgbClr val="FFFFFF"/>
                  </a:solidFill>
                  <a:latin typeface="Inter"/>
                </a:rPr>
                <a:t>Руководители отмечаются благодарственными письмами</a:t>
              </a:r>
              <a:endParaRPr lang="en-US" sz="3600" dirty="0">
                <a:solidFill>
                  <a:srgbClr val="FFFFFF"/>
                </a:solidFill>
                <a:latin typeface="Inter"/>
              </a:endParaRPr>
            </a:p>
          </p:txBody>
        </p:sp>
      </p:grpSp>
      <p:pic>
        <p:nvPicPr>
          <p:cNvPr id="7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85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/>
          <p:nvPr/>
        </p:nvSpPr>
        <p:spPr>
          <a:xfrm>
            <a:off x="2514600" y="876300"/>
            <a:ext cx="1391800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3600" dirty="0" smtClean="0">
                <a:solidFill>
                  <a:srgbClr val="FFFFFF"/>
                </a:solidFill>
                <a:latin typeface="Inter"/>
              </a:rPr>
              <a:t>Не более 2 работ от 1 участника по каждой номинации</a:t>
            </a:r>
          </a:p>
          <a:p>
            <a:pPr algn="ctr">
              <a:lnSpc>
                <a:spcPts val="4500"/>
              </a:lnSpc>
            </a:pPr>
            <a:r>
              <a:rPr lang="ru-RU" sz="3600" dirty="0" smtClean="0">
                <a:solidFill>
                  <a:srgbClr val="FFFFFF"/>
                </a:solidFill>
                <a:latin typeface="Inter"/>
              </a:rPr>
              <a:t>Название и краткое описание, размер не более 4 Мб</a:t>
            </a:r>
            <a:endParaRPr lang="ru-RU" sz="3600" dirty="0" smtClean="0">
              <a:solidFill>
                <a:srgbClr val="FFFFFF"/>
              </a:solidFill>
              <a:latin typeface="Inter"/>
            </a:endParaRPr>
          </a:p>
          <a:p>
            <a:pPr algn="ctr">
              <a:lnSpc>
                <a:spcPts val="4500"/>
              </a:lnSpc>
            </a:pPr>
            <a:r>
              <a:rPr lang="ru-RU" sz="3600" dirty="0" smtClean="0">
                <a:solidFill>
                  <a:srgbClr val="FFFFFF"/>
                </a:solidFill>
                <a:latin typeface="Inter"/>
              </a:rPr>
              <a:t>Критерии оценки: содержание, оригинальность, художественное и техническое исполнение</a:t>
            </a:r>
            <a:endParaRPr lang="en-US" sz="3600" dirty="0">
              <a:solidFill>
                <a:srgbClr val="FFFFFF"/>
              </a:solidFill>
              <a:latin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9966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260</Words>
  <Application>Microsoft Office PowerPoint</Application>
  <PresentationFormat>Произвольный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Inter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Темный Серый Фиолетовый Технология Узоры Технологии в Образовании Презентация</dc:title>
  <dc:creator>Татьяна Колесникова</dc:creator>
  <cp:lastModifiedBy>User</cp:lastModifiedBy>
  <cp:revision>59</cp:revision>
  <dcterms:created xsi:type="dcterms:W3CDTF">2006-08-16T00:00:00Z</dcterms:created>
  <dcterms:modified xsi:type="dcterms:W3CDTF">2025-03-03T22:20:43Z</dcterms:modified>
  <dc:identifier>DAEsgmTJueE</dc:identifier>
</cp:coreProperties>
</file>