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895" r:id="rId3"/>
    <p:sldId id="891" r:id="rId4"/>
    <p:sldId id="894" r:id="rId5"/>
    <p:sldId id="896" r:id="rId6"/>
    <p:sldId id="893" r:id="rId7"/>
    <p:sldId id="320" r:id="rId8"/>
    <p:sldId id="887" r:id="rId9"/>
    <p:sldId id="888" r:id="rId10"/>
    <p:sldId id="889" r:id="rId11"/>
    <p:sldId id="316" r:id="rId12"/>
    <p:sldId id="897" r:id="rId13"/>
    <p:sldId id="898" r:id="rId14"/>
    <p:sldId id="899" r:id="rId15"/>
    <p:sldId id="900" r:id="rId16"/>
    <p:sldId id="901" r:id="rId17"/>
    <p:sldId id="902" r:id="rId18"/>
    <p:sldId id="903" r:id="rId19"/>
    <p:sldId id="904" r:id="rId20"/>
    <p:sldId id="905" r:id="rId21"/>
    <p:sldId id="906" r:id="rId22"/>
    <p:sldId id="907" r:id="rId2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5C"/>
    <a:srgbClr val="41AF64"/>
    <a:srgbClr val="DCDCDC"/>
    <a:srgbClr val="B2B2B2"/>
    <a:srgbClr val="EDC400"/>
    <a:srgbClr val="F2F2F2"/>
    <a:srgbClr val="8BC092"/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Целевой прием, факт и план до 2030 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по целевой квоте</c:v>
                </c:pt>
                <c:pt idx="1">
                  <c:v>Вего заявок работодателей</c:v>
                </c:pt>
                <c:pt idx="2">
                  <c:v>Зачислено целевиков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22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56-497A-908B-60C68B179F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по целевой квоте</c:v>
                </c:pt>
                <c:pt idx="1">
                  <c:v>Вего заявок работодателей</c:v>
                </c:pt>
                <c:pt idx="2">
                  <c:v>Зачислено целевиков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83</c:v>
                </c:pt>
                <c:pt idx="1">
                  <c:v>114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56-497A-908B-60C68B179F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по целевой квоте</c:v>
                </c:pt>
                <c:pt idx="1">
                  <c:v>Вего заявок работодателей</c:v>
                </c:pt>
                <c:pt idx="2">
                  <c:v>Зачислено целевиков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87</c:v>
                </c:pt>
                <c:pt idx="1">
                  <c:v>120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6-497A-908B-60C68B179FD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по целевой квоте</c:v>
                </c:pt>
                <c:pt idx="1">
                  <c:v>Вего заявок работодателей</c:v>
                </c:pt>
                <c:pt idx="2">
                  <c:v>Зачислено целевиков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100</c:v>
                </c:pt>
                <c:pt idx="1">
                  <c:v>130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56-497A-908B-60C68B179F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856234863"/>
        <c:axId val="1856236111"/>
      </c:barChart>
      <c:catAx>
        <c:axId val="1856234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6236111"/>
        <c:crosses val="autoZero"/>
        <c:auto val="1"/>
        <c:lblAlgn val="ctr"/>
        <c:lblOffset val="100"/>
        <c:noMultiLvlLbl val="0"/>
      </c:catAx>
      <c:valAx>
        <c:axId val="1856236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6234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иностранных граждан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200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5-4E41-B1BA-850845A02D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3046047"/>
        <c:axId val="423029407"/>
      </c:barChart>
      <c:catAx>
        <c:axId val="42304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029407"/>
        <c:crosses val="autoZero"/>
        <c:auto val="1"/>
        <c:lblAlgn val="ctr"/>
        <c:lblOffset val="100"/>
        <c:noMultiLvlLbl val="0"/>
      </c:catAx>
      <c:valAx>
        <c:axId val="423029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046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очная форма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</c:v>
                </c:pt>
                <c:pt idx="1">
                  <c:v>2024 г.</c:v>
                </c:pt>
                <c:pt idx="2">
                  <c:v>2025 г.</c:v>
                </c:pt>
                <c:pt idx="3">
                  <c:v>2030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2658</c:v>
                </c:pt>
                <c:pt idx="1">
                  <c:v>3026</c:v>
                </c:pt>
                <c:pt idx="2">
                  <c:v>3200</c:v>
                </c:pt>
                <c:pt idx="3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F-46EE-978A-2022172D28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заочная форма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</c:v>
                </c:pt>
                <c:pt idx="1">
                  <c:v>2024 г.</c:v>
                </c:pt>
                <c:pt idx="2">
                  <c:v>2025 г.</c:v>
                </c:pt>
                <c:pt idx="3">
                  <c:v>2030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1310</c:v>
                </c:pt>
                <c:pt idx="1">
                  <c:v>1273</c:v>
                </c:pt>
                <c:pt idx="2">
                  <c:v>1350</c:v>
                </c:pt>
                <c:pt idx="3">
                  <c:v>1650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AF-46EE-978A-2022172D28B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очно-заочная форма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</c:v>
                </c:pt>
                <c:pt idx="1">
                  <c:v>2024 г.</c:v>
                </c:pt>
                <c:pt idx="2">
                  <c:v>2025 г.</c:v>
                </c:pt>
                <c:pt idx="3">
                  <c:v>2030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137</c:v>
                </c:pt>
                <c:pt idx="1">
                  <c:v>171</c:v>
                </c:pt>
                <c:pt idx="2">
                  <c:v>210</c:v>
                </c:pt>
                <c:pt idx="3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AF-46EE-978A-2022172D28B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 обучающихся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г.</c:v>
                </c:pt>
                <c:pt idx="1">
                  <c:v>2024 г.</c:v>
                </c:pt>
                <c:pt idx="2">
                  <c:v>2025 г.</c:v>
                </c:pt>
                <c:pt idx="3">
                  <c:v>2030 г.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4105</c:v>
                </c:pt>
                <c:pt idx="1">
                  <c:v>4470</c:v>
                </c:pt>
                <c:pt idx="2">
                  <c:v>4760</c:v>
                </c:pt>
                <c:pt idx="3">
                  <c:v>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AF-46EE-978A-2022172D28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451072"/>
        <c:axId val="80452608"/>
      </c:barChart>
      <c:catAx>
        <c:axId val="8045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452608"/>
        <c:crosses val="autoZero"/>
        <c:auto val="1"/>
        <c:lblAlgn val="ctr"/>
        <c:lblOffset val="100"/>
        <c:noMultiLvlLbl val="0"/>
      </c:catAx>
      <c:valAx>
        <c:axId val="804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45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55510013303131E-2"/>
          <c:y val="0.10568715908397286"/>
          <c:w val="0.92016179484413763"/>
          <c:h val="0.87350213358636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очное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 %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3-4D9D-818A-41E8E1C5BB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заочное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 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23-4D9D-818A-41E8E1C5BB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очно-заочное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 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23-4D9D-818A-41E8E1C5BB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 обучающихся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 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23-4D9D-818A-41E8E1C5BB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2023647"/>
        <c:axId val="1582034463"/>
      </c:barChart>
      <c:catAx>
        <c:axId val="1582023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2034463"/>
        <c:crosses val="autoZero"/>
        <c:auto val="1"/>
        <c:lblAlgn val="ctr"/>
        <c:lblOffset val="100"/>
        <c:noMultiLvlLbl val="0"/>
      </c:catAx>
      <c:valAx>
        <c:axId val="1582034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2023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контингента,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4105</c:v>
                </c:pt>
                <c:pt idx="1">
                  <c:v>4470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3B-49EB-ADFA-42CDFCB8EC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том числе за счёт средств бюджетных ассигнований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2709</c:v>
                </c:pt>
                <c:pt idx="1">
                  <c:v>2696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3B-49EB-ADFA-42CDFCB8E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6231696"/>
        <c:axId val="1038535824"/>
      </c:barChart>
      <c:catAx>
        <c:axId val="144623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8535824"/>
        <c:crosses val="autoZero"/>
        <c:auto val="1"/>
        <c:lblAlgn val="ctr"/>
        <c:lblOffset val="100"/>
        <c:noMultiLvlLbl val="0"/>
      </c:catAx>
      <c:valAx>
        <c:axId val="103853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23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4012558024242E-2"/>
          <c:y val="3.543339840024682E-2"/>
          <c:w val="0.90014712255040963"/>
          <c:h val="0.69806091476223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обучающихся за счет бюджетных ассигнований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3.746943115364168E-2"/>
                  <c:y val="-4.1450777202072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0D-4173-A406-A7FD3BD68688}"/>
                </c:ext>
              </c:extLst>
            </c:dLbl>
            <c:dLbl>
              <c:idx val="1"/>
              <c:layout>
                <c:manualLayout>
                  <c:x val="-5.0228601807549296E-2"/>
                  <c:y val="-5.526770293609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0D-4173-A406-A7FD3BD68688}"/>
                </c:ext>
              </c:extLst>
            </c:dLbl>
            <c:dLbl>
              <c:idx val="2"/>
              <c:layout>
                <c:manualLayout>
                  <c:x val="-3.746943115364168E-2"/>
                  <c:y val="-4.1450777202072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0D-4173-A406-A7FD3BD686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1749</c:v>
                </c:pt>
                <c:pt idx="1">
                  <c:v>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0D-4173-A406-A7FD3BD686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обучающихся по договорам оказания платных образовательных услуг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6241360978203229E-2"/>
                  <c:y val="-4.8359240069084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0D-4173-A406-A7FD3BD68688}"/>
                </c:ext>
              </c:extLst>
            </c:dLbl>
            <c:dLbl>
              <c:idx val="1"/>
              <c:layout>
                <c:manualLayout>
                  <c:x val="-3.2620946305156835E-2"/>
                  <c:y val="-4.490500863557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0D-4173-A406-A7FD3BD68688}"/>
                </c:ext>
              </c:extLst>
            </c:dLbl>
            <c:dLbl>
              <c:idx val="2"/>
              <c:layout>
                <c:manualLayout>
                  <c:x val="-3.9595959595959782E-2"/>
                  <c:y val="-5.1813471502590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0D-4173-A406-A7FD3BD686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909</c:v>
                </c:pt>
                <c:pt idx="1">
                  <c:v>1208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0D-4173-A406-A7FD3BD686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0657792"/>
        <c:axId val="80680064"/>
      </c:barChart>
      <c:catAx>
        <c:axId val="8065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680064"/>
        <c:crosses val="autoZero"/>
        <c:auto val="1"/>
        <c:lblAlgn val="ctr"/>
        <c:lblOffset val="100"/>
        <c:noMultiLvlLbl val="0"/>
      </c:catAx>
      <c:valAx>
        <c:axId val="8068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65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60021007316908"/>
          <c:y val="0.80091187347198001"/>
          <c:w val="0.70058413559873267"/>
          <c:h val="0.149042989534589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925006011419665E-2"/>
          <c:y val="1.9277346168131732E-2"/>
          <c:w val="0.84786502902462846"/>
          <c:h val="0.7075552936910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обучающихся за счет бюджетных ассигнований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4.632584391620536E-2"/>
                  <c:y val="-3.5267148651031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07-43DD-A0CE-2A4E51C66293}"/>
                </c:ext>
              </c:extLst>
            </c:dLbl>
            <c:dLbl>
              <c:idx val="1"/>
              <c:layout>
                <c:manualLayout>
                  <c:x val="-4.632584391620536E-2"/>
                  <c:y val="-4.5847293246341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07-43DD-A0CE-2A4E51C66293}"/>
                </c:ext>
              </c:extLst>
            </c:dLbl>
            <c:dLbl>
              <c:idx val="2"/>
              <c:layout>
                <c:manualLayout>
                  <c:x val="-4.632584391620536E-2"/>
                  <c:y val="-4.2320578381237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07-43DD-A0CE-2A4E51C662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960</c:v>
                </c:pt>
                <c:pt idx="1">
                  <c:v>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07-43DD-A0CE-2A4E51C662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обучающихся по договорам оказания платных образовательных услуг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4.4154998371865851E-2"/>
                  <c:y val="-4.2320578381237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07-43DD-A0CE-2A4E51C66293}"/>
                </c:ext>
              </c:extLst>
            </c:dLbl>
            <c:dLbl>
              <c:idx val="1"/>
              <c:layout>
                <c:manualLayout>
                  <c:x val="-4.4154998371865851E-2"/>
                  <c:y val="-4.937400811144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07-43DD-A0CE-2A4E51C66293}"/>
                </c:ext>
              </c:extLst>
            </c:dLbl>
            <c:dLbl>
              <c:idx val="2"/>
              <c:layout>
                <c:manualLayout>
                  <c:x val="-4.632584391620536E-2"/>
                  <c:y val="-5.642743784165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07-43DD-A0CE-2A4E51C662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359</c:v>
                </c:pt>
                <c:pt idx="1">
                  <c:v>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907-43DD-A0CE-2A4E51C662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0590336"/>
        <c:axId val="80591872"/>
      </c:barChart>
      <c:catAx>
        <c:axId val="8059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591872"/>
        <c:crosses val="autoZero"/>
        <c:auto val="1"/>
        <c:lblAlgn val="ctr"/>
        <c:lblOffset val="100"/>
        <c:noMultiLvlLbl val="0"/>
      </c:catAx>
      <c:valAx>
        <c:axId val="8059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59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297639312103399E-2"/>
          <c:y val="0.78670549718470772"/>
          <c:w val="0.82230596699628722"/>
          <c:h val="0.131170831127961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027799918198831E-2"/>
                  <c:y val="-0.10669827101192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2C-4B9E-93A0-CE97790724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Прием на 1 курс всего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C-4B9E-93A0-CE97790724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5833428220851741E-3"/>
                  <c:y val="-0.11736809811312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2C-4B9E-93A0-CE97790724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Прием на 1 курс всего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2C-4B9E-93A0-CE97790724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Прием на 1 курс всего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37-4237-AF46-A9D008FCE7E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Прием на 1 курс всего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37-4237-AF46-A9D008FCE7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7355263"/>
        <c:axId val="1147363999"/>
        <c:axId val="0"/>
      </c:bar3DChart>
      <c:catAx>
        <c:axId val="11473552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47363999"/>
        <c:crosses val="autoZero"/>
        <c:auto val="1"/>
        <c:lblAlgn val="ctr"/>
        <c:lblOffset val="100"/>
        <c:noMultiLvlLbl val="0"/>
      </c:catAx>
      <c:valAx>
        <c:axId val="11473639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4735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930735930735928E-2"/>
          <c:y val="0.20110812681449569"/>
          <c:w val="0.77564168115349219"/>
          <c:h val="0.5869169696239550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очно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792</c:v>
                </c:pt>
                <c:pt idx="1">
                  <c:v>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ED-4A68-BB67-A3FFEA243E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очно-заочно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314553990610327E-2"/>
                  <c:y val="-0.192475940507436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41-4E66-A070-BAC94ED113FB}"/>
                </c:ext>
              </c:extLst>
            </c:dLbl>
            <c:dLbl>
              <c:idx val="1"/>
              <c:layout>
                <c:manualLayout>
                  <c:x val="6.0093896713615022E-2"/>
                  <c:y val="-0.19947506561679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41-4E66-A070-BAC94ED113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57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ED-4A68-BB67-A3FFEA243E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заочно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269</c:v>
                </c:pt>
                <c:pt idx="1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D-4A68-BB67-A3FFEA24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9768959"/>
        <c:axId val="409780607"/>
        <c:axId val="1586840015"/>
      </c:bar3DChart>
      <c:catAx>
        <c:axId val="40976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9780607"/>
        <c:crosses val="autoZero"/>
        <c:auto val="1"/>
        <c:lblAlgn val="ctr"/>
        <c:lblOffset val="100"/>
        <c:noMultiLvlLbl val="0"/>
      </c:catAx>
      <c:valAx>
        <c:axId val="40978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9768959"/>
        <c:crosses val="autoZero"/>
        <c:crossBetween val="between"/>
      </c:valAx>
      <c:serAx>
        <c:axId val="158684001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9780607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бакалриат и специалитет</c:v>
                </c:pt>
                <c:pt idx="1">
                  <c:v>магистратура</c:v>
                </c:pt>
                <c:pt idx="2">
                  <c:v>аспирантура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877</c:v>
                </c:pt>
                <c:pt idx="1">
                  <c:v>241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77-4B70-B26A-E8A096848D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бакалриат и специалитет</c:v>
                </c:pt>
                <c:pt idx="1">
                  <c:v>магистратура</c:v>
                </c:pt>
                <c:pt idx="2">
                  <c:v>аспирантура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1045</c:v>
                </c:pt>
                <c:pt idx="1">
                  <c:v>251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77-4B70-B26A-E8A096848D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2979903"/>
        <c:axId val="422989055"/>
      </c:barChart>
      <c:catAx>
        <c:axId val="422979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2989055"/>
        <c:crosses val="autoZero"/>
        <c:auto val="1"/>
        <c:lblAlgn val="ctr"/>
        <c:lblOffset val="100"/>
        <c:noMultiLvlLbl val="0"/>
      </c:catAx>
      <c:valAx>
        <c:axId val="422989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297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C4C5C-539C-4464-A68E-FC4043C95E6F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76AEB-BC9B-4FB0-8709-AC7452A47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8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6BF52-778C-4679-A837-CE434D623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56A48E-438E-4B93-94A0-4A393397D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C28755-3CDB-4088-B98A-7883DB38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FF2-1A79-471A-9311-CC432C1403F7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78C18A-2403-4F30-9B38-507A6BF06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266E0-0796-4012-83D0-6CEA994C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E0DD-86AD-4E24-90D4-892B2197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3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712E1-E208-4248-AFFF-7C72BD11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40B0E2-43C4-4850-BEB1-8B2CCA667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4E3575-F09E-45D7-8B6B-18071ACC8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FF2-1A79-471A-9311-CC432C1403F7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7BCA5A-E635-451D-AFD4-DE369AE2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F372C-A4DA-4216-AFE6-A8D32D01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E0DD-86AD-4E24-90D4-892B2197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90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E70CCA-54DE-4B28-976C-5E9C1EE9B7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2CF4A9-BFFA-46AC-952B-374E7015A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55FA8-C413-4FB3-859C-5388044C9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FF2-1A79-471A-9311-CC432C1403F7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89D8A5-10DE-4574-A58F-F636D86B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86F14-4096-4993-B9DE-308E1C66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E0DD-86AD-4E24-90D4-892B2197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5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31218-C162-4064-89F9-295FBB73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278768-0F24-4FC2-82ED-C1967AE39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60BEE-3823-4441-8EE7-67529137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FF2-1A79-471A-9311-CC432C1403F7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EFE073-34CB-4C5B-B6E7-BCBD7948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987ECA-FBE4-4301-AC6C-656263B0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E0DD-86AD-4E24-90D4-892B2197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1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826E4-FAF8-4BD0-BD13-CE3DE1BE8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B7EFC-A4BD-4F50-9DE5-75CFFEF27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91B41C-7016-475A-9682-9E10A07C4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FF2-1A79-471A-9311-CC432C1403F7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FF313A-3024-4538-9AD8-8233B44D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7642A-29C6-4CA4-9A2C-A855D897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E0DD-86AD-4E24-90D4-892B2197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7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AEB23-6232-4BF5-AFFD-A4F5C883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FC5940-8D4C-42EC-B31D-6A2BC2FBF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AC120F-6904-444D-BDF4-132AC9669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218B3C-4D02-46B6-828D-86CDBA77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FF2-1A79-471A-9311-CC432C1403F7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7B955D-5BD0-404E-A0C9-CD1D8972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EB5DD4-A14C-40D7-91FD-A67F469E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E0DD-86AD-4E24-90D4-892B2197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5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88EE6-E31F-4702-9CD8-3931BAEA7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27BB4D-54C6-4291-9BF0-AA7FD82FC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20D0E2-7501-46EA-AA3B-A4BB9BF17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77CD5F-23EC-4715-9E4D-69C81049A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4DBEA3-C020-430D-B5F3-AE543032A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EDD3CF-5A59-4A92-B3BC-6B863CA5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FF2-1A79-471A-9311-CC432C1403F7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B4A132-0EA4-4945-8B8F-B6770CE4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05E071-322A-4AD8-87DE-6E6B2F146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E0DD-86AD-4E24-90D4-892B2197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7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3F408-FDD8-4DED-81D6-B72A3061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702E75-3FAE-4BD1-8A60-5372E2A8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FF2-1A79-471A-9311-CC432C1403F7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A85E9D-D438-4693-8417-7E8E1946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8BF4B8-D937-4B05-9902-493E7BDF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E0DD-86AD-4E24-90D4-892B2197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1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ADC6A2-C84A-400C-8C8F-D780AFD1D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FF2-1A79-471A-9311-CC432C1403F7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38EE3F-6075-48EF-AE52-971AF6BD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C946CD-8E6B-498A-AE8D-7893628A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E0DD-86AD-4E24-90D4-892B2197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22206-974A-4BD5-BDF0-15049284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18FB9B-068D-4EEB-AE9B-5F924F4CD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F5A765-D686-416A-95AF-EBE7FB1B5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00E436-8EE3-41A8-B81F-FFBAD13D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FF2-1A79-471A-9311-CC432C1403F7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BE3C26-E496-4DE9-A9D7-3210DADA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E6FB5A-42A9-4B3C-9A11-8CE4A66A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E0DD-86AD-4E24-90D4-892B2197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8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26B0F-B538-4562-A8F2-C46CCAD8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03FBF2-5DF4-47E1-B48F-9CB7147FA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D902C1-4B70-4F96-9FB9-C18510B77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52F3F5-C725-45E2-9B05-E6271EB1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FF2-1A79-471A-9311-CC432C1403F7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04D9D3-B9D7-4829-985B-9647AC40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9E3219-BF3A-407F-91FF-B0174E48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E0DD-86AD-4E24-90D4-892B2197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3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39E1F-57BA-47C2-92C6-5C3912504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5BA626-51BA-494E-9FA3-648D63106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3A782D-46C3-406F-8B98-D853E2D01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44FF2-1A79-471A-9311-CC432C1403F7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51FF55-A6FE-4751-A7C9-65B15BE94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9E4217-FD44-40C4-82CA-2677B615D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DE0DD-86AD-4E24-90D4-892B2197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1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zen.ru/away?to=https%3A%2F%2Fwww.youtube.com%2Fredirect%3Fevent%3Dcomments%26redir_token%3DQUFFLUhqbjVyRlFRX1hZdHVsSHZGSV94SVNWVUxycndtQXxBQ3Jtc0tuMGdhaXlTN1pCendEMk93TzRpekNVMVptLWpXMnFpOXgyNFlJUEFSQ0lyNGpWS2xrd1R3b19LT0RDdGkwOTBLY01GYnZDT0pWMENhR3NnaDNDWDJjUDRWSEgxQjZVNVZxSGZ3WGoteGJpRWE2YzBjVQ%26q%3Dhttps%253A%252F%252Fstatehistory.ru%252F4316%252FAnaliticheskaya-zapiska-NATO-ob-obrazovanii-v-SSSR-1959-g-%26stzid%3DUgz8tZxVmFQL2eDUmeN4AaABA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agroclasses.svoevagro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FC85D8-33E0-4B1C-BEE9-E6A83F1D6995}"/>
              </a:ext>
            </a:extLst>
          </p:cNvPr>
          <p:cNvSpPr/>
          <p:nvPr/>
        </p:nvSpPr>
        <p:spPr>
          <a:xfrm>
            <a:off x="0" y="2831977"/>
            <a:ext cx="12192000" cy="1216240"/>
          </a:xfrm>
          <a:prstGeom prst="rect">
            <a:avLst/>
          </a:prstGeom>
          <a:solidFill>
            <a:srgbClr val="009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4BD2B4F-8BDC-4401-A38A-B61D11B7684E}"/>
              </a:ext>
            </a:extLst>
          </p:cNvPr>
          <p:cNvSpPr/>
          <p:nvPr/>
        </p:nvSpPr>
        <p:spPr>
          <a:xfrm>
            <a:off x="7661458" y="2388092"/>
            <a:ext cx="2410495" cy="23880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9722F3-EF5F-44F3-AF3C-2EB544AD1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71" y="2417038"/>
            <a:ext cx="2323867" cy="2330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C6EFE5-905B-44F9-8A2B-B6F80C9C786D}"/>
              </a:ext>
            </a:extLst>
          </p:cNvPr>
          <p:cNvSpPr txBox="1"/>
          <p:nvPr/>
        </p:nvSpPr>
        <p:spPr>
          <a:xfrm>
            <a:off x="622211" y="3105834"/>
            <a:ext cx="628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ВО ГОСУДАРСТВЕННЫЙ УНИВЕРСИТЕТ 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ЗЕМЛЕУСТРОЙСТВУ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62CA-3A7D-4AE4-850E-D2AA320EDBA7}"/>
              </a:ext>
            </a:extLst>
          </p:cNvPr>
          <p:cNvSpPr txBox="1"/>
          <p:nvPr/>
        </p:nvSpPr>
        <p:spPr>
          <a:xfrm>
            <a:off x="622210" y="5493926"/>
            <a:ext cx="5473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9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Проректор по учебной работе, к.э.н., доцент,</a:t>
            </a:r>
          </a:p>
          <a:p>
            <a:r>
              <a:rPr lang="ru-RU" b="1" dirty="0">
                <a:solidFill>
                  <a:srgbClr val="009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Подболотова Людмила Петровна</a:t>
            </a:r>
          </a:p>
          <a:p>
            <a:r>
              <a:rPr lang="ru-RU" b="1" dirty="0">
                <a:solidFill>
                  <a:srgbClr val="009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+7 985 229 44 87</a:t>
            </a:r>
          </a:p>
        </p:txBody>
      </p:sp>
    </p:spTree>
    <p:extLst>
      <p:ext uri="{BB962C8B-B14F-4D97-AF65-F5344CB8AC3E}">
        <p14:creationId xmlns:p14="http://schemas.microsoft.com/office/powerpoint/2010/main" val="1402848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58A76-815E-4792-9228-E6203D02668D}"/>
              </a:ext>
            </a:extLst>
          </p:cNvPr>
          <p:cNvSpPr txBox="1"/>
          <p:nvPr/>
        </p:nvSpPr>
        <p:spPr>
          <a:xfrm>
            <a:off x="419596" y="1312952"/>
            <a:ext cx="11573791" cy="511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58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2024 г. во </a:t>
            </a:r>
            <a:r>
              <a:rPr kumimoji="0" lang="ru-RU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Всероссийском рейтинге сформированности цифровых экосистем</a:t>
            </a: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университетов, Университет занял </a:t>
            </a:r>
            <a:r>
              <a:rPr kumimoji="0" lang="ru-RU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место среди 86 участников</a:t>
            </a: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44958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 вуза участвовал в 2023/24 уч. году в международных, национальных и отраслевых </a:t>
            </a:r>
            <a:r>
              <a:rPr kumimoji="0" lang="ru-RU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рейтингах</a:t>
            </a: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44958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версии </a:t>
            </a:r>
            <a:r>
              <a:rPr kumimoji="0" lang="ru-RU" sz="1800" b="1" i="0" u="none" strike="noStrike" kern="1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Национального агрегированного рейтинга</a:t>
            </a:r>
            <a:r>
              <a:rPr kumimoji="0" lang="ru-RU" sz="1800" b="0" i="0" u="none" strike="noStrike" kern="1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Университет на 01.01.2024 вошел в </a:t>
            </a:r>
            <a:r>
              <a:rPr kumimoji="0" lang="ru-RU" sz="1800" b="1" i="0" u="none" strike="noStrike" kern="1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Третью Лигу</a:t>
            </a:r>
            <a:r>
              <a:rPr kumimoji="0" lang="ru-RU" sz="1800" b="0" i="0" u="none" strike="noStrike" kern="1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(топ 300 лучших вузов РФ, всего в рейтинге 10 Лиг), заняв в третьей Лиге третье место среди аграрных вузов. </a:t>
            </a:r>
          </a:p>
          <a:p>
            <a:pPr marL="0" marR="0" lvl="0" indent="44958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2023 г., по версии </a:t>
            </a:r>
            <a:r>
              <a:rPr kumimoji="0" lang="ru-RU" sz="1800" b="1" i="0" u="none" strike="noStrike" kern="1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Национального центра профессионально-общественной аккредитации</a:t>
            </a:r>
            <a:r>
              <a:rPr kumimoji="0" lang="ru-RU" sz="1800" b="0" i="0" u="none" strike="noStrike" kern="1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число </a:t>
            </a:r>
            <a:r>
              <a:rPr kumimoji="0" lang="ru-RU" sz="1800" b="1" i="0" u="none" strike="noStrike" kern="1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лучших ОПОП вошла программа по направлению 21.03.02 Землеустройство и кадастры (</a:t>
            </a:r>
            <a:r>
              <a:rPr kumimoji="0" lang="ru-RU" sz="1800" b="1" i="0" u="none" strike="noStrike" kern="1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бакалариат</a:t>
            </a:r>
            <a:r>
              <a:rPr kumimoji="0" lang="ru-RU" sz="1800" b="1" i="0" u="none" strike="noStrike" kern="1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ru-RU" sz="1800" b="0" i="0" u="none" strike="noStrike" kern="1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Университета. </a:t>
            </a:r>
          </a:p>
          <a:p>
            <a:pPr marL="0" marR="0" lvl="0" indent="44958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рейтинге «Лучшие факультеты и вузы Москвы </a:t>
            </a:r>
            <a:r>
              <a:rPr kumimoji="0" lang="ru-RU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версии hh.ru 2023 г.» ГУЗ в десятке сильнейших вузов</a:t>
            </a: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г. Москвы по направлениям подготовки «</a:t>
            </a:r>
            <a:r>
              <a:rPr kumimoji="0" lang="ru-RU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Юриспруденция» и «Архитектура</a:t>
            </a: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(5 место). </a:t>
            </a:r>
          </a:p>
          <a:p>
            <a:pPr marL="0" marR="0" lvl="0" indent="44958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Рейтинг 107 вузов РФ по направлению «Землеустройство и кадастры» определил для Университета 1 место</a:t>
            </a: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44958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2023/2024 учебном году </a:t>
            </a:r>
            <a:r>
              <a:rPr kumimoji="0" lang="ru-RU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ОПОП</a:t>
            </a: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Университета </a:t>
            </a:r>
            <a:r>
              <a:rPr kumimoji="0" lang="ru-RU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успешно прошли аккредитационный мониторинг Рособрнадзора</a:t>
            </a: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44958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Проведенный в 2023 году </a:t>
            </a:r>
            <a:r>
              <a:rPr kumimoji="0" lang="ru-RU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рейтинг аграрных вузов Минсельхоза</a:t>
            </a: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показал, что в 2022 г. вуз занимает 23 место (- 3 позиции), сразу за вузами, вошедшими в программу «Приоритет-2030» (Бурятская ГСХА, Воронежский ГАУ). </a:t>
            </a:r>
            <a:endParaRPr kumimoji="0" lang="ru-RU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E66E60-0597-4166-8237-64ADB1E89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40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72FF08-F35D-456B-8E66-9B6918F55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368" y="166321"/>
            <a:ext cx="969348" cy="9327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C8BD56-347F-4479-8865-CC76BF417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90" y="750357"/>
            <a:ext cx="10223878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CE0A5-A23A-42EB-92EF-A2616C018BE9}"/>
              </a:ext>
            </a:extLst>
          </p:cNvPr>
          <p:cNvSpPr txBox="1"/>
          <p:nvPr/>
        </p:nvSpPr>
        <p:spPr>
          <a:xfrm>
            <a:off x="92381" y="264718"/>
            <a:ext cx="10638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ОБРАЗОВАТЕЛЬНАЯ ДЕЯТЕЛЬНОСТЬ ПО ПРОГРАММАМ ВЫСШЕГО ОБРАЗОВАНИЯ. КЛЮЧЕВЫЕ ПРОЕКТЫ/МЕРОПРИЯТИЯ РАЗВИТИЯ/планы на 2024/2025 год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B401E27-0DFC-471D-9A35-7B2D1F9CD7CA}"/>
              </a:ext>
            </a:extLst>
          </p:cNvPr>
          <p:cNvSpPr/>
          <p:nvPr/>
        </p:nvSpPr>
        <p:spPr>
          <a:xfrm>
            <a:off x="4529833" y="739434"/>
            <a:ext cx="7098548" cy="582598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64827-C60A-432F-9FC0-4EC35B7E0D81}"/>
              </a:ext>
            </a:extLst>
          </p:cNvPr>
          <p:cNvSpPr txBox="1"/>
          <p:nvPr/>
        </p:nvSpPr>
        <p:spPr>
          <a:xfrm>
            <a:off x="6018779" y="372214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C0415F-96A3-4984-A54B-53703678E8B6}"/>
              </a:ext>
            </a:extLst>
          </p:cNvPr>
          <p:cNvSpPr txBox="1"/>
          <p:nvPr/>
        </p:nvSpPr>
        <p:spPr>
          <a:xfrm>
            <a:off x="4972771" y="799961"/>
            <a:ext cx="6469108" cy="622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Задачи на 2024/2025 год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работы по </a:t>
            </a:r>
            <a:r>
              <a:rPr kumimoji="0" lang="ru-RU" sz="1100" i="0" u="none" strike="noStrike" kern="1200" cap="none" spc="0" normalizeH="0" baseline="0" noProof="0" dirty="0" err="1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совершествованию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программ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1100" dirty="0">
                <a:solidFill>
                  <a:srgbClr val="009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новых учебных классов, лабораторий, брендированных аудиторий (Лаборатории им. Космонавта </a:t>
            </a:r>
            <a:r>
              <a:rPr lang="ru-RU" sz="1100" dirty="0">
                <a:solidFill>
                  <a:srgbClr val="009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kumimoji="0" lang="ru-RU" sz="1100" i="0" u="none" strike="noStrike" kern="1200" cap="none" spc="0" normalizeH="0" baseline="0" noProof="0" dirty="0" err="1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повича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проф. Варламова, аудитории Росреестра, </a:t>
            </a:r>
            <a:r>
              <a:rPr kumimoji="0" lang="ru-RU" sz="1100" i="0" u="none" strike="noStrike" kern="1200" cap="none" spc="0" normalizeH="0" baseline="0" noProof="0" dirty="0" err="1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Роскадастра</a:t>
            </a:r>
            <a:r>
              <a:rPr lang="ru-RU" sz="1100" dirty="0">
                <a:solidFill>
                  <a:srgbClr val="009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т.д.)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1100" dirty="0">
                <a:solidFill>
                  <a:srgbClr val="009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Дальнейшая р</a:t>
            </a:r>
            <a:r>
              <a:rPr kumimoji="0" lang="ru-RU" sz="1100" i="0" u="none" strike="noStrike" kern="1200" cap="none" spc="0" normalizeH="0" baseline="0" noProof="0" dirty="0" err="1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еализация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«Я в Агро» (совместно с АО </a:t>
            </a:r>
            <a:r>
              <a:rPr kumimoji="0" lang="ru-RU" sz="1100" i="0" u="none" strike="noStrike" kern="1200" cap="none" spc="0" normalizeH="0" baseline="0" noProof="0" dirty="0" err="1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Россельхозбанк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», включая развитие </a:t>
            </a:r>
            <a:r>
              <a:rPr kumimoji="0" lang="ru-RU" sz="1100" i="0" u="none" strike="noStrike" kern="1200" cap="none" spc="0" normalizeH="0" baseline="0" noProof="0" dirty="0" err="1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агроклассов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5"/>
              <a:tabLst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116 вузами, входящими в УМС  по направлению подготовки «Землеустройство и кадастры» (организация и проведение УМС, круглых столов,  всероссийских конкурсов ВКР, земельно-кадастровый диктант, геодезической эстафеты, олимпиады по </a:t>
            </a:r>
            <a:r>
              <a:rPr kumimoji="0" lang="ru-RU" sz="1100" i="0" u="none" strike="noStrike" kern="1200" cap="none" spc="0" normalizeH="0" baseline="0" noProof="0" dirty="0" err="1">
                <a:ln>
                  <a:noFill/>
                </a:ln>
                <a:solidFill>
                  <a:srgbClr val="009C5C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ЗиК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разработка единых ОПОП, ФОС, участие в разработке ФГОС4 (для специалитета)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5"/>
              <a:tabLst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разработки и реализации совместных  сетевых образовательных программ, новых профилей подготовки  совместно с представителями профессионального сообщества (Росреестр, 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9C5C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Роскадастр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Союз землеустроителей России, СРО кадастровых инженеров, ассоциация Кадастровых инженеров, ассоциация юристов, Москомархитектура, Москомархитектура, ДГИ, Роскосмос, Рослесхоз, региональные  и городские администрации,  Управления сельского хозяйства  и пр.)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5"/>
              <a:tabLst/>
              <a:defRPr/>
            </a:pP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профессионально-общественной аккредитации  новых ОПОП,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5"/>
              <a:tabLst/>
              <a:defRPr/>
            </a:pPr>
            <a:r>
              <a:rPr lang="ru-RU" sz="1100" dirty="0">
                <a:solidFill>
                  <a:srgbClr val="009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sz="1100" i="0" u="none" strike="noStrike" kern="1200" cap="none" spc="0" normalizeH="0" baseline="0" noProof="0" dirty="0" err="1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одготовительные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курсы для абитуриентов, подготовительные курсы «Русский язык как иностранный», новые курсы по повышению квалификации и переподготовке;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5"/>
              <a:tabLst/>
              <a:defRPr/>
            </a:pPr>
            <a:r>
              <a:rPr lang="ru-RU" sz="1100" dirty="0" err="1">
                <a:solidFill>
                  <a:srgbClr val="009C5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Реа</a:t>
            </a:r>
            <a:r>
              <a:rPr kumimoji="0" lang="ru-RU" sz="1100" i="0" u="none" strike="noStrike" kern="1200" cap="none" spc="0" normalizeH="0" baseline="0" noProof="0" dirty="0" err="1">
                <a:ln>
                  <a:noFill/>
                </a:ln>
                <a:solidFill>
                  <a:srgbClr val="009C5C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лизация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договоров на прохождение практик; внедрение  практико-ориентированное обучение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5"/>
              <a:tabLst/>
              <a:defRPr/>
            </a:pPr>
            <a:r>
              <a:rPr lang="ru-RU" sz="1100" dirty="0">
                <a:solidFill>
                  <a:srgbClr val="009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проектного обучения,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5"/>
              <a:tabLst/>
              <a:defRPr/>
            </a:pPr>
            <a:r>
              <a:rPr lang="ru-RU" sz="1100" dirty="0">
                <a:solidFill>
                  <a:srgbClr val="009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1100" i="0" u="none" strike="noStrike" kern="1200" cap="none" spc="0" normalizeH="0" baseline="0" noProof="0" dirty="0" err="1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университетского многофункционального центра – «единого окна» для получения студентами документов и консультаций.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1" u="none" strike="noStrike" kern="1200" cap="none" spc="0" normalizeH="0" baseline="0" noProof="0" dirty="0">
              <a:ln>
                <a:noFill/>
              </a:ln>
              <a:solidFill>
                <a:srgbClr val="009C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Профориентация, план: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ежегодных профориентационных образовательных выставках, фестивалях и форумах («Образование и карьера», «Навигатор поступления», «Навигатор Будущего 2024-25», экологический фестиваль «Образование, экология, практика», фестиваль «Агрополигон-2025»,  Университетские  (инженерные) субботы и др.)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зарубежных образовательных выставках в очном и заочном формате («Выставка евразийского образования» Киргизия, Таджикистан; «Образование в России-2025», Киргизия;  «Учись в России» Казахстан)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Профориентационные мероприятия  ( в том числе в соответствии с соглашениями о сотрудничестве) в школах, колледжах, администрациях городских округов, районов ( лекции и мастер-классы по профилям подготовки, показ видео- и фотоматериалов, участие в родительских собраниях и Днях профориентации, проводимых в этих учреждениях, на выставке-форуме «Россия»), профориентационные мероприятия на территории Университета (экскурсии по Университету, тематические лекции, мастер-классы, университетские субботы), проведение Дней открытых дверей. Создание и распространение рекламно-информационных материалов профориентационного характера об Университете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8746D2-4021-4C99-A72D-3C4CE5D4AD49}"/>
              </a:ext>
            </a:extLst>
          </p:cNvPr>
          <p:cNvSpPr txBox="1"/>
          <p:nvPr/>
        </p:nvSpPr>
        <p:spPr>
          <a:xfrm>
            <a:off x="11970703" y="6592904"/>
            <a:ext cx="3684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id="{C4F8D1B7-FF7A-478E-A54E-12CB4BD87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97048"/>
              </p:ext>
            </p:extLst>
          </p:nvPr>
        </p:nvGraphicFramePr>
        <p:xfrm>
          <a:off x="3439963" y="5083844"/>
          <a:ext cx="833120" cy="143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5900103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714866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341374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9865629"/>
                    </a:ext>
                  </a:extLst>
                </a:gridCol>
              </a:tblGrid>
              <a:tr h="162146"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solidFill>
                      <a:srgbClr val="009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solidFill>
                      <a:srgbClr val="009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solidFill>
                      <a:srgbClr val="009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solidFill>
                      <a:srgbClr val="009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958747"/>
                  </a:ext>
                </a:extLst>
              </a:tr>
              <a:tr h="162146"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37497"/>
                  </a:ext>
                </a:extLst>
              </a:tr>
              <a:tr h="162146"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846282"/>
                  </a:ext>
                </a:extLst>
              </a:tr>
              <a:tr h="189170"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014625"/>
                  </a:ext>
                </a:extLst>
              </a:tr>
              <a:tr h="243218"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42112"/>
                  </a:ext>
                </a:extLst>
              </a:tr>
              <a:tr h="243218"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327964"/>
                  </a:ext>
                </a:extLst>
              </a:tr>
              <a:tr h="174099"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026092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64963334-892B-4D1B-98E9-004DBDA83EEE}"/>
              </a:ext>
            </a:extLst>
          </p:cNvPr>
          <p:cNvSpPr txBox="1"/>
          <p:nvPr/>
        </p:nvSpPr>
        <p:spPr>
          <a:xfrm>
            <a:off x="0" y="2739197"/>
            <a:ext cx="215660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726CD0-FAA3-4CFF-95C1-5B71AACF3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56"/>
            <a:ext cx="12192000" cy="304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1B09F2-1C3A-4A91-AB60-63666D0E6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255" y="25001"/>
            <a:ext cx="969348" cy="9327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DE7936-28FC-44A7-A90A-DFC019D9E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1" y="3474720"/>
            <a:ext cx="4452612" cy="362444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C9B6295-B6A5-4F55-9438-486871AB629F}"/>
              </a:ext>
            </a:extLst>
          </p:cNvPr>
          <p:cNvSpPr txBox="1"/>
          <p:nvPr/>
        </p:nvSpPr>
        <p:spPr>
          <a:xfrm>
            <a:off x="249222" y="3246225"/>
            <a:ext cx="4187093" cy="336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9C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Совершенствование э</a:t>
            </a:r>
            <a:r>
              <a:rPr kumimoji="0" lang="ru-RU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лектронной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информационно-образовательной среды (ЭИОС) ГУЗ  для содействия трудоустройству выпускников </a:t>
            </a:r>
          </a:p>
          <a:p>
            <a:pPr marL="0" marR="0" lvl="0" indent="0" algn="ctr" defTabSz="914400" rtl="0" eaLnBrk="1" fontAlgn="auto" latinLnBrk="0" hangingPunct="1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9C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Проведение совместных проектов по организации целевого приема и обучения студентов (Росреестр,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Роскадастр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МосгорБТИ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идр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золотого кадрового резерва «Я в Агро» (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Россельхозбанк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Трудоустройство студентов на предприятиях в период практики  (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Роскадастр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Росреестр,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Мосгоргеотрест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ГлавАПУ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ЕИПП,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МосгроБТИ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 и др.).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Ежегодный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фестиваль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Своя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профессия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базе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Университета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карьерных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форумах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ярмарках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вакансий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дне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профессии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экскурсиях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предприятия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проводимые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организациями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работодателями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(«Всероссийская ярмарка вакансий», форум «Труд для всех», выставка стажировок «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CAREER-EXPO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ЦЗН города Москвы, стажировка в Правительстве Москвы, деловые игры и тренинги от ГКУ ЦЗН, ГКУ ЦЗН «Марафон трудоустройства» и др.)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Стажировки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производственные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практики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обучение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профессии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дополнительных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курсах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организациях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партнерах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Мастер-классы, деловые игры, тренинги профессиональных компетенций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Цифровая платформа трудоустройства и мониторинга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выпускников (совместно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КубГАУ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ru-RU" sz="9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1774B7-1F6B-46CE-96E0-2E74406B57F5}"/>
              </a:ext>
            </a:extLst>
          </p:cNvPr>
          <p:cNvSpPr txBox="1"/>
          <p:nvPr/>
        </p:nvSpPr>
        <p:spPr>
          <a:xfrm>
            <a:off x="354601" y="417808"/>
            <a:ext cx="61707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1AF64"/>
                </a:solidFill>
                <a:highlight>
                  <a:srgbClr val="FFFF00"/>
                </a:highlight>
              </a:rPr>
              <a:t>Ключевые организации-работодатели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9AF224E8-80D5-462F-A6CA-D14937856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521427"/>
              </p:ext>
            </p:extLst>
          </p:nvPr>
        </p:nvGraphicFramePr>
        <p:xfrm>
          <a:off x="153384" y="739434"/>
          <a:ext cx="4365368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7462">
                  <a:extLst>
                    <a:ext uri="{9D8B030D-6E8A-4147-A177-3AD203B41FA5}">
                      <a16:colId xmlns:a16="http://schemas.microsoft.com/office/drawing/2014/main" val="3214281187"/>
                    </a:ext>
                  </a:extLst>
                </a:gridCol>
                <a:gridCol w="1157906">
                  <a:extLst>
                    <a:ext uri="{9D8B030D-6E8A-4147-A177-3AD203B41FA5}">
                      <a16:colId xmlns:a16="http://schemas.microsoft.com/office/drawing/2014/main" val="70583310"/>
                    </a:ext>
                  </a:extLst>
                </a:gridCol>
              </a:tblGrid>
              <a:tr h="403741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</a:rPr>
                        <a:t>Наименование организации</a:t>
                      </a:r>
                    </a:p>
                  </a:txBody>
                  <a:tcPr>
                    <a:solidFill>
                      <a:srgbClr val="009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+mn-lt"/>
                        </a:rPr>
                        <a:t>Доля выпуска 2023 трудоустроенная в организацию</a:t>
                      </a:r>
                    </a:p>
                  </a:txBody>
                  <a:tcPr>
                    <a:solidFill>
                      <a:srgbClr val="009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785635"/>
                  </a:ext>
                </a:extLst>
              </a:tr>
              <a:tr h="4846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latin typeface="+mn-lt"/>
                        </a:rPr>
                        <a:t>Федеральная служба государственной регистрации, кадастра и картографии (Росреестр), ПУБЛИЧНО-ПРАВОВАЯ КОМПАНИЯ "РОСКАДАСТР«, Рослесхоз (</a:t>
                      </a:r>
                      <a:r>
                        <a:rPr lang="ru-RU" sz="900" b="0" dirty="0" err="1">
                          <a:latin typeface="+mn-lt"/>
                        </a:rPr>
                        <a:t>Рослесинфорг</a:t>
                      </a:r>
                      <a:r>
                        <a:rPr lang="ru-RU" sz="900" b="0" dirty="0">
                          <a:latin typeface="+mn-lt"/>
                        </a:rPr>
                        <a:t>)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46,4%</a:t>
                      </a:r>
                    </a:p>
                    <a:p>
                      <a:pPr algn="ctr"/>
                      <a:endParaRPr lang="ru-RU" sz="800" b="0" dirty="0">
                        <a:latin typeface="+mn-lt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394437"/>
                  </a:ext>
                </a:extLst>
              </a:tr>
              <a:tr h="4413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latin typeface="+mn-lt"/>
                        </a:rPr>
                        <a:t>Московское городское бюро технической инвентаризации (</a:t>
                      </a:r>
                      <a:r>
                        <a:rPr lang="ru-RU" sz="900" b="0" dirty="0" err="1">
                          <a:latin typeface="+mn-lt"/>
                        </a:rPr>
                        <a:t>МосгорБТИ</a:t>
                      </a:r>
                      <a:r>
                        <a:rPr lang="ru-RU" sz="900" b="0" dirty="0">
                          <a:latin typeface="+mn-lt"/>
                        </a:rPr>
                        <a:t>), Московское областное бюро технической инвентаризации (</a:t>
                      </a:r>
                      <a:r>
                        <a:rPr lang="ru-RU" sz="900" b="0" dirty="0" err="1">
                          <a:latin typeface="+mn-lt"/>
                        </a:rPr>
                        <a:t>МособлБТИ</a:t>
                      </a:r>
                      <a:r>
                        <a:rPr lang="ru-RU" sz="900" b="0" dirty="0">
                          <a:latin typeface="+mn-lt"/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+mn-lt"/>
                        </a:rPr>
                        <a:t>7,4%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550404"/>
                  </a:ext>
                </a:extLst>
              </a:tr>
              <a:tr h="631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latin typeface="+mn-lt"/>
                        </a:rPr>
                        <a:t>Департамент городского имущества города Москвы, администрации городов, городских и сельских поселений, управления сельского хозяйства муниципальных образований , субъектов РФ и проч.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35.2%</a:t>
                      </a:r>
                    </a:p>
                    <a:p>
                      <a:pPr algn="ctr"/>
                      <a:endParaRPr lang="ru-RU" sz="900" b="0" dirty="0">
                        <a:latin typeface="+mn-lt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46014"/>
                  </a:ext>
                </a:extLst>
              </a:tr>
              <a:tr h="444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latin typeface="+mn-lt"/>
                        </a:rPr>
                        <a:t>Москомархитектура, </a:t>
                      </a:r>
                      <a:r>
                        <a:rPr lang="ru-RU" sz="900" b="0" dirty="0" err="1">
                          <a:latin typeface="+mn-lt"/>
                        </a:rPr>
                        <a:t>Мособлархитектура</a:t>
                      </a:r>
                      <a:r>
                        <a:rPr lang="ru-RU" sz="900" b="0" dirty="0">
                          <a:latin typeface="+mn-lt"/>
                        </a:rPr>
                        <a:t>, ГБУ «</a:t>
                      </a:r>
                      <a:r>
                        <a:rPr lang="ru-RU" sz="900" b="0" dirty="0" err="1">
                          <a:latin typeface="+mn-lt"/>
                        </a:rPr>
                        <a:t>Мосгоргеотрест</a:t>
                      </a:r>
                      <a:r>
                        <a:rPr lang="ru-RU" sz="900" b="0" dirty="0">
                          <a:latin typeface="+mn-lt"/>
                        </a:rPr>
                        <a:t>», ГБУ МО «</a:t>
                      </a:r>
                      <a:r>
                        <a:rPr lang="ru-RU" sz="900" b="0" dirty="0" err="1">
                          <a:latin typeface="+mn-lt"/>
                        </a:rPr>
                        <a:t>Мособлгеотрест</a:t>
                      </a:r>
                      <a:r>
                        <a:rPr lang="ru-RU" sz="900" b="0" dirty="0">
                          <a:latin typeface="+mn-lt"/>
                        </a:rPr>
                        <a:t>», </a:t>
                      </a:r>
                      <a:r>
                        <a:rPr lang="ru-RU" sz="900" b="0" dirty="0" err="1">
                          <a:latin typeface="+mn-lt"/>
                        </a:rPr>
                        <a:t>ГлавАПУ</a:t>
                      </a:r>
                      <a:r>
                        <a:rPr lang="ru-RU" sz="900" b="0" dirty="0">
                          <a:latin typeface="+mn-lt"/>
                        </a:rPr>
                        <a:t>,  Минсельхоз РФ, и т.п.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+mn-lt"/>
                        </a:rPr>
                        <a:t>11,0%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976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79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2C69D1-BAB0-4CD1-83FF-CBBEC530A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2" y="3422769"/>
            <a:ext cx="3433677" cy="3406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EB7500-A040-45AF-89EF-D4E98885342A}"/>
              </a:ext>
            </a:extLst>
          </p:cNvPr>
          <p:cNvSpPr txBox="1"/>
          <p:nvPr/>
        </p:nvSpPr>
        <p:spPr>
          <a:xfrm>
            <a:off x="201337" y="121127"/>
            <a:ext cx="68286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НАТО о советском образовании</a:t>
            </a:r>
          </a:p>
          <a:p>
            <a:pPr algn="l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аналитическая записка НАТО об образовании в СССР от 1959 года и предвыборное выступление сенатора и будущего президента США Джона Кеннеди от 18 февраля 1958 года на ежегодном банкете выпускников колледжа Лойола (Балтимор, Мэриленд).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A6DB7D-45F5-49D1-8A45-5616ADEB644A}"/>
              </a:ext>
            </a:extLst>
          </p:cNvPr>
          <p:cNvSpPr txBox="1"/>
          <p:nvPr/>
        </p:nvSpPr>
        <p:spPr>
          <a:xfrm>
            <a:off x="201337" y="1797893"/>
            <a:ext cx="70548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  <a:r>
              <a:rPr lang="ru-RU" b="0" i="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«Научно техническое образование и кадровые резервы в СССР»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 представлен в НАТО доктором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Мэндерсом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первые страницы этого доклада [2]: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91E8F2-A0D7-4463-A076-DFC6C974F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329" y="-102252"/>
            <a:ext cx="4847897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103ACD-6CB3-4EE9-B89E-E4E4A1AE7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341" y="2795318"/>
            <a:ext cx="2948311" cy="38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6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10FC68-9E1C-45C0-BC9E-C9D00AB7B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85" y="1743578"/>
            <a:ext cx="6861725" cy="4770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52F993-BCD2-40FE-BD87-5591E2374E8E}"/>
              </a:ext>
            </a:extLst>
          </p:cNvPr>
          <p:cNvSpPr txBox="1"/>
          <p:nvPr/>
        </p:nvSpPr>
        <p:spPr>
          <a:xfrm>
            <a:off x="324465" y="473027"/>
            <a:ext cx="6601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 докладе НАТО, и в речи Кеннеди был указан ряд факторов, за счет которых СССР обошел США в науке и образовании. Их можно сгруппировать в следующем виде: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BE70AB-5DE0-41FD-97E7-918260B19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432" y="2540208"/>
            <a:ext cx="3002215" cy="43177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6C963-2F20-48A4-AC80-0EB6CC8D015E}"/>
              </a:ext>
            </a:extLst>
          </p:cNvPr>
          <p:cNvSpPr txBox="1"/>
          <p:nvPr/>
        </p:nvSpPr>
        <p:spPr>
          <a:xfrm>
            <a:off x="7684316" y="149862"/>
            <a:ext cx="450768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2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Успешная борьба с неграмотностью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докладе НАТО говорилось, что если 40 лет назад, т.е. в начале создания СССР была почти тотальная неграмотность, то к концу 50-х годов ситуация полностью поменялась – Советский Союз теперь оспаривает мировое лидерство!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«Это достижение, которое не знает равных в современной истории» - вот так было сказано в докладе НАТО [2]!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ведь все это было на самом деле. Был вот и декрет соответствующий:</a:t>
            </a:r>
          </a:p>
        </p:txBody>
      </p:sp>
    </p:spTree>
    <p:extLst>
      <p:ext uri="{BB962C8B-B14F-4D97-AF65-F5344CB8AC3E}">
        <p14:creationId xmlns:p14="http://schemas.microsoft.com/office/powerpoint/2010/main" val="641412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64DFE0-69CE-41EB-94AD-2C4BCF991C13}"/>
              </a:ext>
            </a:extLst>
          </p:cNvPr>
          <p:cNvSpPr txBox="1"/>
          <p:nvPr/>
        </p:nvSpPr>
        <p:spPr>
          <a:xfrm>
            <a:off x="715161" y="222120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effectLst/>
                <a:latin typeface="-apple-system"/>
              </a:rPr>
              <a:t>2. </a:t>
            </a:r>
            <a:r>
              <a:rPr lang="ru-RU" b="1" i="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планирование</a:t>
            </a:r>
          </a:p>
          <a:p>
            <a:pPr algn="l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здесь важно? Если по-простому, то это выглядело так: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9EBE61-D4F8-4F0C-A2EF-1EA4B1C28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23" y="1293901"/>
            <a:ext cx="6622078" cy="496009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2389876-1EA1-4463-85E4-CB468FD8E4DA}"/>
              </a:ext>
            </a:extLst>
          </p:cNvPr>
          <p:cNvSpPr txBox="1"/>
          <p:nvPr/>
        </p:nvSpPr>
        <p:spPr>
          <a:xfrm>
            <a:off x="7432645" y="249283"/>
            <a:ext cx="442938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докладе НАТО были необходимые пояснения по советской системе планирования [2]: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планирование и производство согласованы, то отсутствует безработица, а на всех рабочих местах, необходимых государству, оказываются люди с подходящей квалификацией. Суть советского метода такова: министерства прогнозируют свои потребности в материалах и людских ресурсах на 5 (теперь 7) -летний план в соответствии с общей директивой от партийного руководства. </a:t>
            </a:r>
          </a:p>
          <a:p>
            <a:pPr algn="just"/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Изложенные министерствами требования, которые каждый год немного изменяются на основании опыта, сопоставляются, и Государственный плановый комитет [ГОСПЛАН] разрабатывает планы. </a:t>
            </a:r>
          </a:p>
          <a:p>
            <a:pPr algn="just"/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Части плана, касающиеся научно-технических вопросов, утверждаются Академией Наук».</a:t>
            </a:r>
          </a:p>
        </p:txBody>
      </p:sp>
    </p:spTree>
    <p:extLst>
      <p:ext uri="{BB962C8B-B14F-4D97-AF65-F5344CB8AC3E}">
        <p14:creationId xmlns:p14="http://schemas.microsoft.com/office/powerpoint/2010/main" val="65811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0683AC-D31A-4D64-A74B-14D793D05D20}"/>
              </a:ext>
            </a:extLst>
          </p:cNvPr>
          <p:cNvSpPr txBox="1"/>
          <p:nvPr/>
        </p:nvSpPr>
        <p:spPr>
          <a:xfrm>
            <a:off x="513825" y="145645"/>
            <a:ext cx="52410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одно из главных достоинств, которое также не обходится стороной в докладе НАТО [2]: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Советская система образования, на различных уровнях которой обучается около 35 миллионов человек, является гигантской. Одно из ее выдающихся достоинств, вытекающих из централизованного контроля и планирования, – ее относительная простота».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четко выстроена сама система образовательных учреждений Советского Союза, обладавшая преемственностью при переходе с одного уровня на другой и ярко выраженной нацеленностью на достижение долгосрочных стратегических целей страны.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D38804-01DB-4F66-86F3-3BBA159DA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14" y="1033524"/>
            <a:ext cx="5970481" cy="44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3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8914DC-2494-41D0-9967-1A80AB9E7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650" y="309934"/>
            <a:ext cx="2869529" cy="42532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834147-5731-417D-9F30-4BEA164E9320}"/>
              </a:ext>
            </a:extLst>
          </p:cNvPr>
          <p:cNvSpPr txBox="1"/>
          <p:nvPr/>
        </p:nvSpPr>
        <p:spPr>
          <a:xfrm>
            <a:off x="493924" y="675338"/>
            <a:ext cx="7588193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 упор на научно-техническое развитие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в СССР уделялось преподаванию математики и физики как основных предметов для научно-технического развития, инженерного образования и важнейших предметов для обороны. Причем упор на них делался как в школах, так и в техникумах и ВУЗах. Это было необходимо для индустриального развития страны и развития прежде всего машиностроения.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речи Кеннеди есть сравнение по преподаванию технических предметов в школах СССР и США [3]: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10-летняя учебная программа [СССР] включает – в обязательном порядке – 5 лет физики, 5 лет биологии, 4 года химии, 1 год астрономии и 10 лет математики, вплоть до тригонометрии и элементарного исчисления. Немногие 12-летние учебные программы в Америке охватывают такой объем, если вообще существуют.</a:t>
            </a:r>
          </a:p>
          <a:p>
            <a:pPr algn="just"/>
            <a:r>
              <a:rPr lang="ru-RU" sz="1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Лишь небольшая часть выпускников наших средних школ изучала химию хотя бы один год. Еще меньшая часть изучала физику один год. Фактически, более половины наших средних школ вообще не преподают физику.</a:t>
            </a:r>
          </a:p>
          <a:p>
            <a:pPr algn="just"/>
            <a:r>
              <a:rPr lang="ru-RU" sz="1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прошлом году их школы выпустили около 1,5 миллиона выпускников, получивших углубленную подготовку по арифметике, алгебре, геометрии, астрономии, тригонометрии и элементарному математическому анализу. А у нас выпустилось менее 100 000 студентов, вообще имеющих какое-либо образование в области высшей математики...</a:t>
            </a:r>
          </a:p>
          <a:p>
            <a:pPr algn="just"/>
            <a:r>
              <a:rPr lang="ru-RU" sz="1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...Значительная часть наших средних школ вообще не предлагает занятий по продвинутой математике или даже геометрии».</a:t>
            </a:r>
          </a:p>
        </p:txBody>
      </p:sp>
    </p:spTree>
    <p:extLst>
      <p:ext uri="{BB962C8B-B14F-4D97-AF65-F5344CB8AC3E}">
        <p14:creationId xmlns:p14="http://schemas.microsoft.com/office/powerpoint/2010/main" val="1137138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B5EA104B-1B5F-4B75-A297-3201A84BAFBD}"/>
              </a:ext>
            </a:extLst>
          </p:cNvPr>
          <p:cNvSpPr txBox="1"/>
          <p:nvPr/>
        </p:nvSpPr>
        <p:spPr>
          <a:xfrm>
            <a:off x="572548" y="229535"/>
            <a:ext cx="456151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внимание к процессу преподавания и учителям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что об этом говорилось в докладе НАТО [2]: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многих лет значительная доля обученных кадров возвращается обратно в систему образования, чтобы подготовить еще больше специалистов. Преподавание – хорошо оплачиваемое и престижное занятие. </a:t>
            </a:r>
          </a:p>
          <a:p>
            <a:pPr algn="just"/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ежегодный прирост обученных кадров составляет 7% в СССР (для сравнения, в США 3,5%, в Великобритании 2,5 – 3 %)». По этому показателю в 2 раза у СССР было опережение!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СССР учитель – это была одна из самых почетных профессий!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1D936D-6C9B-483E-9EA0-525AFE91F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586" y="1253280"/>
            <a:ext cx="58197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7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3B5F38-4803-4743-AB7C-607CA63FECCF}"/>
              </a:ext>
            </a:extLst>
          </p:cNvPr>
          <p:cNvSpPr txBox="1"/>
          <p:nvPr/>
        </p:nvSpPr>
        <p:spPr>
          <a:xfrm>
            <a:off x="681604" y="451599"/>
            <a:ext cx="1074420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Кеннеди говорит о высшем и профессионально-техническом обучении и о высоком уровне оплаты преподавательского состава [3]: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«...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Их студентам платят за обучение в учебном заведении – их образование в колледже [институте] обеспечивается государством, – а их профессорам платят в несколько раз больше, чем по большинству других профессий. В результате советский набор в высшие учебные заведения уже превышает наш; и он растет быстрее».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Кеннеди и о том, что в СССР на одного преподавателя приходится меньше учеников, чем в США: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них примерно по 17 учеников на одного преподавателя, у нас 27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[3].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же подтверждается и данными отчета НАТО по количеству учеников на одного преподавателя [2]: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D7B8E4-49B7-47E1-A6E9-DDAB9DDE9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5" y="4530011"/>
            <a:ext cx="105822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4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A7D986-6A43-4114-8990-57B41D8B9E13}"/>
              </a:ext>
            </a:extLst>
          </p:cNvPr>
          <p:cNvSpPr txBox="1"/>
          <p:nvPr/>
        </p:nvSpPr>
        <p:spPr>
          <a:xfrm>
            <a:off x="109057" y="0"/>
            <a:ext cx="119710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образования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поводу этого есть весьма интересная цитата из выступления Кеннеди [3]: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Многим из нас все еще трудно поверить, что у русских университет лучше, чем любые из наших. Мы предполагали, что наше превосходство в богатстве обеспечит нашим детям превосходное образование. Но мы не смогли выделить на эти цели более крошечной доли – максимум 3% – нашего национального дохода, в отличие от 10% советского... Мы высмеивали заявления России о том, что она первая в различных областях, от радио до бейсбола. Но теперь мы понимаем, что их традиции научного гения развиты так же полно, как и наши собственные».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31D2D7-0F3D-4190-84AB-3210FD49A89A}"/>
              </a:ext>
            </a:extLst>
          </p:cNvPr>
          <p:cNvSpPr txBox="1"/>
          <p:nvPr/>
        </p:nvSpPr>
        <p:spPr>
          <a:xfrm>
            <a:off x="134224" y="2172181"/>
            <a:ext cx="118591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Идеология и пропаганда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этому поводу есть интереснейшая цитата из доклада НАТО [2]: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Западе советскую пропаганду и ложь часто считают синонимами. Пропаганда успешно держит национальные цели в поле зрения советских людей, испытывающих радостное волнение по мере достижения этих целей. В СССР есть должности, которые занимают неохотно, рабочие места, на которых трудятся без особого желания. Пропаганда в учебных заведениях изображает работу на таких должностях и позициях как увлекательное испытание и заставляет молодых людей c готовностью трудиться на благо своей страны в не самых благоприятных условиях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здесь снова вспомним многочисленные комсомольские стройки, где условия работы были совсем непростые, труд тяжелый, но очень почетный именно благодаря советской пропаганде и большим целям по развитию всей страны. Каждый хотел прикоснуться к большому, внести свой вклад в развитие Родины: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8EB64C-4FF0-476B-A9B3-541F62F15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942" y="5361405"/>
            <a:ext cx="2138155" cy="14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6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6CA2B4-B0CB-4148-877E-3871E8F2E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35"/>
            <a:ext cx="12192000" cy="10188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F60DDD-F997-46CC-89D5-DCADEA03D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779" y="44492"/>
            <a:ext cx="969348" cy="96218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E85F067-A14A-4C89-9A70-50ED3A42E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774063"/>
              </p:ext>
            </p:extLst>
          </p:nvPr>
        </p:nvGraphicFramePr>
        <p:xfrm>
          <a:off x="395286" y="1006678"/>
          <a:ext cx="7077077" cy="57548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2540">
                  <a:extLst>
                    <a:ext uri="{9D8B030D-6E8A-4147-A177-3AD203B41FA5}">
                      <a16:colId xmlns:a16="http://schemas.microsoft.com/office/drawing/2014/main" val="4273047158"/>
                    </a:ext>
                  </a:extLst>
                </a:gridCol>
                <a:gridCol w="1549114">
                  <a:extLst>
                    <a:ext uri="{9D8B030D-6E8A-4147-A177-3AD203B41FA5}">
                      <a16:colId xmlns:a16="http://schemas.microsoft.com/office/drawing/2014/main" val="806885157"/>
                    </a:ext>
                  </a:extLst>
                </a:gridCol>
                <a:gridCol w="772022">
                  <a:extLst>
                    <a:ext uri="{9D8B030D-6E8A-4147-A177-3AD203B41FA5}">
                      <a16:colId xmlns:a16="http://schemas.microsoft.com/office/drawing/2014/main" val="1048662887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44950938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71433660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5126220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6006886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3723333537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1501533798"/>
                    </a:ext>
                  </a:extLst>
                </a:gridCol>
                <a:gridCol w="657226">
                  <a:extLst>
                    <a:ext uri="{9D8B030D-6E8A-4147-A177-3AD203B41FA5}">
                      <a16:colId xmlns:a16="http://schemas.microsoft.com/office/drawing/2014/main" val="661233264"/>
                    </a:ext>
                  </a:extLst>
                </a:gridCol>
              </a:tblGrid>
              <a:tr h="115734">
                <a:tc rowSpan="2">
                  <a:txBody>
                    <a:bodyPr/>
                    <a:lstStyle/>
                    <a:p>
                      <a:pPr marL="67945" marR="47625" indent="228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100" b="1" spc="-29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spc="-1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9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141806"/>
                  </a:ext>
                </a:extLst>
              </a:tr>
              <a:tr h="235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1018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824895"/>
                  </a:ext>
                </a:extLst>
              </a:tr>
              <a:tr h="114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22577"/>
                  </a:ext>
                </a:extLst>
              </a:tr>
              <a:tr h="597848">
                <a:tc rowSpan="5">
                  <a:txBody>
                    <a:bodyPr/>
                    <a:lstStyle/>
                    <a:p>
                      <a:pPr indent="9461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Контингент (бакалавриат, специалитет, магистратура, аспирантура):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4079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4078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4079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3761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3831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R="1333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R="1333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716755"/>
                  </a:ext>
                </a:extLst>
              </a:tr>
              <a:tr h="115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226703"/>
                  </a:ext>
                </a:extLst>
              </a:tr>
              <a:tr h="115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очная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4753"/>
                  </a:ext>
                </a:extLst>
              </a:tr>
              <a:tr h="115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очно-заочная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64943"/>
                  </a:ext>
                </a:extLst>
              </a:tr>
              <a:tr h="115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заочная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147827"/>
                  </a:ext>
                </a:extLst>
              </a:tr>
              <a:tr h="597848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 (бакалавриат, специалитет, магистратура):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844529"/>
                  </a:ext>
                </a:extLst>
              </a:tr>
              <a:tr h="115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333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458996"/>
                  </a:ext>
                </a:extLst>
              </a:tr>
              <a:tr h="115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очная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703173"/>
                  </a:ext>
                </a:extLst>
              </a:tr>
              <a:tr h="115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очно-заочная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976173"/>
                  </a:ext>
                </a:extLst>
              </a:tr>
              <a:tr h="115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заочная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33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084329"/>
                  </a:ext>
                </a:extLst>
              </a:tr>
              <a:tr h="597848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L="108585" marR="12573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 на коммерческой 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основе (абс./% от общего приема): всего,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562/49,9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497/47,1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389/34,5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293/27,4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355/36,15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432/40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453/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40,51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652/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81262"/>
                  </a:ext>
                </a:extLst>
              </a:tr>
              <a:tr h="114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525469"/>
                  </a:ext>
                </a:extLst>
              </a:tr>
              <a:tr h="114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очная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416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22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416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66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66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541121"/>
                  </a:ext>
                </a:extLst>
              </a:tr>
              <a:tr h="114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очно-заочная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28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22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28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884702"/>
                  </a:ext>
                </a:extLst>
              </a:tr>
              <a:tr h="114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заочная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416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22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289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66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66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260274"/>
                  </a:ext>
                </a:extLst>
              </a:tr>
              <a:tr h="47708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по числу 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поданных заявлений, 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315802"/>
                  </a:ext>
                </a:extLst>
              </a:tr>
              <a:tr h="114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очная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971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113869"/>
                  </a:ext>
                </a:extLst>
              </a:tr>
              <a:tr h="114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заочная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"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971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57710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23A1B50-BA5B-4041-8C14-E50E0353A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1220788"/>
            <a:ext cx="170518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8EC866-08C8-4952-AC6D-5AFBEC77DD25}"/>
              </a:ext>
            </a:extLst>
          </p:cNvPr>
          <p:cNvSpPr txBox="1"/>
          <p:nvPr/>
        </p:nvSpPr>
        <p:spPr>
          <a:xfrm>
            <a:off x="429973" y="226267"/>
            <a:ext cx="7042390" cy="542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показатели  образовательной деятельности</a:t>
            </a:r>
            <a:r>
              <a:rPr lang="ru-RU" sz="14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Государственного</a:t>
            </a:r>
            <a:r>
              <a:rPr lang="ru-RU" sz="14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университета</a:t>
            </a:r>
            <a:r>
              <a:rPr lang="ru-RU" sz="14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ru-RU" sz="14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землеустройству</a:t>
            </a:r>
            <a:r>
              <a:rPr lang="ru-RU" sz="14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ru-RU" sz="14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2017 -2024 годы. Контингент, Прием на 1 курс.</a:t>
            </a:r>
            <a:endParaRPr lang="ru-RU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964843-9566-4C12-8BBF-A108D4713E82}"/>
              </a:ext>
            </a:extLst>
          </p:cNvPr>
          <p:cNvSpPr txBox="1"/>
          <p:nvPr/>
        </p:nvSpPr>
        <p:spPr>
          <a:xfrm>
            <a:off x="7778098" y="4855745"/>
            <a:ext cx="4057089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01.09.2024  заключен 61 договор (70,9%) о целевом обучении</a:t>
            </a:r>
            <a:r>
              <a:rPr lang="ru-RU" sz="13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образовательным программам высшего образования (в 2023 г. – 22 договора (27,5%)), в том числе структурами Росреестра оформлено 40% договоров.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2025 год планируем </a:t>
            </a:r>
            <a:r>
              <a:rPr lang="ru-RU" sz="13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довести количество зачисленных по целевой квоте минимум до 86%.</a:t>
            </a:r>
            <a:endParaRPr lang="ru-RU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81CA5E4-0152-43DB-84D3-1783A31684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20439"/>
              </p:ext>
            </p:extLst>
          </p:nvPr>
        </p:nvGraphicFramePr>
        <p:xfrm>
          <a:off x="7472363" y="1540590"/>
          <a:ext cx="4274810" cy="309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4829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B4B2F-9F39-45F8-B48B-91A1D3B945D2}"/>
              </a:ext>
            </a:extLst>
          </p:cNvPr>
          <p:cNvSpPr txBox="1"/>
          <p:nvPr/>
        </p:nvSpPr>
        <p:spPr>
          <a:xfrm>
            <a:off x="327171" y="82484"/>
            <a:ext cx="1091407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Оснащенность оборудованием учебных заведений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этому поводу также есть цитата из доклада НАТО [2]: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Западные эксперты, как правило, завидуют количеству и качеству оборудования в советских учебных заведениях».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оно, еще одно прямое свидетельство высокой оснащенности советских классов, а ведь именно это мы увидели в школе, в которой обучался герой предыдущей части нашего цикла статей об образовании – Алексей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Куцков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Естественно, высокая оснащенность учебных заведений позволяет с раннего возраста приобщать учеников к передовым разработкам, т.е. приближать к реальному производству. Но оснащенность, как мы видели выше, невозможна без должного финансирования со стороны государственного бюджета.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F3389-9724-4207-A1DE-FDE7CF9F1E11}"/>
              </a:ext>
            </a:extLst>
          </p:cNvPr>
          <p:cNvSpPr txBox="1"/>
          <p:nvPr/>
        </p:nvSpPr>
        <p:spPr>
          <a:xfrm>
            <a:off x="402672" y="3820347"/>
            <a:ext cx="119375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Изучение передовых западных разработок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доклада НАТО [2]: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Западные публикации обычно доступны в переводе в основных советских учреждениях не позднее 2 месяцев (!!!) после оригинальной публикации. Академический Институт научной информации располагает лучшей и самой полной службой реферирования в мире. Если этого требуют обстоятельства, Советы готовы получать информацию путем шпионажа».</a:t>
            </a:r>
          </a:p>
        </p:txBody>
      </p:sp>
    </p:spTree>
    <p:extLst>
      <p:ext uri="{BB962C8B-B14F-4D97-AF65-F5344CB8AC3E}">
        <p14:creationId xmlns:p14="http://schemas.microsoft.com/office/powerpoint/2010/main" val="4288742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C54FC6-BC2F-42CB-B356-71A415F3C1E2}"/>
              </a:ext>
            </a:extLst>
          </p:cNvPr>
          <p:cNvSpPr txBox="1"/>
          <p:nvPr/>
        </p:nvSpPr>
        <p:spPr>
          <a:xfrm>
            <a:off x="327171" y="304874"/>
            <a:ext cx="113922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 и выводы по итогам доклада НАТО [2]: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Западе существует значительная тенденция придерживаться крайних взглядов в отношении Советского Союза. Его граждане, однако, не супермены и не второсортный материал. На самом деле, это люди с такими же способностями и эмоциями, как и все остальные. Если 210 миллионов человек на Западе будут слаженно работать с такими же приоритетами и таким же рвением, как их коллеги в Советском Союзе, они добьются похожих результатов. Государства, самостоятельно соревнующиеся с СССР, впустую растрачивают свои силы и ресурсы в попытках, обреченных на провал. Если невозможно постоянно изобретать методы, превосходящие методы СССР, стоит всерьез задуматься над заимствованием и адаптацией советских методов».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C73170-D764-4169-86E7-8D8308982A69}"/>
              </a:ext>
            </a:extLst>
          </p:cNvPr>
          <p:cNvSpPr txBox="1"/>
          <p:nvPr/>
        </p:nvSpPr>
        <p:spPr>
          <a:xfrm>
            <a:off x="327171" y="2890197"/>
            <a:ext cx="113922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более показателен вывод Кеннеди [3]: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Короче говоря, Америка, как торжественно отметил Эдвард Теллер, уже проиграла холодную научную войну. Если мы начнем сейчас, мы можем восстановить наши позиции в 1980-х или даже 1970-х годах. Но 1960-е годы уже потеряны».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интересный вывод делает Кеннеди в конце своего выступления.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значить может только одно - в 60-х именно СССР был на первом месте!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D74EA-C8CF-4F40-9C1D-F1A83118E1BE}"/>
              </a:ext>
            </a:extLst>
          </p:cNvPr>
          <p:cNvSpPr txBox="1"/>
          <p:nvPr/>
        </p:nvSpPr>
        <p:spPr>
          <a:xfrm>
            <a:off x="327171" y="4996428"/>
            <a:ext cx="115423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</a:p>
          <a:p>
            <a:pPr marL="342900" indent="-342900" algn="l"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государства. Россия. «Аналитическая записка НАТО об образовании в СССР 1959 г.». (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https://statehistory.ru/4316/Analiticheskaya-zapiska-NATO-ob-obrazovanii-v-SSSR-1959-g- 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/?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ysclid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=lq408sy395724021518). 2. Яндекс Дзен.  </a:t>
            </a:r>
          </a:p>
          <a:p>
            <a:pPr marL="342900" indent="-342900" algn="l"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НАТО о превосходстве образования в СССР! США признали лидерство СССР!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https://dzen.ru/a/Zj8te9mth3xhMgFz?ysclid=m6rke4c92w517757234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8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FC85D8-33E0-4B1C-BEE9-E6A83F1D6995}"/>
              </a:ext>
            </a:extLst>
          </p:cNvPr>
          <p:cNvSpPr/>
          <p:nvPr/>
        </p:nvSpPr>
        <p:spPr>
          <a:xfrm>
            <a:off x="0" y="2831977"/>
            <a:ext cx="12192000" cy="1216240"/>
          </a:xfrm>
          <a:prstGeom prst="rect">
            <a:avLst/>
          </a:prstGeom>
          <a:solidFill>
            <a:srgbClr val="009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4BD2B4F-8BDC-4401-A38A-B61D11B7684E}"/>
              </a:ext>
            </a:extLst>
          </p:cNvPr>
          <p:cNvSpPr/>
          <p:nvPr/>
        </p:nvSpPr>
        <p:spPr>
          <a:xfrm>
            <a:off x="7661458" y="2388092"/>
            <a:ext cx="2410495" cy="23880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9722F3-EF5F-44F3-AF3C-2EB544AD1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71" y="2417038"/>
            <a:ext cx="2323867" cy="2330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C6EFE5-905B-44F9-8A2B-B6F80C9C786D}"/>
              </a:ext>
            </a:extLst>
          </p:cNvPr>
          <p:cNvSpPr txBox="1"/>
          <p:nvPr/>
        </p:nvSpPr>
        <p:spPr>
          <a:xfrm>
            <a:off x="622211" y="3105834"/>
            <a:ext cx="628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ФГБОУ ВО ГОСУДАРСТВЕННЫЙ УНИВЕРСИТЕТ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ЗЕМЛЕУСТРОЙСТВУ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62CA-3A7D-4AE4-850E-D2AA320EDBA7}"/>
              </a:ext>
            </a:extLst>
          </p:cNvPr>
          <p:cNvSpPr txBox="1"/>
          <p:nvPr/>
        </p:nvSpPr>
        <p:spPr>
          <a:xfrm>
            <a:off x="622210" y="5493926"/>
            <a:ext cx="5473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Проректор по учебной работе, к.э.н., доцент,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Подболотова Людмила Петровна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+7 985 229 44 87</a:t>
            </a:r>
          </a:p>
        </p:txBody>
      </p:sp>
    </p:spTree>
    <p:extLst>
      <p:ext uri="{BB962C8B-B14F-4D97-AF65-F5344CB8AC3E}">
        <p14:creationId xmlns:p14="http://schemas.microsoft.com/office/powerpoint/2010/main" val="205290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FC85D8-33E0-4B1C-BEE9-E6A83F1D6995}"/>
              </a:ext>
            </a:extLst>
          </p:cNvPr>
          <p:cNvSpPr/>
          <p:nvPr/>
        </p:nvSpPr>
        <p:spPr>
          <a:xfrm>
            <a:off x="0" y="0"/>
            <a:ext cx="12192000" cy="1216240"/>
          </a:xfrm>
          <a:prstGeom prst="rect">
            <a:avLst/>
          </a:prstGeom>
          <a:solidFill>
            <a:srgbClr val="009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4BD2B4F-8BDC-4401-A38A-B61D11B7684E}"/>
              </a:ext>
            </a:extLst>
          </p:cNvPr>
          <p:cNvSpPr/>
          <p:nvPr/>
        </p:nvSpPr>
        <p:spPr>
          <a:xfrm>
            <a:off x="7661458" y="2388092"/>
            <a:ext cx="2410495" cy="23880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9722F3-EF5F-44F3-AF3C-2EB544AD1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127" y="-99659"/>
            <a:ext cx="2323867" cy="2330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C6EFE5-905B-44F9-8A2B-B6F80C9C786D}"/>
              </a:ext>
            </a:extLst>
          </p:cNvPr>
          <p:cNvSpPr txBox="1"/>
          <p:nvPr/>
        </p:nvSpPr>
        <p:spPr>
          <a:xfrm>
            <a:off x="514524" y="254177"/>
            <a:ext cx="628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ФГБОУ ВО ГОСУДАРСТВЕННЫЙ УНИВЕРСИТЕТ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ЗЕМЛЕУСТРОЙСТВУ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62CA-3A7D-4AE4-850E-D2AA320EDBA7}"/>
              </a:ext>
            </a:extLst>
          </p:cNvPr>
          <p:cNvSpPr txBox="1"/>
          <p:nvPr/>
        </p:nvSpPr>
        <p:spPr>
          <a:xfrm>
            <a:off x="748046" y="5477148"/>
            <a:ext cx="404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9C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FF2FF-711A-475B-ACEE-AF6E92B0C2C9}"/>
              </a:ext>
            </a:extLst>
          </p:cNvPr>
          <p:cNvSpPr txBox="1"/>
          <p:nvPr/>
        </p:nvSpPr>
        <p:spPr>
          <a:xfrm>
            <a:off x="118023" y="1273416"/>
            <a:ext cx="8065498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деятельность. Численность и структура объема  обучающихся на 01.10.2024 г.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71665E46-9F1B-49A6-AEC5-C4AEB77A5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10725"/>
              </p:ext>
            </p:extLst>
          </p:nvPr>
        </p:nvGraphicFramePr>
        <p:xfrm>
          <a:off x="1048624" y="1789972"/>
          <a:ext cx="5299710" cy="344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E220008-0403-4671-B1FF-BA85626D10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940205"/>
              </p:ext>
            </p:extLst>
          </p:nvPr>
        </p:nvGraphicFramePr>
        <p:xfrm>
          <a:off x="6990735" y="1993982"/>
          <a:ext cx="3916700" cy="3852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D043D9E-669C-4AD6-8C7B-F4A384459B3D}"/>
              </a:ext>
            </a:extLst>
          </p:cNvPr>
          <p:cNvSpPr txBox="1"/>
          <p:nvPr/>
        </p:nvSpPr>
        <p:spPr>
          <a:xfrm>
            <a:off x="6799914" y="5985346"/>
            <a:ext cx="4871907" cy="477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численности контингента в 2024 г по сравнению с 2023 г., %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796186-C0A2-4448-8A5D-1395EC8EAF7C}"/>
              </a:ext>
            </a:extLst>
          </p:cNvPr>
          <p:cNvSpPr txBox="1"/>
          <p:nvPr/>
        </p:nvSpPr>
        <p:spPr>
          <a:xfrm>
            <a:off x="681571" y="5746402"/>
            <a:ext cx="6094602" cy="477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увеличение контингента на 365 чел. (+9%), в том числе по очному на 368 чел. (+13%), по заочному уменьшение на 37 чел. (-3%), по очно-заочному 34 чел. (+25%).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6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6CA2B4-B0CB-4148-877E-3871E8F2E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34"/>
            <a:ext cx="12192000" cy="6370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F60DDD-F997-46CC-89D5-DCADEA03D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779" y="44492"/>
            <a:ext cx="969348" cy="962187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E307D3B-0620-4FC8-AE33-F697B40954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8086082"/>
              </p:ext>
            </p:extLst>
          </p:nvPr>
        </p:nvGraphicFramePr>
        <p:xfrm>
          <a:off x="3782107" y="1139809"/>
          <a:ext cx="3511245" cy="274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28C50B4-86A7-432F-BB8F-C171CCB44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5102298"/>
              </p:ext>
            </p:extLst>
          </p:nvPr>
        </p:nvGraphicFramePr>
        <p:xfrm>
          <a:off x="8144423" y="2641220"/>
          <a:ext cx="3701158" cy="3101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17CB960-D6F6-47D6-A07E-10C41F9D85FB}"/>
              </a:ext>
            </a:extLst>
          </p:cNvPr>
          <p:cNvSpPr txBox="1"/>
          <p:nvPr/>
        </p:nvSpPr>
        <p:spPr>
          <a:xfrm>
            <a:off x="595617" y="668556"/>
            <a:ext cx="103091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деятельность.  Высшее образование. Численность и структура объема  обучающихся на 01.10.2024 г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CD6F5-E5CA-4D9A-948B-F18B3425D70A}"/>
              </a:ext>
            </a:extLst>
          </p:cNvPr>
          <p:cNvSpPr txBox="1"/>
          <p:nvPr/>
        </p:nvSpPr>
        <p:spPr>
          <a:xfrm>
            <a:off x="3590085" y="4152867"/>
            <a:ext cx="38952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12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контингента всего и за счет </a:t>
            </a:r>
            <a:r>
              <a:rPr kumimoji="0" lang="ru-RU" sz="1200" b="1" i="0" u="sng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бюджетных </a:t>
            </a:r>
          </a:p>
          <a:p>
            <a:pPr algn="ctr"/>
            <a:r>
              <a:rPr kumimoji="0" lang="ru-RU" sz="1200" b="1" i="0" u="sng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ассигнований </a:t>
            </a:r>
            <a:r>
              <a:rPr kumimoji="0" lang="ru-RU" sz="12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01.10.2024  г.</a:t>
            </a:r>
          </a:p>
          <a:p>
            <a:pPr algn="ctr"/>
            <a:endParaRPr kumimoji="0" lang="ru-RU" sz="1200" b="1" i="0" u="none" strike="noStrike" kern="120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kumimoji="0" lang="ru-RU" sz="120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(Общее увеличение контингента на 365 чел. (+9%),</a:t>
            </a:r>
          </a:p>
          <a:p>
            <a:pPr algn="ctr"/>
            <a:r>
              <a:rPr lang="ru-RU" sz="1200" spc="-3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т.ч. </a:t>
            </a:r>
            <a:r>
              <a:rPr kumimoji="0" lang="ru-RU" sz="120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уменьшение за счет бюджета на 13 человек (0,5%))</a:t>
            </a:r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50F565-1924-4219-BBC1-5A18889F3EAD}"/>
              </a:ext>
            </a:extLst>
          </p:cNvPr>
          <p:cNvSpPr txBox="1"/>
          <p:nvPr/>
        </p:nvSpPr>
        <p:spPr>
          <a:xfrm>
            <a:off x="8144423" y="1201670"/>
            <a:ext cx="3560723" cy="1528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контингент обучающихся</a:t>
            </a:r>
            <a:b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10 октября  2023, 2024 г.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u="sng" dirty="0">
                <a:solidFill>
                  <a:srgbClr val="009C5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очная форма обучения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увеличение по платным услугам на  299 чел., или  33%, увеличение по бюджету на 31 чел. или на 2%)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solidFill>
                <a:srgbClr val="009C5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B7ADB873-2D93-4F2D-BF6C-BCA22D8C02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677841"/>
              </p:ext>
            </p:extLst>
          </p:nvPr>
        </p:nvGraphicFramePr>
        <p:xfrm>
          <a:off x="328636" y="2641220"/>
          <a:ext cx="2931502" cy="3101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F165D59-3DDB-4404-A69C-6F20C911A6EB}"/>
              </a:ext>
            </a:extLst>
          </p:cNvPr>
          <p:cNvSpPr txBox="1"/>
          <p:nvPr/>
        </p:nvSpPr>
        <p:spPr>
          <a:xfrm>
            <a:off x="421688" y="1062839"/>
            <a:ext cx="2838450" cy="1473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контингент обучающихся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10 октября  2023, 2024 г.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заочная форма обучения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увеличение по платным услугам на 36 чел., или  10%, уменьшение по бюджету на 82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чел.или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8,5%)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99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6CA2B4-B0CB-4148-877E-3871E8F2E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35"/>
            <a:ext cx="12192000" cy="9621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F60DDD-F997-46CC-89D5-DCADEA03D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779" y="44492"/>
            <a:ext cx="969348" cy="9621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DAD63D-3903-4FEE-ABE1-88D049E02656}"/>
              </a:ext>
            </a:extLst>
          </p:cNvPr>
          <p:cNvSpPr txBox="1"/>
          <p:nvPr/>
        </p:nvSpPr>
        <p:spPr>
          <a:xfrm>
            <a:off x="1928813" y="227364"/>
            <a:ext cx="5176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студентов на 1 курс в 2024 учебном году</a:t>
            </a: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C56D89-E192-481F-ACCF-7D36758130DB}"/>
              </a:ext>
            </a:extLst>
          </p:cNvPr>
          <p:cNvSpPr txBox="1"/>
          <p:nvPr/>
        </p:nvSpPr>
        <p:spPr>
          <a:xfrm>
            <a:off x="400049" y="1006679"/>
            <a:ext cx="11474077" cy="100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студентов на 1 курс в 2024 уч. году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составил 1332 абитуриента, что на 13,5% превышает показатели 2023 г.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(1045 чел. специалитет и бакалавриат, 251 чел. магистратура, 36 чел. аспирантура), в т.ч. очно 953 чел., очно-заочно 79 чел., заочно 300 чел.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бюджетные места принято 682 абитуриентов (специалитет и бакалавриат – 515 чел., магистратура 133 чел., аспирантура - 34 чел.).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балл ЕГЭ в 2024 году вырос и составил 68,04 балла (в 2023 г. – 63,06 балла).</a:t>
            </a:r>
            <a:endParaRPr lang="ru-RU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87E2F311-8D2A-4439-86CB-04056705AB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747504"/>
              </p:ext>
            </p:extLst>
          </p:nvPr>
        </p:nvGraphicFramePr>
        <p:xfrm>
          <a:off x="790575" y="2009710"/>
          <a:ext cx="2705100" cy="381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3843960-631F-4CD5-AE70-360666183B15}"/>
              </a:ext>
            </a:extLst>
          </p:cNvPr>
          <p:cNvSpPr txBox="1"/>
          <p:nvPr/>
        </p:nvSpPr>
        <p:spPr>
          <a:xfrm>
            <a:off x="238124" y="5744032"/>
            <a:ext cx="4499058" cy="904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студентов на 1 курс в 2023 </a:t>
            </a:r>
            <a:r>
              <a:rPr lang="ru-RU" sz="10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kumimoji="0" lang="ru-RU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13,5% превышает показатель 2023 г.</a:t>
            </a:r>
          </a:p>
          <a:p>
            <a:pPr marL="0" marR="0" lvl="0" indent="45021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2025 г – увеличить прием на  12 % по сравнению с 2024 г. (Есть хороший резерв по увеличению очно-заочной формы обучения  (до 100 чел) и увеличению численности иностранных студентов (до 200 чел.)</a:t>
            </a:r>
            <a:endParaRPr kumimoji="0" lang="ru-RU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37559887-046E-4B24-B768-A8DC04F76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616054"/>
              </p:ext>
            </p:extLst>
          </p:nvPr>
        </p:nvGraphicFramePr>
        <p:xfrm>
          <a:off x="3729037" y="2115007"/>
          <a:ext cx="3381375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A52170B-EB8D-4808-A173-0D31F1621D1B}"/>
              </a:ext>
            </a:extLst>
          </p:cNvPr>
          <p:cNvSpPr txBox="1"/>
          <p:nvPr/>
        </p:nvSpPr>
        <p:spPr>
          <a:xfrm>
            <a:off x="3962400" y="2807270"/>
            <a:ext cx="259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(бакалавриат, специалитет, магистратура) , чел.</a:t>
            </a:r>
            <a:endParaRPr lang="ru-RU" sz="1200" b="1" dirty="0"/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B899F1AE-34E1-4038-BFF0-97F6BA2178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113597"/>
              </p:ext>
            </p:extLst>
          </p:nvPr>
        </p:nvGraphicFramePr>
        <p:xfrm>
          <a:off x="7454584" y="2115007"/>
          <a:ext cx="3934869" cy="255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8DA9D59-65B3-4EBB-8545-AE2F2E9D6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475308"/>
              </p:ext>
            </p:extLst>
          </p:nvPr>
        </p:nvGraphicFramePr>
        <p:xfrm>
          <a:off x="7950129" y="4566101"/>
          <a:ext cx="3439324" cy="208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2818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6CA2B4-B0CB-4148-877E-3871E8F2E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34"/>
            <a:ext cx="12192000" cy="6370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F60DDD-F997-46CC-89D5-DCADEA03D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779" y="44492"/>
            <a:ext cx="969348" cy="96218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EC60100-86B3-4B66-BD18-203C7C9F3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056774"/>
              </p:ext>
            </p:extLst>
          </p:nvPr>
        </p:nvGraphicFramePr>
        <p:xfrm>
          <a:off x="66677" y="1656254"/>
          <a:ext cx="4124322" cy="5077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82698">
                  <a:extLst>
                    <a:ext uri="{9D8B030D-6E8A-4147-A177-3AD203B41FA5}">
                      <a16:colId xmlns:a16="http://schemas.microsoft.com/office/drawing/2014/main" val="3111298093"/>
                    </a:ext>
                  </a:extLst>
                </a:gridCol>
                <a:gridCol w="473314">
                  <a:extLst>
                    <a:ext uri="{9D8B030D-6E8A-4147-A177-3AD203B41FA5}">
                      <a16:colId xmlns:a16="http://schemas.microsoft.com/office/drawing/2014/main" val="4251062531"/>
                    </a:ext>
                  </a:extLst>
                </a:gridCol>
                <a:gridCol w="473749">
                  <a:extLst>
                    <a:ext uri="{9D8B030D-6E8A-4147-A177-3AD203B41FA5}">
                      <a16:colId xmlns:a16="http://schemas.microsoft.com/office/drawing/2014/main" val="2101366970"/>
                    </a:ext>
                  </a:extLst>
                </a:gridCol>
                <a:gridCol w="473749">
                  <a:extLst>
                    <a:ext uri="{9D8B030D-6E8A-4147-A177-3AD203B41FA5}">
                      <a16:colId xmlns:a16="http://schemas.microsoft.com/office/drawing/2014/main" val="429688118"/>
                    </a:ext>
                  </a:extLst>
                </a:gridCol>
                <a:gridCol w="473314">
                  <a:extLst>
                    <a:ext uri="{9D8B030D-6E8A-4147-A177-3AD203B41FA5}">
                      <a16:colId xmlns:a16="http://schemas.microsoft.com/office/drawing/2014/main" val="859741901"/>
                    </a:ext>
                  </a:extLst>
                </a:gridCol>
                <a:gridCol w="473749">
                  <a:extLst>
                    <a:ext uri="{9D8B030D-6E8A-4147-A177-3AD203B41FA5}">
                      <a16:colId xmlns:a16="http://schemas.microsoft.com/office/drawing/2014/main" val="1427758754"/>
                    </a:ext>
                  </a:extLst>
                </a:gridCol>
                <a:gridCol w="473749">
                  <a:extLst>
                    <a:ext uri="{9D8B030D-6E8A-4147-A177-3AD203B41FA5}">
                      <a16:colId xmlns:a16="http://schemas.microsoft.com/office/drawing/2014/main" val="1738047141"/>
                    </a:ext>
                  </a:extLst>
                </a:gridCol>
              </a:tblGrid>
              <a:tr h="324068">
                <a:tc rowSpan="2">
                  <a:txBody>
                    <a:bodyPr/>
                    <a:lstStyle/>
                    <a:p>
                      <a:pPr indent="-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направления подготовки, специальности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D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Контингент приема на ООП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029465"/>
                  </a:ext>
                </a:extLst>
              </a:tr>
              <a:tr h="548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Магистратура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492462"/>
                  </a:ext>
                </a:extLst>
              </a:tr>
              <a:tr h="327539">
                <a:tc>
                  <a:txBody>
                    <a:bodyPr/>
                    <a:lstStyle/>
                    <a:p>
                      <a:pPr marR="156845" indent="-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2023/2024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2024/2025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2023/2024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2024/2025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2023/2024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2024/2025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572654"/>
                  </a:ext>
                </a:extLst>
              </a:tr>
              <a:tr h="540549">
                <a:tc>
                  <a:txBody>
                    <a:bodyPr/>
                    <a:lstStyle/>
                    <a:p>
                      <a:pPr marL="90170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Экология и природопользование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451046"/>
                  </a:ext>
                </a:extLst>
              </a:tr>
              <a:tr h="234633">
                <a:tc>
                  <a:txBody>
                    <a:bodyPr/>
                    <a:lstStyle/>
                    <a:p>
                      <a:pPr marL="90170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Архитектура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120956"/>
                  </a:ext>
                </a:extLst>
              </a:tr>
              <a:tr h="357375">
                <a:tc>
                  <a:txBody>
                    <a:bodyPr/>
                    <a:lstStyle/>
                    <a:p>
                      <a:pPr marL="90170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Техносферная безопасность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103017"/>
                  </a:ext>
                </a:extLst>
              </a:tr>
              <a:tr h="357375">
                <a:tc>
                  <a:txBody>
                    <a:bodyPr/>
                    <a:lstStyle/>
                    <a:p>
                      <a:pPr marL="90170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Землеустройство и кадастры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88877"/>
                  </a:ext>
                </a:extLst>
              </a:tr>
              <a:tr h="540549">
                <a:tc>
                  <a:txBody>
                    <a:bodyPr/>
                    <a:lstStyle/>
                    <a:p>
                      <a:pPr marL="90170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Геодезия и дистанционное </a:t>
                      </a:r>
                      <a:b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зондирование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756966"/>
                  </a:ext>
                </a:extLst>
              </a:tr>
              <a:tr h="357375">
                <a:tc>
                  <a:txBody>
                    <a:bodyPr/>
                    <a:lstStyle/>
                    <a:p>
                      <a:pPr marL="90170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Прикладная геодезия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734561"/>
                  </a:ext>
                </a:extLst>
              </a:tr>
              <a:tr h="357375">
                <a:tc>
                  <a:txBody>
                    <a:bodyPr/>
                    <a:lstStyle/>
                    <a:p>
                      <a:pPr marL="90170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Ландшафтная архитектура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458058"/>
                  </a:ext>
                </a:extLst>
              </a:tr>
              <a:tr h="234633">
                <a:tc>
                  <a:txBody>
                    <a:bodyPr/>
                    <a:lstStyle/>
                    <a:p>
                      <a:pPr marL="90170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Менеджмент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22658"/>
                  </a:ext>
                </a:extLst>
              </a:tr>
              <a:tr h="234633">
                <a:tc>
                  <a:txBody>
                    <a:bodyPr/>
                    <a:lstStyle/>
                    <a:p>
                      <a:pPr marL="90170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Юриспруденция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48246"/>
                  </a:ext>
                </a:extLst>
              </a:tr>
              <a:tr h="234633">
                <a:tc>
                  <a:txBody>
                    <a:bodyPr/>
                    <a:lstStyle/>
                    <a:p>
                      <a:pPr marL="90170" indent="-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Дизайн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022306"/>
                  </a:ext>
                </a:extLst>
              </a:tr>
              <a:tr h="234633">
                <a:tc>
                  <a:txBody>
                    <a:bodyPr/>
                    <a:lstStyle/>
                    <a:p>
                      <a:pPr marR="156845" indent="-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01053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7AF84D1-8792-41E4-9E27-7ABAAADD0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3619" y="1213751"/>
            <a:ext cx="36766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договоров, заключенных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обучение об оказании </a:t>
            </a:r>
            <a:r>
              <a:rPr lang="ru-RU" sz="12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платных образовательных услуг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01.10.2024г.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составило 638 шт. на сумму 82,1 млн.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руб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что </a:t>
            </a:r>
            <a:r>
              <a:rPr lang="ru-RU" sz="1200" b="1" u="sng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на 63 % превышает </a:t>
            </a:r>
            <a:r>
              <a:rPr lang="ru-RU" sz="1200" b="1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 прошлого года (50,4 млн руб.).</a:t>
            </a:r>
            <a:r>
              <a:rPr lang="ru-RU" sz="12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Всего на 01.10.2024 г. заключено 1782 договора оказание </a:t>
            </a:r>
            <a:r>
              <a:rPr lang="ru-RU" sz="1200" b="1" u="sng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платных образовательных услуг </a:t>
            </a:r>
            <a:r>
              <a:rPr lang="ru-RU" sz="12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на сумму 207,5 млн руб., что на </a:t>
            </a:r>
            <a:r>
              <a:rPr lang="ru-RU" sz="1200" b="1" u="sng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39 % превышает показатель прошлого года</a:t>
            </a:r>
            <a:r>
              <a:rPr lang="ru-RU" sz="1200" u="sng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(149,2 млн руб.). </a:t>
            </a:r>
            <a:endParaRPr lang="ru-RU" sz="1200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4C2CA-13E8-43C5-B8E0-FEDE15D06C9C}"/>
              </a:ext>
            </a:extLst>
          </p:cNvPr>
          <p:cNvSpPr txBox="1"/>
          <p:nvPr/>
        </p:nvSpPr>
        <p:spPr>
          <a:xfrm>
            <a:off x="-192881" y="605201"/>
            <a:ext cx="4776787" cy="1070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на основные образовательные программы </a:t>
            </a:r>
            <a:b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высшего образования</a:t>
            </a:r>
            <a:r>
              <a:rPr lang="ru-RU" sz="1200" b="1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бакалавриата,</a:t>
            </a:r>
            <a:r>
              <a:rPr lang="ru-RU" sz="1200" b="1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специалитета</a:t>
            </a:r>
            <a:r>
              <a:rPr lang="ru-RU" sz="1200" b="1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200" b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магистратуры</a:t>
            </a:r>
            <a:r>
              <a:rPr lang="ru-RU" sz="1200" b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направлениям подготовки и специальностям по </a:t>
            </a:r>
            <a:r>
              <a:rPr lang="ru-RU" sz="1200" b="1" u="sng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очной форме обучения</a:t>
            </a:r>
            <a:r>
              <a:rPr lang="ru-RU" sz="1200" b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1200" b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контрольных цифр приема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2CCDD77A-2210-4EFF-A100-E16230FD5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717903"/>
              </p:ext>
            </p:extLst>
          </p:nvPr>
        </p:nvGraphicFramePr>
        <p:xfrm>
          <a:off x="4450557" y="694278"/>
          <a:ext cx="4017168" cy="49901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06673">
                  <a:extLst>
                    <a:ext uri="{9D8B030D-6E8A-4147-A177-3AD203B41FA5}">
                      <a16:colId xmlns:a16="http://schemas.microsoft.com/office/drawing/2014/main" val="115134453"/>
                    </a:ext>
                  </a:extLst>
                </a:gridCol>
                <a:gridCol w="2196333">
                  <a:extLst>
                    <a:ext uri="{9D8B030D-6E8A-4147-A177-3AD203B41FA5}">
                      <a16:colId xmlns:a16="http://schemas.microsoft.com/office/drawing/2014/main" val="3398141299"/>
                    </a:ext>
                  </a:extLst>
                </a:gridCol>
                <a:gridCol w="607081">
                  <a:extLst>
                    <a:ext uri="{9D8B030D-6E8A-4147-A177-3AD203B41FA5}">
                      <a16:colId xmlns:a16="http://schemas.microsoft.com/office/drawing/2014/main" val="840652201"/>
                    </a:ext>
                  </a:extLst>
                </a:gridCol>
                <a:gridCol w="607081">
                  <a:extLst>
                    <a:ext uri="{9D8B030D-6E8A-4147-A177-3AD203B41FA5}">
                      <a16:colId xmlns:a16="http://schemas.microsoft.com/office/drawing/2014/main" val="4186997379"/>
                    </a:ext>
                  </a:extLst>
                </a:gridCol>
              </a:tblGrid>
              <a:tr h="565622">
                <a:tc gridSpan="2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Укрупненная</a:t>
                      </a:r>
                      <a:r>
                        <a:rPr lang="ru-RU" sz="1200" b="1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r>
                        <a:rPr lang="ru-RU" sz="1200" b="1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специальностей</a:t>
                      </a:r>
                      <a:r>
                        <a:rPr lang="ru-RU" sz="1200" b="1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b="1" spc="-3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направлений</a:t>
                      </a:r>
                      <a:r>
                        <a:rPr lang="ru-RU" sz="1200" b="1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200" b="1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балл ЕГЭ</a:t>
                      </a:r>
                      <a:b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spc="-26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200" b="1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зачисленных</a:t>
                      </a:r>
                      <a:r>
                        <a:rPr lang="ru-RU" sz="1200" b="1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b="1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очную</a:t>
                      </a:r>
                      <a:r>
                        <a:rPr lang="ru-RU" sz="1200" b="1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 обучения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D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777321"/>
                  </a:ext>
                </a:extLst>
              </a:tr>
              <a:tr h="191671">
                <a:tc rowSpan="2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D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D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475314"/>
                  </a:ext>
                </a:extLst>
              </a:tr>
              <a:tr h="224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016971"/>
                  </a:ext>
                </a:extLst>
              </a:tr>
              <a:tr h="186444">
                <a:tc gridSpan="4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Зачисление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ОПОП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бакалавриата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-3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специалитета: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592246"/>
                  </a:ext>
                </a:extLst>
              </a:tr>
              <a:tr h="186444"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05.00.00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Науки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Земле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353964"/>
                  </a:ext>
                </a:extLst>
              </a:tr>
              <a:tr h="186444"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07.00.00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Архитектура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695652"/>
                  </a:ext>
                </a:extLst>
              </a:tr>
              <a:tr h="373951"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20.00.00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en-US" sz="1200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r>
                        <a:rPr lang="en-US" sz="1200" spc="-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200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природообустройство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682630"/>
                  </a:ext>
                </a:extLst>
              </a:tr>
              <a:tr h="373951"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21.00.00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Прикладная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геология,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горное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дело,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нефтегазовое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дело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геодезия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62939"/>
                  </a:ext>
                </a:extLst>
              </a:tr>
              <a:tr h="373951"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35.00.00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Сельское,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лесное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рыбное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913881"/>
                  </a:ext>
                </a:extLst>
              </a:tr>
              <a:tr h="186444"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38.00.00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Экономика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690571"/>
                  </a:ext>
                </a:extLst>
              </a:tr>
              <a:tr h="186444"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40.00.00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Юриспруденция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791318"/>
                  </a:ext>
                </a:extLst>
              </a:tr>
              <a:tr h="373951"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54.00.00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Изобразительное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прикладные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виды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искусств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597273"/>
                  </a:ext>
                </a:extLst>
              </a:tr>
              <a:tr h="565622">
                <a:tc gridSpan="4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Средний* балл ЕГЭ студентов, принятых по очной форме обучения, по</a:t>
                      </a:r>
                      <a:r>
                        <a:rPr lang="ru-RU" sz="1200" spc="-26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программам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подготовки</a:t>
                      </a:r>
                      <a:r>
                        <a:rPr lang="ru-RU" sz="1200" spc="-2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бакалавров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специалистов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200" spc="-2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счет</a:t>
                      </a:r>
                      <a:r>
                        <a:rPr lang="ru-RU" sz="1200" spc="-2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749658"/>
                  </a:ext>
                </a:extLst>
              </a:tr>
              <a:tr h="186444">
                <a:tc gridSpan="2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001466"/>
                  </a:ext>
                </a:extLst>
              </a:tr>
              <a:tr h="186444">
                <a:tc gridSpan="2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Договор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136157"/>
                  </a:ext>
                </a:extLst>
              </a:tr>
              <a:tr h="186444">
                <a:tc gridSpan="2"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 ЕГЭ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9287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6CE576B-6425-4106-9F49-7AE2C60CA6AA}"/>
              </a:ext>
            </a:extLst>
          </p:cNvPr>
          <p:cNvSpPr txBox="1"/>
          <p:nvPr/>
        </p:nvSpPr>
        <p:spPr>
          <a:xfrm>
            <a:off x="4523029" y="5684384"/>
            <a:ext cx="3944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Показатели</a:t>
            </a:r>
            <a:r>
              <a:rPr lang="ru-RU" sz="12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качества</a:t>
            </a:r>
            <a:r>
              <a:rPr lang="ru-RU" sz="1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приема</a:t>
            </a:r>
            <a:r>
              <a:rPr lang="ru-RU" sz="12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ru-RU" sz="12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первый</a:t>
            </a:r>
            <a:r>
              <a:rPr lang="ru-RU" sz="12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курс (очная форма) </a:t>
            </a:r>
            <a:r>
              <a:rPr lang="ru-RU" sz="1200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ru-RU" sz="12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Средний балл ЕГЭ с внутренними испытаниями</a:t>
            </a:r>
            <a:endParaRPr lang="ru-RU" sz="12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6D514B-05D8-43C3-B2C1-B4B2ADF43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772" y="2968077"/>
            <a:ext cx="3269322" cy="32339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AD3C75-9336-44FE-B69B-091968AF29F3}"/>
              </a:ext>
            </a:extLst>
          </p:cNvPr>
          <p:cNvSpPr txBox="1"/>
          <p:nvPr/>
        </p:nvSpPr>
        <p:spPr>
          <a:xfrm>
            <a:off x="66677" y="158034"/>
            <a:ext cx="108381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 2024 года на основные образовательные программы высшего образования</a:t>
            </a:r>
            <a:r>
              <a:rPr kumimoji="0" lang="ru-RU" sz="1400" b="1" i="0" u="none" strike="noStrike" kern="1200" cap="none" spc="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бакалавриата,</a:t>
            </a:r>
            <a:r>
              <a:rPr kumimoji="0" lang="ru-RU" sz="1400" b="1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специалитета</a:t>
            </a:r>
            <a:r>
              <a:rPr kumimoji="0" lang="ru-RU" sz="1400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kumimoji="0" lang="ru-RU" sz="1400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магистратуры</a:t>
            </a:r>
            <a:r>
              <a:rPr kumimoji="0" lang="ru-RU" sz="1400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7597BA-661F-408A-8736-F189EC360DB1}"/>
              </a:ext>
            </a:extLst>
          </p:cNvPr>
          <p:cNvSpPr txBox="1"/>
          <p:nvPr/>
        </p:nvSpPr>
        <p:spPr>
          <a:xfrm>
            <a:off x="4334152" y="6163721"/>
            <a:ext cx="6520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kumimoji="0" lang="ru-RU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интеробразования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 01.10.2024 : </a:t>
            </a:r>
            <a:r>
              <a:rPr kumimoji="0" lang="ru-RU" sz="12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балл ЕГЭ 66,51</a:t>
            </a:r>
            <a:r>
              <a:rPr kumimoji="0" lang="ru-RU" sz="12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ЕГЭ по особой квоте 56,67, по целевой квоте 59,97, по общему конкурсу 66,96, ЕГЭ по отдельной квоте 58,48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CBE930A-2922-4FED-89F8-01B85837A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727" y="3182090"/>
            <a:ext cx="1676545" cy="4938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EA1718-0B70-407A-AECA-6A08439AE0F3}"/>
              </a:ext>
            </a:extLst>
          </p:cNvPr>
          <p:cNvSpPr txBox="1"/>
          <p:nvPr/>
        </p:nvSpPr>
        <p:spPr>
          <a:xfrm>
            <a:off x="10854157" y="5995150"/>
            <a:ext cx="11706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oah Text Medium" panose="00000600000000000000" pitchFamily="2" charset="-52"/>
                <a:ea typeface="+mn-ea"/>
                <a:cs typeface="Arial" panose="020B0604020202020204" pitchFamily="34" charset="0"/>
              </a:rPr>
              <a:t>ЕГЭ 2024 </a:t>
            </a:r>
          </a:p>
          <a:p>
            <a:pPr algn="ctr"/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oah Text Medium" panose="00000600000000000000" pitchFamily="2" charset="-52"/>
                <a:ea typeface="+mn-ea"/>
                <a:cs typeface="Arial" panose="020B0604020202020204" pitchFamily="34" charset="0"/>
              </a:rPr>
              <a:t>59,3 факт МСХ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7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C0A40C-FC20-4D3A-A65A-55167AF342B3}"/>
              </a:ext>
            </a:extLst>
          </p:cNvPr>
          <p:cNvSpPr txBox="1"/>
          <p:nvPr/>
        </p:nvSpPr>
        <p:spPr>
          <a:xfrm>
            <a:off x="383457" y="454121"/>
            <a:ext cx="10611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ОБРАЗОВАТЕЛЬНАЯ ДЕЯТЕЛЬНОСТЬ ПО ПРОГРАММАМ ВЫСШЕГО ОБРАЗОВАНИЯ.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Агроклассы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(+ 5 баллов к ЕГЭ)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D0AD7F-B98C-474B-9ABA-CEAC5DF70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416"/>
            <a:ext cx="12192000" cy="3062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5FA43B-5FC3-4859-8BE3-1336FF560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829" y="40496"/>
            <a:ext cx="969348" cy="932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B529B2-980D-45BB-AB3A-6E0E9CD70219}"/>
              </a:ext>
            </a:extLst>
          </p:cNvPr>
          <p:cNvSpPr txBox="1"/>
          <p:nvPr/>
        </p:nvSpPr>
        <p:spPr>
          <a:xfrm>
            <a:off x="53787" y="824260"/>
            <a:ext cx="7126421" cy="2222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rgbClr val="009C5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Описание Агроэкономического класса при ФГБОУ ВО ГУЗ</a:t>
            </a:r>
            <a:endParaRPr lang="ru-RU" sz="1100" kern="100" dirty="0">
              <a:solidFill>
                <a:srgbClr val="009C5C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rgbClr val="009C5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па портале  </a:t>
            </a:r>
            <a:r>
              <a:rPr lang="ru-RU" sz="1400" b="1" u="sng" kern="100" dirty="0">
                <a:solidFill>
                  <a:srgbClr val="009C5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https://agroclasses.svoevagro.ru/</a:t>
            </a:r>
            <a:endParaRPr lang="ru-RU" sz="1100" kern="100" dirty="0">
              <a:solidFill>
                <a:srgbClr val="009C5C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Агроэкономический </a:t>
            </a:r>
            <a:r>
              <a:rPr lang="ru-RU" sz="1100" kern="100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агрокласс</a:t>
            </a:r>
            <a:r>
              <a:rPr lang="ru-RU" sz="11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при ФГБОУ ВО ГУЗ создан в формате единого образовательного пространства для качественного школьного </a:t>
            </a:r>
            <a:r>
              <a:rPr lang="ru-RU" sz="1100" kern="100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агрообразования</a:t>
            </a:r>
            <a:r>
              <a:rPr lang="ru-RU" sz="11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, популяризации аграрной отрасли среди подростков, а также для подготовки учеников средних школ в РФ 9-11 классов по предмету «Обществознание» со специализацией по экономике и сельскому хозяйству. </a:t>
            </a:r>
            <a:endParaRPr lang="ru-RU" sz="11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В Агроэкономическом классе представлены лекционные и практические материалы от лучших преподавателей экономических кафедр ФГБОУ ВО ГУЗ, которые доступны ученикам, прошедших регистрацию. </a:t>
            </a:r>
            <a:endParaRPr lang="ru-RU" sz="11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Освоение всех размещенных курсов в </a:t>
            </a:r>
            <a:r>
              <a:rPr lang="ru-RU" sz="1100" kern="100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агроклассе</a:t>
            </a:r>
            <a:r>
              <a:rPr lang="ru-RU" sz="11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бесплатное.</a:t>
            </a:r>
            <a:endParaRPr lang="ru-RU" sz="11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5F62509A-37E1-401F-B6A0-C1F36AF7A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96755"/>
              </p:ext>
            </p:extLst>
          </p:nvPr>
        </p:nvGraphicFramePr>
        <p:xfrm>
          <a:off x="7180209" y="1511685"/>
          <a:ext cx="4796462" cy="5144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705">
                  <a:extLst>
                    <a:ext uri="{9D8B030D-6E8A-4147-A177-3AD203B41FA5}">
                      <a16:colId xmlns:a16="http://schemas.microsoft.com/office/drawing/2014/main" val="301748912"/>
                    </a:ext>
                  </a:extLst>
                </a:gridCol>
                <a:gridCol w="761858">
                  <a:extLst>
                    <a:ext uri="{9D8B030D-6E8A-4147-A177-3AD203B41FA5}">
                      <a16:colId xmlns:a16="http://schemas.microsoft.com/office/drawing/2014/main" val="4218468188"/>
                    </a:ext>
                  </a:extLst>
                </a:gridCol>
                <a:gridCol w="2747699">
                  <a:extLst>
                    <a:ext uri="{9D8B030D-6E8A-4147-A177-3AD203B41FA5}">
                      <a16:colId xmlns:a16="http://schemas.microsoft.com/office/drawing/2014/main" val="2043360999"/>
                    </a:ext>
                  </a:extLst>
                </a:gridCol>
                <a:gridCol w="931200">
                  <a:extLst>
                    <a:ext uri="{9D8B030D-6E8A-4147-A177-3AD203B41FA5}">
                      <a16:colId xmlns:a16="http://schemas.microsoft.com/office/drawing/2014/main" val="2242096373"/>
                    </a:ext>
                  </a:extLst>
                </a:gridCol>
              </a:tblGrid>
              <a:tr h="356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</a:rPr>
                        <a:t>1</a:t>
                      </a:r>
                      <a:endParaRPr lang="ru-RU" sz="11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52307" marR="52307" marT="0" marB="0">
                    <a:solidFill>
                      <a:srgbClr val="41AF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</a:rPr>
                        <a:t>Целевая группа</a:t>
                      </a:r>
                      <a:endParaRPr lang="ru-RU" sz="11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52307" marR="52307" marT="0" marB="0">
                    <a:solidFill>
                      <a:srgbClr val="41AF6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</a:rPr>
                        <a:t>Ученики средней школы 9-11 классов</a:t>
                      </a:r>
                      <a:endParaRPr lang="ru-RU" sz="11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52307" marR="52307" marT="0" marB="0">
                    <a:solidFill>
                      <a:srgbClr val="41AF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307736"/>
                  </a:ext>
                </a:extLst>
              </a:tr>
              <a:tr h="481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ru-RU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52307" marR="52307" marT="0" marB="0">
                    <a:solidFill>
                      <a:srgbClr val="41AF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</a:rPr>
                        <a:t>Логин для прикрепления учеников </a:t>
                      </a:r>
                      <a:endParaRPr lang="ru-RU" sz="11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52307" marR="52307" marT="0" marB="0">
                    <a:solidFill>
                      <a:srgbClr val="41AF6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</a:rPr>
                        <a:t>user_5053641455@agroclasses.svoevagro.ru</a:t>
                      </a:r>
                      <a:endParaRPr lang="ru-RU" sz="11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52307" marR="52307" marT="0" marB="0">
                    <a:solidFill>
                      <a:srgbClr val="41AF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755336"/>
                  </a:ext>
                </a:extLst>
              </a:tr>
              <a:tr h="605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3</a:t>
                      </a:r>
                      <a:endParaRPr lang="ru-RU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52307" marR="52307" marT="0" marB="0">
                    <a:solidFill>
                      <a:srgbClr val="41AF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Предмет для изучения</a:t>
                      </a:r>
                      <a:endParaRPr lang="ru-RU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52307" marR="52307" marT="0" marB="0">
                    <a:solidFill>
                      <a:srgbClr val="41AF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</a:rPr>
                        <a:t>Обществознание. Раздел Экономика и сельское хозяйство</a:t>
                      </a:r>
                      <a:endParaRPr lang="ru-RU" sz="11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52307" marR="52307" marT="0" marB="0">
                    <a:solidFill>
                      <a:srgbClr val="41AF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Нормативный объем времени для освоения, ч.</a:t>
                      </a:r>
                      <a:endParaRPr lang="ru-RU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52307" marR="52307" marT="0" marB="0">
                    <a:solidFill>
                      <a:srgbClr val="41AF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858393"/>
                  </a:ext>
                </a:extLst>
              </a:tr>
              <a:tr h="2914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</a:rPr>
                        <a:t>3</a:t>
                      </a:r>
                      <a:endParaRPr lang="ru-RU" sz="11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52307" marR="52307" marT="0" marB="0">
                    <a:solidFill>
                      <a:srgbClr val="41AF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Тематический план</a:t>
                      </a:r>
                      <a:endParaRPr lang="ru-RU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52307" marR="52307" marT="0" marB="0">
                    <a:solidFill>
                      <a:srgbClr val="41AF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Экономические системы</a:t>
                      </a:r>
                    </a:p>
                    <a:p>
                      <a:pPr marL="2895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Типы экономических систем: традиционная, плановая, рыночная. Экономический рост. Государственное регулирование экономики. Экономическая политика.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Сельское хозяйство как отрасль</a:t>
                      </a:r>
                    </a:p>
                    <a:p>
                      <a:pPr marL="2895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Сельское хозяйство в системе общих закономерностей экономического развития, специфика аграрных отношений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Рынок и рыночный механизм</a:t>
                      </a:r>
                    </a:p>
                    <a:p>
                      <a:pPr marL="2895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Функции рынка, классификации рынков, черты конкуренции, спрос и предложение, рынок сельскохозяйственной продукции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Финансы</a:t>
                      </a:r>
                    </a:p>
                    <a:p>
                      <a:pPr marL="2895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Ценные бумаги, деньги, функции денег, бюджетная система, субсидии из федерального бюджета для предприятий АПК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Налоги</a:t>
                      </a:r>
                    </a:p>
                    <a:p>
                      <a:pPr marL="2895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Основные элементы налога, системы налогообложения, функции налогов, совокупность налогов в России, налогообложение в АПК</a:t>
                      </a:r>
                    </a:p>
                    <a:p>
                      <a:pPr marL="2895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Итого</a:t>
                      </a:r>
                      <a:endParaRPr lang="ru-RU" sz="9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52307" marR="52307" marT="0" marB="0">
                    <a:solidFill>
                      <a:srgbClr val="41AF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40</a:t>
                      </a:r>
                      <a:endParaRPr lang="ru-RU" sz="9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52307" marR="52307" marT="0" marB="0">
                    <a:solidFill>
                      <a:srgbClr val="41AF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51024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610BF89-F2EB-4451-A782-5E2B48379F71}"/>
              </a:ext>
            </a:extLst>
          </p:cNvPr>
          <p:cNvSpPr txBox="1"/>
          <p:nvPr/>
        </p:nvSpPr>
        <p:spPr>
          <a:xfrm>
            <a:off x="3586025" y="3073297"/>
            <a:ext cx="346292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1A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ЗАРЕГИСТРИРОВАННЫЕ АГРОКЛАССЫ</a:t>
            </a:r>
          </a:p>
          <a:p>
            <a:r>
              <a:rPr lang="ru-RU" sz="1400" dirty="0">
                <a:solidFill>
                  <a:srgbClr val="41A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Архитектурный </a:t>
            </a:r>
            <a:r>
              <a:rPr lang="ru-RU" sz="1400" dirty="0" err="1">
                <a:solidFill>
                  <a:srgbClr val="41A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агрокласс</a:t>
            </a:r>
            <a:r>
              <a:rPr lang="ru-RU" sz="1400" dirty="0">
                <a:solidFill>
                  <a:srgbClr val="41A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(https://agroclasses.svoevagro.ru/account/applications), </a:t>
            </a:r>
            <a:r>
              <a:rPr lang="ru-RU" sz="1400" dirty="0">
                <a:solidFill>
                  <a:srgbClr val="41A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агроэкономический </a:t>
            </a:r>
            <a:r>
              <a:rPr lang="ru-RU" sz="1400" dirty="0" err="1">
                <a:solidFill>
                  <a:srgbClr val="41A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агрокласс</a:t>
            </a:r>
            <a:r>
              <a:rPr lang="ru-RU" sz="1400" dirty="0">
                <a:solidFill>
                  <a:srgbClr val="41A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u="sng" dirty="0">
                <a:solidFill>
                  <a:srgbClr val="41A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земельно-правовой </a:t>
            </a:r>
            <a:r>
              <a:rPr lang="ru-RU" sz="1400" u="sng" dirty="0" err="1">
                <a:solidFill>
                  <a:srgbClr val="41A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агрокласс</a:t>
            </a:r>
            <a:r>
              <a:rPr lang="ru-RU" sz="1400" u="sng" dirty="0">
                <a:solidFill>
                  <a:srgbClr val="41A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землеустроительный, </a:t>
            </a:r>
            <a:r>
              <a:rPr lang="ru-RU" sz="1400" u="sng" dirty="0" err="1">
                <a:solidFill>
                  <a:srgbClr val="41A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агрокласс</a:t>
            </a:r>
            <a:r>
              <a:rPr lang="ru-RU" sz="1400" u="sng" dirty="0">
                <a:solidFill>
                  <a:srgbClr val="41A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1A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ландшафтной архитектуры,  </a:t>
            </a:r>
            <a:r>
              <a:rPr lang="ru-RU" sz="1400" b="1" u="sng" dirty="0" err="1">
                <a:solidFill>
                  <a:srgbClr val="41A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агрогеокласс</a:t>
            </a:r>
            <a:r>
              <a:rPr lang="ru-RU" sz="1400" b="1" u="sng" dirty="0">
                <a:solidFill>
                  <a:srgbClr val="41A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кадастровый </a:t>
            </a:r>
            <a:r>
              <a:rPr lang="ru-RU" sz="1400" b="1" u="sng" dirty="0" err="1">
                <a:solidFill>
                  <a:srgbClr val="41A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агрокласс</a:t>
            </a:r>
            <a:r>
              <a:rPr lang="ru-RU" sz="1400" b="1" u="sng" dirty="0">
                <a:solidFill>
                  <a:srgbClr val="41A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u="sng" dirty="0" err="1">
                <a:solidFill>
                  <a:srgbClr val="41A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агрокласс</a:t>
            </a:r>
            <a:r>
              <a:rPr lang="ru-RU" sz="1400" b="1" u="sng" dirty="0">
                <a:solidFill>
                  <a:srgbClr val="41AF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комплексного развития территорий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D49B-B52B-42FD-8326-B9E5C532712F}"/>
              </a:ext>
            </a:extLst>
          </p:cNvPr>
          <p:cNvSpPr txBox="1"/>
          <p:nvPr/>
        </p:nvSpPr>
        <p:spPr>
          <a:xfrm>
            <a:off x="3768213" y="5346315"/>
            <a:ext cx="34629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9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преподавателя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https://agroclasses.svoevagro.ru/publications/uchitelyu-instruktsiya-po-rabote-s-platformoy-ya-v-agro-agroklassy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3D21DF-9E08-4AF2-84C9-B763CF8C8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25" y="3450967"/>
            <a:ext cx="3274972" cy="29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4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DF8D59-313A-4561-8740-F6906B281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4"/>
            <a:ext cx="12192000" cy="3048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AEEF85-183F-407F-89E0-44A37A434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551" y="159774"/>
            <a:ext cx="969348" cy="932769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79D4F54-4C6B-4694-9FE3-BD3BB940E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701906"/>
              </p:ext>
            </p:extLst>
          </p:nvPr>
        </p:nvGraphicFramePr>
        <p:xfrm>
          <a:off x="2625212" y="1460677"/>
          <a:ext cx="2884787" cy="4730525"/>
        </p:xfrm>
        <a:graphic>
          <a:graphicData uri="http://schemas.openxmlformats.org/drawingml/2006/table">
            <a:tbl>
              <a:tblPr/>
              <a:tblGrid>
                <a:gridCol w="691673">
                  <a:extLst>
                    <a:ext uri="{9D8B030D-6E8A-4147-A177-3AD203B41FA5}">
                      <a16:colId xmlns:a16="http://schemas.microsoft.com/office/drawing/2014/main" val="4203184113"/>
                    </a:ext>
                  </a:extLst>
                </a:gridCol>
                <a:gridCol w="1520045">
                  <a:extLst>
                    <a:ext uri="{9D8B030D-6E8A-4147-A177-3AD203B41FA5}">
                      <a16:colId xmlns:a16="http://schemas.microsoft.com/office/drawing/2014/main" val="265027188"/>
                    </a:ext>
                  </a:extLst>
                </a:gridCol>
                <a:gridCol w="673069">
                  <a:extLst>
                    <a:ext uri="{9D8B030D-6E8A-4147-A177-3AD203B41FA5}">
                      <a16:colId xmlns:a16="http://schemas.microsoft.com/office/drawing/2014/main" val="1711906251"/>
                    </a:ext>
                  </a:extLst>
                </a:gridCol>
              </a:tblGrid>
              <a:tr h="331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Какой факультет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работатет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 школой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образовательного учреждения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образовательного учреждения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253401"/>
                  </a:ext>
                </a:extLst>
              </a:tr>
              <a:tr h="509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КНиИПД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гимназия №1476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Гимназия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126533"/>
                  </a:ext>
                </a:extLst>
              </a:tr>
              <a:tr h="363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КНиИПД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МОУ "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Ушаковская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средняя образовательная школа"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769565"/>
                  </a:ext>
                </a:extLst>
              </a:tr>
              <a:tr h="394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КНиИПД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МАОУ Апрелевская средняя общеобразовательная школа №1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686"/>
                  </a:ext>
                </a:extLst>
              </a:tr>
              <a:tr h="355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КНиИПД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МАОУ ГО Балашиха "Средняя общеобразовательная школа №14" 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68130"/>
                  </a:ext>
                </a:extLst>
              </a:tr>
              <a:tr h="236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КНиИПД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города Москвы "Школа №222"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996162"/>
                  </a:ext>
                </a:extLst>
              </a:tr>
              <a:tr h="236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КНиИПД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города Москвы "Школа №853"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913013"/>
                  </a:ext>
                </a:extLst>
              </a:tr>
              <a:tr h="315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КНиИПД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города Москвы "Школа №2115"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409807"/>
                  </a:ext>
                </a:extLst>
              </a:tr>
              <a:tr h="240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КНиИПД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города Москвы "Школа в Некрасовке"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286833"/>
                  </a:ext>
                </a:extLst>
              </a:tr>
              <a:tr h="418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КНиИПД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Школа №1315 города Москвы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713012"/>
                  </a:ext>
                </a:extLst>
              </a:tr>
              <a:tr h="418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КНиИПД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ОШО №930 при ГБОУ "Школа №1507" города Москвы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543886"/>
                  </a:ext>
                </a:extLst>
              </a:tr>
              <a:tr h="193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КНиИПД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Школы Ржевского муниципального района (Школа № 5 и др.)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Школы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950797"/>
                  </a:ext>
                </a:extLst>
              </a:tr>
              <a:tr h="335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КНиИПД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города Москвы "Школа №1515"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949" marR="3949" marT="39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870983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2928A4D-E04A-4C69-8F2D-A386F4BA6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370816"/>
              </p:ext>
            </p:extLst>
          </p:nvPr>
        </p:nvGraphicFramePr>
        <p:xfrm>
          <a:off x="134435" y="1086736"/>
          <a:ext cx="2490777" cy="5072392"/>
        </p:xfrm>
        <a:graphic>
          <a:graphicData uri="http://schemas.openxmlformats.org/drawingml/2006/table">
            <a:tbl>
              <a:tblPr/>
              <a:tblGrid>
                <a:gridCol w="482836">
                  <a:extLst>
                    <a:ext uri="{9D8B030D-6E8A-4147-A177-3AD203B41FA5}">
                      <a16:colId xmlns:a16="http://schemas.microsoft.com/office/drawing/2014/main" val="2903686422"/>
                    </a:ext>
                  </a:extLst>
                </a:gridCol>
                <a:gridCol w="1391702">
                  <a:extLst>
                    <a:ext uri="{9D8B030D-6E8A-4147-A177-3AD203B41FA5}">
                      <a16:colId xmlns:a16="http://schemas.microsoft.com/office/drawing/2014/main" val="367354451"/>
                    </a:ext>
                  </a:extLst>
                </a:gridCol>
                <a:gridCol w="616239">
                  <a:extLst>
                    <a:ext uri="{9D8B030D-6E8A-4147-A177-3AD203B41FA5}">
                      <a16:colId xmlns:a16="http://schemas.microsoft.com/office/drawing/2014/main" val="639146319"/>
                    </a:ext>
                  </a:extLst>
                </a:gridCol>
              </a:tblGrid>
              <a:tr h="295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Какой факультет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работатет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 школой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образовательного учреждения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образовательного учреждения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37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712613"/>
                  </a:ext>
                </a:extLst>
              </a:tr>
              <a:tr h="373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ЗиУП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города Москвы "Школа №338 имени Героя Советского союза А.Ф. Авдеева"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701031"/>
                  </a:ext>
                </a:extLst>
              </a:tr>
              <a:tr h="524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ЗиУП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Школа №1981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957788"/>
                  </a:ext>
                </a:extLst>
              </a:tr>
              <a:tr h="285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ЗиУП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ОШО №930 при ГБОУ "Школа №1507" города Москвы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054522"/>
                  </a:ext>
                </a:extLst>
              </a:tr>
              <a:tr h="211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ЗиУП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СОШ города Можайска "Гармония"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137708"/>
                  </a:ext>
                </a:extLst>
              </a:tr>
              <a:tr h="408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ЗиУП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МОУ СОШ "Перспектива", Можайский район МО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5093"/>
                  </a:ext>
                </a:extLst>
              </a:tr>
              <a:tr h="3519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ЗиУП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МАОУ ГО Долгопрудный "СОШ №14"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408601"/>
                  </a:ext>
                </a:extLst>
              </a:tr>
              <a:tr h="285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ЗиУП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лицей №6 г.Данково Липецкой области</a:t>
                      </a:r>
                    </a:p>
                  </a:txBody>
                  <a:tcPr marL="3519" marR="3519" marT="3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Лицей</a:t>
                      </a:r>
                    </a:p>
                  </a:txBody>
                  <a:tcPr marL="3519" marR="3519" marT="3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902203"/>
                  </a:ext>
                </a:extLst>
              </a:tr>
              <a:tr h="281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ЗиУП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СОШ №25 города Калуги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902200"/>
                  </a:ext>
                </a:extLst>
              </a:tr>
              <a:tr h="281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ЗиУП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Гимназия №11 города Балашихи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Гимназия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221966"/>
                  </a:ext>
                </a:extLst>
              </a:tr>
              <a:tr h="337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ЗиУП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 Архитектурного развития "ШАР"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064238"/>
                  </a:ext>
                </a:extLst>
              </a:tr>
              <a:tr h="3519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ЗиУП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"СОШ №11" города Сергиев Посад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283186"/>
                  </a:ext>
                </a:extLst>
              </a:tr>
              <a:tr h="281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ЗиУП</a:t>
                      </a:r>
                    </a:p>
                  </a:txBody>
                  <a:tcPr marL="3519" marR="3519" marT="3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ЧОУ Православная гимназия им К Богородского</a:t>
                      </a:r>
                    </a:p>
                  </a:txBody>
                  <a:tcPr marL="3519" marR="3519" marT="3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Православная гимназия</a:t>
                      </a:r>
                    </a:p>
                  </a:txBody>
                  <a:tcPr marL="3519" marR="3519" marT="3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68611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D8B7319-27F7-4F94-8363-07AE39FAD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158786"/>
              </p:ext>
            </p:extLst>
          </p:nvPr>
        </p:nvGraphicFramePr>
        <p:xfrm>
          <a:off x="5509999" y="1135286"/>
          <a:ext cx="2668477" cy="4975292"/>
        </p:xfrm>
        <a:graphic>
          <a:graphicData uri="http://schemas.openxmlformats.org/drawingml/2006/table">
            <a:tbl>
              <a:tblPr/>
              <a:tblGrid>
                <a:gridCol w="541062">
                  <a:extLst>
                    <a:ext uri="{9D8B030D-6E8A-4147-A177-3AD203B41FA5}">
                      <a16:colId xmlns:a16="http://schemas.microsoft.com/office/drawing/2014/main" val="1267655553"/>
                    </a:ext>
                  </a:extLst>
                </a:gridCol>
                <a:gridCol w="1474509">
                  <a:extLst>
                    <a:ext uri="{9D8B030D-6E8A-4147-A177-3AD203B41FA5}">
                      <a16:colId xmlns:a16="http://schemas.microsoft.com/office/drawing/2014/main" val="1220140029"/>
                    </a:ext>
                  </a:extLst>
                </a:gridCol>
                <a:gridCol w="652906">
                  <a:extLst>
                    <a:ext uri="{9D8B030D-6E8A-4147-A177-3AD203B41FA5}">
                      <a16:colId xmlns:a16="http://schemas.microsoft.com/office/drawing/2014/main" val="3711056605"/>
                    </a:ext>
                  </a:extLst>
                </a:gridCol>
              </a:tblGrid>
              <a:tr h="296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Какой факультет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работатет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 школой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образовательного учреждения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образовательного учреждения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11266"/>
                  </a:ext>
                </a:extLst>
              </a:tr>
              <a:tr h="82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КНиИПД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гимназия №1476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Гимназия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223671"/>
                  </a:ext>
                </a:extLst>
              </a:tr>
              <a:tr h="352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УНиП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города Москвы "Школа №1363"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995903"/>
                  </a:ext>
                </a:extLst>
              </a:tr>
              <a:tr h="211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УНиП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СОШ №13 им К Хетагурова города Владикавказа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782843"/>
                  </a:ext>
                </a:extLst>
              </a:tr>
              <a:tr h="352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УНиП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АНО "Школа "Премьер"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Частная школа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752757"/>
                  </a:ext>
                </a:extLst>
              </a:tr>
              <a:tr h="176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УНиП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 ДО "Обуховская Детская музыкальная школа" ГО Богородского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Музыкальная школа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648711"/>
                  </a:ext>
                </a:extLst>
              </a:tr>
              <a:tr h="493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УНиП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Самарской области Гимназия №11 (базовая школа Российской Академии Наук)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Гимназия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630854"/>
                  </a:ext>
                </a:extLst>
              </a:tr>
              <a:tr h="211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УНиП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"Школа №1900" города Москвы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296719"/>
                  </a:ext>
                </a:extLst>
              </a:tr>
              <a:tr h="352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УНиП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"Гимназия №2 им. М. Грачева" ГО Балашихи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Гимназия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898179"/>
                  </a:ext>
                </a:extLst>
              </a:tr>
              <a:tr h="352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УНиП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"Школа №1576" города Москвы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309107"/>
                  </a:ext>
                </a:extLst>
              </a:tr>
              <a:tr h="352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УНиП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"Школа №283" города Москвы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269978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УНиП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МАОУ Лицей ГО Реутов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Лицей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05745"/>
                  </a:ext>
                </a:extLst>
              </a:tr>
              <a:tr h="476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УНиП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"Школа №2075" города Москвы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45828"/>
                  </a:ext>
                </a:extLst>
              </a:tr>
              <a:tr h="352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УНиП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Бондарская средняя школа Тамбовской области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528" marR="3528" marT="3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32582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8313B427-FBB3-414A-B340-908471830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826012"/>
              </p:ext>
            </p:extLst>
          </p:nvPr>
        </p:nvGraphicFramePr>
        <p:xfrm>
          <a:off x="8178476" y="1236527"/>
          <a:ext cx="3313342" cy="4874051"/>
        </p:xfrm>
        <a:graphic>
          <a:graphicData uri="http://schemas.openxmlformats.org/drawingml/2006/table">
            <a:tbl>
              <a:tblPr/>
              <a:tblGrid>
                <a:gridCol w="642289">
                  <a:extLst>
                    <a:ext uri="{9D8B030D-6E8A-4147-A177-3AD203B41FA5}">
                      <a16:colId xmlns:a16="http://schemas.microsoft.com/office/drawing/2014/main" val="3721975383"/>
                    </a:ext>
                  </a:extLst>
                </a:gridCol>
                <a:gridCol w="1851304">
                  <a:extLst>
                    <a:ext uri="{9D8B030D-6E8A-4147-A177-3AD203B41FA5}">
                      <a16:colId xmlns:a16="http://schemas.microsoft.com/office/drawing/2014/main" val="4048585219"/>
                    </a:ext>
                  </a:extLst>
                </a:gridCol>
                <a:gridCol w="819749">
                  <a:extLst>
                    <a:ext uri="{9D8B030D-6E8A-4147-A177-3AD203B41FA5}">
                      <a16:colId xmlns:a16="http://schemas.microsoft.com/office/drawing/2014/main" val="577064036"/>
                    </a:ext>
                  </a:extLst>
                </a:gridCol>
              </a:tblGrid>
              <a:tr h="288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Какой факультет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работатет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 школой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образовательного учреждения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образовательного учреждения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897953"/>
                  </a:ext>
                </a:extLst>
              </a:tr>
              <a:tr h="343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Архитектурный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Пахатно-угловская средняя школа Тамбовской области (филиал МБОУ Бондарская СОШ)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304419"/>
                  </a:ext>
                </a:extLst>
              </a:tr>
              <a:tr h="343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Архитектурный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Гимназия № 19 города Орла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Гимназия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326320"/>
                  </a:ext>
                </a:extLst>
              </a:tr>
              <a:tr h="4811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Архитектурный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«Стрелецкая средняя общеобразовательная школа» Орловского района Орловской области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354590"/>
                  </a:ext>
                </a:extLst>
              </a:tr>
              <a:tr h="343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Архитектурный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школа №5 им. Ю.А. Гагарина г. Тамбов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732905"/>
                  </a:ext>
                </a:extLst>
              </a:tr>
              <a:tr h="140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Архитектурный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Лицей №6 г. Тамбов</a:t>
                      </a:r>
                    </a:p>
                  </a:txBody>
                  <a:tcPr marL="3437" marR="3437" marT="3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Лицей</a:t>
                      </a:r>
                    </a:p>
                  </a:txBody>
                  <a:tcPr marL="3437" marR="3437" marT="3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92832"/>
                  </a:ext>
                </a:extLst>
              </a:tr>
              <a:tr h="140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Архитектурный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Лицей №29 г. Тамбов</a:t>
                      </a:r>
                    </a:p>
                  </a:txBody>
                  <a:tcPr marL="3437" marR="3437" marT="3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Лицей</a:t>
                      </a:r>
                    </a:p>
                  </a:txBody>
                  <a:tcPr marL="3437" marR="3437" marT="3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491113"/>
                  </a:ext>
                </a:extLst>
              </a:tr>
              <a:tr h="274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Архитектурный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ЦО №33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695920"/>
                  </a:ext>
                </a:extLst>
              </a:tr>
              <a:tr h="343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Архитектурный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СОШ №1 Лосино-Петровский МО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377928"/>
                  </a:ext>
                </a:extLst>
              </a:tr>
              <a:tr h="20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Архитектурный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МБОУ№21 г. Ногинск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38459"/>
                  </a:ext>
                </a:extLst>
              </a:tr>
              <a:tr h="343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Архитектурный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МАОУ СОШ №14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668003"/>
                  </a:ext>
                </a:extLst>
              </a:tr>
              <a:tr h="274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Архитектурный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СОШ № 46 г. Москвы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725521"/>
                  </a:ext>
                </a:extLst>
              </a:tr>
              <a:tr h="274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Архитектурный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ГБОУ города Москвы Школа №1310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599652"/>
                  </a:ext>
                </a:extLst>
              </a:tr>
              <a:tr h="20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Архитектурный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МАОУ СОШ №26 Балашиха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Школа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141603"/>
                  </a:ext>
                </a:extLst>
              </a:tr>
              <a:tr h="343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Архитектурный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МАОУ "Гимназия "Тарасовка"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Гимназия</a:t>
                      </a:r>
                    </a:p>
                  </a:txBody>
                  <a:tcPr marL="3437" marR="3437" marT="3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42099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E2002F9-3ADE-4ABA-B040-F264AEFE6708}"/>
              </a:ext>
            </a:extLst>
          </p:cNvPr>
          <p:cNvSpPr txBox="1"/>
          <p:nvPr/>
        </p:nvSpPr>
        <p:spPr>
          <a:xfrm>
            <a:off x="-1" y="364548"/>
            <a:ext cx="110730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ОБРАЗОВАТЕЛЬНАЯ ДЕЯТЕЛЬНОСТЬ ПО ПРОГРАММАМ ВЫСШЕГО ОБРАЗОВАНИЯ.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ЦЕЛЕВЫМИ ШКОЛАМИ 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(закрепление школ за факультетами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, ПРОФОРИЕНТАЦИЯ. Я В АГРО,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Агроклассы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выпускникам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агроклассов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университет начисляет дополнительные 5 баллов в качестве индивидуального достижения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9C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+ 5 баллов к ЕГЭ)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9F2A3-BC4F-40DF-BF85-C98CF9C3A4BA}"/>
              </a:ext>
            </a:extLst>
          </p:cNvPr>
          <p:cNvSpPr txBox="1"/>
          <p:nvPr/>
        </p:nvSpPr>
        <p:spPr>
          <a:xfrm>
            <a:off x="134435" y="6334478"/>
            <a:ext cx="1158633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u="sng" dirty="0">
                <a:solidFill>
                  <a:srgbClr val="41AF6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профориентационной работы в 2024 году вуз выступил соорганизатором около 43 мероприятий с охватом участников более 32 000 чел.</a:t>
            </a:r>
            <a:endParaRPr lang="ru-RU" b="1" u="sng" dirty="0">
              <a:solidFill>
                <a:srgbClr val="41AF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0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45EF21-A709-499E-BA3C-23C3D35FF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048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9C7AB4-B773-48B8-8F07-2568CF1F3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047" y="107328"/>
            <a:ext cx="969348" cy="9327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8DC7CC-6ED0-474B-9157-F7E70BA4528B}"/>
              </a:ext>
            </a:extLst>
          </p:cNvPr>
          <p:cNvSpPr txBox="1"/>
          <p:nvPr/>
        </p:nvSpPr>
        <p:spPr>
          <a:xfrm>
            <a:off x="407056" y="1375348"/>
            <a:ext cx="6430296" cy="5255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учебный процесс с 01.09.2024 г. успешно введено </a:t>
            </a: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00" cap="none" spc="0" normalizeH="0" baseline="0" noProof="0" dirty="0">
                <a:ln>
                  <a:noFill/>
                </a:ln>
                <a:solidFill>
                  <a:srgbClr val="41AF6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новых образовательных программ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среди которых отметим программы 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«Кадастровая деятельность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«Архитектура и пространственное планирование сельских населенных пунктов и территорий», 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«Кадастровый аналитик», «Инфраструктура пространственных данных», «Судебная землеустроительная экспертиза» «Земельное и аграрное право». </a:t>
            </a: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Проведены </a:t>
            </a:r>
            <a:r>
              <a:rPr kumimoji="0" lang="ru-RU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по совершенствованию всех </a:t>
            </a:r>
            <a:r>
              <a:rPr kumimoji="0" lang="ru-RU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 шт. учебных планов 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(ОПОП) высшего образования, из них 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программы бакалавриата, 2 специалитета, 12 магистратуры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Оптимизированы учебные группы, сокращено в 3 раза количество дисциплин, в которых преподавание ведется по подгруппам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в учебный процесс практически во все образовательные программы в 2023/2024 уч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году 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внедрены модули </a:t>
            </a:r>
            <a:r>
              <a:rPr kumimoji="0" lang="ru-RU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применению беспилотных воздушных систем (БВС).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этого, в </a:t>
            </a:r>
            <a:r>
              <a:rPr kumimoji="0" lang="ru-RU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 году заключены новые соглашения по сетевому обучению в сфере «Землеустройства и кадастров» с 11 аграрными вузами страны 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 </a:t>
            </a:r>
            <a:r>
              <a:rPr kumimoji="0" lang="ru-RU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01.09.2024 приступили к реализации в 2024/2025 учебном году </a:t>
            </a:r>
            <a:r>
              <a:rPr kumimoji="0" lang="ru-RU" sz="12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сетевых программ</a:t>
            </a:r>
            <a:r>
              <a:rPr kumimoji="0" lang="ru-RU" sz="12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</a:t>
            </a:r>
            <a:r>
              <a:rPr kumimoji="0" lang="ru-RU" sz="12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заключено и начата реализация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соглашения о взаимодействии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Финансовым университетом о сетевом сотрудничестве по программе </a:t>
            </a:r>
            <a:r>
              <a:rPr kumimoji="0" lang="ru-RU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бакалавриата «Цифровые технологии в управлении земельными ресурсами» 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 направлениям подготовки </a:t>
            </a:r>
            <a:r>
              <a:rPr kumimoji="0" lang="ru-RU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38.03.05 </a:t>
            </a:r>
            <a:r>
              <a:rPr kumimoji="0" lang="ru-RU" sz="12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Бизнес-информатика и 21.03.02 Землеустройство и кадастры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на которую </a:t>
            </a:r>
            <a:r>
              <a:rPr kumimoji="0" lang="ru-RU" sz="12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принято с 01.09.2024 г. 32 человека (программа двух дипломов)</a:t>
            </a: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проведения вышеуказанных мероприятий нагрузка ППС не </a:t>
            </a:r>
            <a:r>
              <a:rPr kumimoji="0" lang="ru-RU" sz="1200" b="1" i="0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возрасла</a:t>
            </a:r>
            <a:r>
              <a:rPr kumimoji="0" lang="ru-RU" sz="1200" b="1" i="0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сравнению в 2023/2024 учебным годом, не смотря на значительное увеличение контингента и увеличение количества ОПОП.</a:t>
            </a: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sng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sng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C118D-E00B-43B4-A300-DCAB47925843}"/>
              </a:ext>
            </a:extLst>
          </p:cNvPr>
          <p:cNvSpPr txBox="1"/>
          <p:nvPr/>
        </p:nvSpPr>
        <p:spPr>
          <a:xfrm>
            <a:off x="230075" y="404063"/>
            <a:ext cx="105775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Новые образовательные программы, в 2024 году заключено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16 договоров о сетевой форме реализации образовательных программ на части образовательных программ (учебные предметы, дисциплины (модули), реализуемые ФГБОУ ВО ГУЗ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с </a:t>
            </a:r>
            <a:r>
              <a:rPr kumimoji="0" lang="ru-RU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агровузами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Минсельхоза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A16BE2-04D7-4BC7-B91E-5C3DE3664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092" y="1327393"/>
            <a:ext cx="4438373" cy="517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5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Зеленый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Зеленый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Зеленый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4854</Words>
  <Application>Microsoft Office PowerPoint</Application>
  <PresentationFormat>Широкоэкранный</PresentationFormat>
  <Paragraphs>755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-apple-system</vt:lpstr>
      <vt:lpstr>Aptos</vt:lpstr>
      <vt:lpstr>Arial</vt:lpstr>
      <vt:lpstr>Calibri</vt:lpstr>
      <vt:lpstr>Calibri Light</vt:lpstr>
      <vt:lpstr>Noah Text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lll329639@gmail.com</dc:creator>
  <cp:lastModifiedBy>Людмила Петровна Подболотова</cp:lastModifiedBy>
  <cp:revision>312</cp:revision>
  <cp:lastPrinted>2024-10-31T10:55:14Z</cp:lastPrinted>
  <dcterms:created xsi:type="dcterms:W3CDTF">2024-02-21T19:47:12Z</dcterms:created>
  <dcterms:modified xsi:type="dcterms:W3CDTF">2025-02-05T09:13:54Z</dcterms:modified>
</cp:coreProperties>
</file>