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7" r:id="rId2"/>
    <p:sldId id="333" r:id="rId3"/>
    <p:sldId id="260" r:id="rId4"/>
    <p:sldId id="327" r:id="rId5"/>
    <p:sldId id="320" r:id="rId6"/>
    <p:sldId id="328" r:id="rId7"/>
    <p:sldId id="321" r:id="rId8"/>
    <p:sldId id="322" r:id="rId9"/>
    <p:sldId id="323" r:id="rId10"/>
    <p:sldId id="324" r:id="rId11"/>
    <p:sldId id="325" r:id="rId12"/>
    <p:sldId id="329" r:id="rId13"/>
    <p:sldId id="330" r:id="rId14"/>
    <p:sldId id="326" r:id="rId1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33"/>
    <a:srgbClr val="0033CC"/>
    <a:srgbClr val="0066FF"/>
    <a:srgbClr val="00CCFF"/>
    <a:srgbClr val="99FF99"/>
    <a:srgbClr val="F4B183"/>
    <a:srgbClr val="66FFFF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2;&#1072;&#1084;&#1072;%202023-24_2%20&#1087;&#1086;&#1083;&#1091;&#1075;&#1086;&#1076;&#1080;&#1077;\2&#1050;&#1086;&#1084;&#1072;&#1088;&#1086;&#1074;&#1072;%20&#1057;.&#1070;\21.03.2024%20&#1042;&#1089;&#1090;&#1088;&#1077;&#1095;&#1072;%20&#1089;%20&#1088;&#1077;&#1082;&#1090;&#1086;&#1088;&#1086;&#1084;\&#1055;&#1088;&#1086;&#1092;&#1089;&#1077;&#1084;&#1080;&#1085;&#1072;&#1088;%20&#1086;&#1090;%2011.01.2024\&#1044;&#1080;&#1072;&#1075;&#1088;&#1072;&#1084;&#108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v>Всего, чел.</c:v>
          </c:tx>
          <c:spPr>
            <a:solidFill>
              <a:srgbClr val="00B050"/>
            </a:solidFill>
          </c:spPr>
          <c:dLbls>
            <c:dLbl>
              <c:idx val="1"/>
              <c:layout>
                <c:manualLayout>
                  <c:x val="7.2799992815539075E-3"/>
                  <c:y val="-1.9956140488714885E-2"/>
                </c:manualLayout>
              </c:layout>
              <c:showVal val="1"/>
            </c:dLbl>
            <c:dLbl>
              <c:idx val="2"/>
              <c:layout>
                <c:manualLayout>
                  <c:x val="9.7066657087385017E-3"/>
                  <c:y val="1.8292917459978633E-17"/>
                </c:manualLayout>
              </c:layout>
              <c:showVal val="1"/>
            </c:dLbl>
            <c:dLbl>
              <c:idx val="3"/>
              <c:layout>
                <c:manualLayout>
                  <c:x val="9.7066657087385017E-3"/>
                  <c:y val="-7.9824561954859718E-3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3.9912280977429833E-3"/>
                </c:manualLayout>
              </c:layout>
              <c:showVal val="1"/>
            </c:dLbl>
            <c:dLbl>
              <c:idx val="7"/>
              <c:layout>
                <c:manualLayout>
                  <c:x val="-4.8533328543691736E-3"/>
                  <c:y val="0"/>
                </c:manualLayout>
              </c:layout>
              <c:showVal val="1"/>
            </c:dLbl>
            <c:dLbl>
              <c:idx val="8"/>
              <c:layout>
                <c:manualLayout>
                  <c:x val="9.7066657087385017E-3"/>
                  <c:y val="-2.3947368586457917E-2"/>
                </c:manualLayout>
              </c:layout>
              <c:showVal val="1"/>
            </c:dLbl>
            <c:dLbl>
              <c:idx val="9"/>
              <c:layout>
                <c:manualLayout>
                  <c:x val="2.4266664271846237E-3"/>
                  <c:y val="-1.5964912390971902E-2"/>
                </c:manualLayout>
              </c:layout>
              <c:showVal val="1"/>
            </c:dLbl>
            <c:spPr>
              <a:solidFill>
                <a:schemeClr val="bg1"/>
              </a:solidFill>
            </c:spPr>
            <c:showVal val="1"/>
          </c:dLbls>
          <c:cat>
            <c:numRef>
              <c:f>Лист1!$A$191:$A$200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Лист1!$B$191:$B$200</c:f>
              <c:numCache>
                <c:formatCode>General</c:formatCode>
                <c:ptCount val="10"/>
                <c:pt idx="0">
                  <c:v>871</c:v>
                </c:pt>
                <c:pt idx="1">
                  <c:v>929</c:v>
                </c:pt>
                <c:pt idx="2">
                  <c:v>1076</c:v>
                </c:pt>
                <c:pt idx="3">
                  <c:v>1080</c:v>
                </c:pt>
                <c:pt idx="4">
                  <c:v>1090</c:v>
                </c:pt>
                <c:pt idx="5">
                  <c:v>1100</c:v>
                </c:pt>
                <c:pt idx="6">
                  <c:v>1110</c:v>
                </c:pt>
                <c:pt idx="7">
                  <c:v>1120</c:v>
                </c:pt>
                <c:pt idx="8">
                  <c:v>1130</c:v>
                </c:pt>
                <c:pt idx="9">
                  <c:v>1150</c:v>
                </c:pt>
              </c:numCache>
            </c:numRef>
          </c:val>
        </c:ser>
        <c:ser>
          <c:idx val="1"/>
          <c:order val="1"/>
          <c:tx>
            <c:v>в т.ч. ВО бюджет, чел.</c:v>
          </c:tx>
          <c:spPr>
            <a:solidFill>
              <a:srgbClr val="FF66FF"/>
            </a:solidFill>
          </c:spPr>
          <c:dLbls>
            <c:dLbl>
              <c:idx val="0"/>
              <c:layout>
                <c:manualLayout>
                  <c:x val="9.7066657087385017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7066657087385017E-3"/>
                  <c:y val="-7.9824561954860082E-3"/>
                </c:manualLayout>
              </c:layout>
              <c:showVal val="1"/>
            </c:dLbl>
            <c:dLbl>
              <c:idx val="2"/>
              <c:layout>
                <c:manualLayout>
                  <c:x val="1.4559998563107754E-2"/>
                  <c:y val="7.9824561954859718E-3"/>
                </c:manualLayout>
              </c:layout>
              <c:showVal val="1"/>
            </c:dLbl>
            <c:dLbl>
              <c:idx val="3"/>
              <c:layout>
                <c:manualLayout>
                  <c:x val="9.7066657087385017E-3"/>
                  <c:y val="1.1973684293228962E-2"/>
                </c:manualLayout>
              </c:layout>
              <c:showVal val="1"/>
            </c:dLbl>
            <c:dLbl>
              <c:idx val="5"/>
              <c:layout>
                <c:manualLayout>
                  <c:x val="7.2799992815539075E-3"/>
                  <c:y val="1.1973684293228962E-2"/>
                </c:manualLayout>
              </c:layout>
              <c:showVal val="1"/>
            </c:dLbl>
            <c:dLbl>
              <c:idx val="6"/>
              <c:layout>
                <c:manualLayout>
                  <c:x val="9.7066657087385017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9.7066657087384167E-3"/>
                  <c:y val="0"/>
                </c:manualLayout>
              </c:layout>
              <c:showVal val="1"/>
            </c:dLbl>
            <c:dLbl>
              <c:idx val="9"/>
              <c:layout>
                <c:manualLayout>
                  <c:x val="1.4559998563107754E-2"/>
                  <c:y val="0"/>
                </c:manualLayout>
              </c:layout>
              <c:showVal val="1"/>
            </c:dLbl>
            <c:showVal val="1"/>
          </c:dLbls>
          <c:cat>
            <c:numRef>
              <c:f>Лист1!$A$191:$A$200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Лист1!$C$191:$C$200</c:f>
              <c:numCache>
                <c:formatCode>General</c:formatCode>
                <c:ptCount val="10"/>
                <c:pt idx="0">
                  <c:v>683</c:v>
                </c:pt>
                <c:pt idx="1">
                  <c:v>741</c:v>
                </c:pt>
                <c:pt idx="2">
                  <c:v>848</c:v>
                </c:pt>
                <c:pt idx="3">
                  <c:v>848</c:v>
                </c:pt>
                <c:pt idx="4">
                  <c:v>855</c:v>
                </c:pt>
                <c:pt idx="5">
                  <c:v>860</c:v>
                </c:pt>
                <c:pt idx="6">
                  <c:v>865</c:v>
                </c:pt>
                <c:pt idx="7">
                  <c:v>870</c:v>
                </c:pt>
                <c:pt idx="8">
                  <c:v>875</c:v>
                </c:pt>
                <c:pt idx="9">
                  <c:v>890</c:v>
                </c:pt>
              </c:numCache>
            </c:numRef>
          </c:val>
        </c:ser>
        <c:ser>
          <c:idx val="2"/>
          <c:order val="2"/>
          <c:tx>
            <c:v>в т.ч. ВО контракт, чел.</c:v>
          </c:tx>
          <c:spPr>
            <a:solidFill>
              <a:srgbClr val="0066FF"/>
            </a:solidFill>
          </c:spPr>
          <c:dLbls>
            <c:showVal val="1"/>
          </c:dLbls>
          <c:cat>
            <c:numRef>
              <c:f>Лист1!$A$191:$A$200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Лист1!$D$191:$D$200</c:f>
              <c:numCache>
                <c:formatCode>General</c:formatCode>
                <c:ptCount val="10"/>
                <c:pt idx="0">
                  <c:v>188</c:v>
                </c:pt>
                <c:pt idx="1">
                  <c:v>188</c:v>
                </c:pt>
                <c:pt idx="2">
                  <c:v>228</c:v>
                </c:pt>
                <c:pt idx="3">
                  <c:v>232</c:v>
                </c:pt>
                <c:pt idx="4">
                  <c:v>235</c:v>
                </c:pt>
                <c:pt idx="5">
                  <c:v>240</c:v>
                </c:pt>
                <c:pt idx="6">
                  <c:v>245</c:v>
                </c:pt>
                <c:pt idx="7">
                  <c:v>250</c:v>
                </c:pt>
                <c:pt idx="8">
                  <c:v>255</c:v>
                </c:pt>
                <c:pt idx="9">
                  <c:v>260</c:v>
                </c:pt>
              </c:numCache>
            </c:numRef>
          </c:val>
        </c:ser>
        <c:gapWidth val="75"/>
        <c:overlap val="-25"/>
        <c:axId val="52849664"/>
        <c:axId val="54256384"/>
      </c:barChart>
      <c:catAx>
        <c:axId val="52849664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54256384"/>
        <c:crosses val="autoZero"/>
        <c:auto val="1"/>
        <c:lblAlgn val="ctr"/>
        <c:lblOffset val="100"/>
      </c:catAx>
      <c:valAx>
        <c:axId val="54256384"/>
        <c:scaling>
          <c:orientation val="minMax"/>
        </c:scaling>
        <c:axPos val="l"/>
        <c:majorGridlines/>
        <c:numFmt formatCode="General" sourceLinked="1"/>
        <c:majorTickMark val="cross"/>
        <c:tickLblPos val="nextTo"/>
        <c:spPr>
          <a:ln w="9525">
            <a:noFill/>
          </a:ln>
        </c:spPr>
        <c:crossAx val="52849664"/>
        <c:crosses val="autoZero"/>
        <c:crossBetween val="between"/>
      </c:valAx>
    </c:plotArea>
    <c:legend>
      <c:legendPos val="b"/>
      <c:layout/>
    </c:legend>
    <c:plotVisOnly val="1"/>
  </c:chart>
  <c:spPr>
    <a:ln>
      <a:noFill/>
    </a:ln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CF23AA-CF23-4F36-A0AD-C70FDCB815C3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0FA0D7-EEFC-4D17-92C4-C96BC3891510}">
      <dgm:prSet phldrT="[Текст]" custT="1"/>
      <dgm:spPr/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7508D-E389-4088-9D9B-20AD95B0DC68}" type="parTrans" cxnId="{B409C070-27C7-4C9C-9087-38363A4774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A95FD-1854-44AE-94E7-6827A2A5F3BE}" type="sibTrans" cxnId="{B409C070-27C7-4C9C-9087-38363A4774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7162E-1B68-4DB2-A81C-05C330027AF8}">
      <dgm:prSet phldrT="[Текст]" custT="1"/>
      <dgm:spPr>
        <a:gradFill flip="none" rotWithShape="1">
          <a:gsLst>
            <a:gs pos="0">
              <a:srgbClr val="99FF99"/>
            </a:gs>
            <a:gs pos="50000">
              <a:schemeClr val="bg1">
                <a:lumMod val="95000"/>
              </a:schemeClr>
            </a:gs>
            <a:gs pos="100000">
              <a:srgbClr val="99FF99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 anchor="ctr"/>
        <a:lstStyle/>
        <a:p>
          <a:pPr algn="ctr"/>
          <a:r>
            <a:rPr lang="ru-RU" sz="1600" b="1" strike="noStrike" spc="-1" dirty="0">
              <a:solidFill>
                <a:srgbClr val="000000"/>
              </a:solidFill>
              <a:latin typeface="Arial"/>
            </a:rPr>
            <a:t>Геодезии и дистанционного зондирования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EB464-6918-407C-9F66-B9AAC44012F1}" type="parTrans" cxnId="{8D95F20C-A32A-480A-AA9D-FF3ADF54A52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7F7DC-97D1-429F-9AB5-75C675FED24C}" type="sibTrans" cxnId="{8D95F20C-A32A-480A-AA9D-FF3ADF54A52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A18C2-B1DE-8444-BFB1-EA7EEE4B6EE8}">
      <dgm:prSet phldrT="[Текст]" cust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</dgm:spPr>
      <dgm:t>
        <a:bodyPr anchor="ctr"/>
        <a:lstStyle/>
        <a:p>
          <a:r>
            <a:rPr lang="ru-RU" sz="1600" b="1" strike="noStrike" spc="-1" dirty="0">
              <a:solidFill>
                <a:srgbClr val="000000"/>
              </a:solidFill>
              <a:latin typeface="Arial"/>
            </a:rPr>
            <a:t>Землеустройства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A13936-F711-EE4B-807D-EC41A0EAE033}" type="parTrans" cxnId="{6813A554-3F6C-094B-A3D0-1EE8D5EE67E5}">
      <dgm:prSet/>
      <dgm:spPr/>
      <dgm:t>
        <a:bodyPr/>
        <a:lstStyle/>
        <a:p>
          <a:endParaRPr lang="ru-RU"/>
        </a:p>
      </dgm:t>
    </dgm:pt>
    <dgm:pt modelId="{6F3B7864-74EF-9443-A0C5-C598930E6FE2}" type="sibTrans" cxnId="{6813A554-3F6C-094B-A3D0-1EE8D5EE67E5}">
      <dgm:prSet/>
      <dgm:spPr/>
      <dgm:t>
        <a:bodyPr/>
        <a:lstStyle/>
        <a:p>
          <a:endParaRPr lang="ru-RU"/>
        </a:p>
      </dgm:t>
    </dgm:pt>
    <dgm:pt modelId="{1107D456-6438-4E1A-B00B-2AF459E41993}">
      <dgm:prSet phldrT="[Текст]" custT="1"/>
      <dgm:spPr/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B9E53-7E19-4C3A-8181-BA99B39B11D4}" type="sibTrans" cxnId="{68B9491B-D792-4886-8DA1-94FB15EDC9D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271BE-BF71-42B8-ABB6-9E2F6A5ECEA4}" type="parTrans" cxnId="{68B9491B-D792-4886-8DA1-94FB15EDC9D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130E5-D4EC-4D6C-BBD8-0DD25E06CC1A}" type="pres">
      <dgm:prSet presAssocID="{70CF23AA-CF23-4F36-A0AD-C70FDCB815C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C5A67B-930A-4BD3-8A8D-D7EEEC0E52FD}" type="pres">
      <dgm:prSet presAssocID="{1107D456-6438-4E1A-B00B-2AF459E41993}" presName="compNode" presStyleCnt="0"/>
      <dgm:spPr/>
    </dgm:pt>
    <dgm:pt modelId="{D5B6F12C-5B26-476C-9375-A4B9EF1CF105}" type="pres">
      <dgm:prSet presAssocID="{1107D456-6438-4E1A-B00B-2AF459E41993}" presName="aNode" presStyleLbl="bgShp" presStyleIdx="0" presStyleCnt="2"/>
      <dgm:spPr/>
      <dgm:t>
        <a:bodyPr/>
        <a:lstStyle/>
        <a:p>
          <a:endParaRPr lang="ru-RU"/>
        </a:p>
      </dgm:t>
    </dgm:pt>
    <dgm:pt modelId="{03EE41CD-5CC8-4947-B796-1DF494DE943A}" type="pres">
      <dgm:prSet presAssocID="{1107D456-6438-4E1A-B00B-2AF459E41993}" presName="textNode" presStyleLbl="bgShp" presStyleIdx="0" presStyleCnt="2"/>
      <dgm:spPr/>
      <dgm:t>
        <a:bodyPr/>
        <a:lstStyle/>
        <a:p>
          <a:endParaRPr lang="ru-RU"/>
        </a:p>
      </dgm:t>
    </dgm:pt>
    <dgm:pt modelId="{7C89EC42-01F9-49FE-AB82-B6AC9ADF80FB}" type="pres">
      <dgm:prSet presAssocID="{1107D456-6438-4E1A-B00B-2AF459E41993}" presName="compChildNode" presStyleCnt="0"/>
      <dgm:spPr/>
    </dgm:pt>
    <dgm:pt modelId="{52D85C39-1454-498F-82D8-82221703443E}" type="pres">
      <dgm:prSet presAssocID="{1107D456-6438-4E1A-B00B-2AF459E41993}" presName="theInnerList" presStyleCnt="0"/>
      <dgm:spPr/>
    </dgm:pt>
    <dgm:pt modelId="{DB8B2BA8-8623-1540-A38B-34098D75D7AB}" type="pres">
      <dgm:prSet presAssocID="{3A2A18C2-B1DE-8444-BFB1-EA7EEE4B6EE8}" presName="childNode" presStyleLbl="node1" presStyleIdx="0" presStyleCnt="2" custLinFactNeighborY="-1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8EA01-E596-4E53-A958-7AC21B680691}" type="pres">
      <dgm:prSet presAssocID="{1107D456-6438-4E1A-B00B-2AF459E41993}" presName="aSpace" presStyleCnt="0"/>
      <dgm:spPr/>
    </dgm:pt>
    <dgm:pt modelId="{70145670-2045-48D0-B456-6A625DFC5C9F}" type="pres">
      <dgm:prSet presAssocID="{490FA0D7-EEFC-4D17-92C4-C96BC3891510}" presName="compNode" presStyleCnt="0"/>
      <dgm:spPr/>
    </dgm:pt>
    <dgm:pt modelId="{857BA549-CA1B-47C1-9870-63146D81A1C9}" type="pres">
      <dgm:prSet presAssocID="{490FA0D7-EEFC-4D17-92C4-C96BC3891510}" presName="aNode" presStyleLbl="bgShp" presStyleIdx="1" presStyleCnt="2" custLinFactNeighborX="794" custLinFactNeighborY="-1407"/>
      <dgm:spPr/>
      <dgm:t>
        <a:bodyPr/>
        <a:lstStyle/>
        <a:p>
          <a:endParaRPr lang="ru-RU"/>
        </a:p>
      </dgm:t>
    </dgm:pt>
    <dgm:pt modelId="{B49A61BF-C34A-4846-BE6D-012595BFE6CF}" type="pres">
      <dgm:prSet presAssocID="{490FA0D7-EEFC-4D17-92C4-C96BC3891510}" presName="textNode" presStyleLbl="bgShp" presStyleIdx="1" presStyleCnt="2"/>
      <dgm:spPr/>
      <dgm:t>
        <a:bodyPr/>
        <a:lstStyle/>
        <a:p>
          <a:endParaRPr lang="ru-RU"/>
        </a:p>
      </dgm:t>
    </dgm:pt>
    <dgm:pt modelId="{D27583E4-C8DB-4900-8BFE-F56A03F99610}" type="pres">
      <dgm:prSet presAssocID="{490FA0D7-EEFC-4D17-92C4-C96BC3891510}" presName="compChildNode" presStyleCnt="0"/>
      <dgm:spPr/>
    </dgm:pt>
    <dgm:pt modelId="{9B89D17E-C0D6-4145-8ADD-60C8D25AEAB0}" type="pres">
      <dgm:prSet presAssocID="{490FA0D7-EEFC-4D17-92C4-C96BC3891510}" presName="theInnerList" presStyleCnt="0"/>
      <dgm:spPr/>
    </dgm:pt>
    <dgm:pt modelId="{72C5ABFD-34CA-4DF5-B853-CD4A7C9E4F67}" type="pres">
      <dgm:prSet presAssocID="{0797162E-1B68-4DB2-A81C-05C330027AF8}" presName="childNode" presStyleLbl="node1" presStyleIdx="1" presStyleCnt="2" custLinFactNeighborX="-1052" custLinFactNeighborY="-11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C18CD-8810-DE4D-828E-B9746E4A595E}" type="presOf" srcId="{3A2A18C2-B1DE-8444-BFB1-EA7EEE4B6EE8}" destId="{DB8B2BA8-8623-1540-A38B-34098D75D7AB}" srcOrd="0" destOrd="0" presId="urn:microsoft.com/office/officeart/2005/8/layout/lProcess2"/>
    <dgm:cxn modelId="{5B966F31-0548-4683-8587-978AC8A335C6}" type="presOf" srcId="{0797162E-1B68-4DB2-A81C-05C330027AF8}" destId="{72C5ABFD-34CA-4DF5-B853-CD4A7C9E4F67}" srcOrd="0" destOrd="0" presId="urn:microsoft.com/office/officeart/2005/8/layout/lProcess2"/>
    <dgm:cxn modelId="{68B9491B-D792-4886-8DA1-94FB15EDC9D3}" srcId="{70CF23AA-CF23-4F36-A0AD-C70FDCB815C3}" destId="{1107D456-6438-4E1A-B00B-2AF459E41993}" srcOrd="0" destOrd="0" parTransId="{703271BE-BF71-42B8-ABB6-9E2F6A5ECEA4}" sibTransId="{295B9E53-7E19-4C3A-8181-BA99B39B11D4}"/>
    <dgm:cxn modelId="{7C5F3413-F99B-4DF3-AB9A-004A8862D564}" type="presOf" srcId="{1107D456-6438-4E1A-B00B-2AF459E41993}" destId="{03EE41CD-5CC8-4947-B796-1DF494DE943A}" srcOrd="1" destOrd="0" presId="urn:microsoft.com/office/officeart/2005/8/layout/lProcess2"/>
    <dgm:cxn modelId="{CCECF149-0C88-488F-A780-8CC9ABD05419}" type="presOf" srcId="{70CF23AA-CF23-4F36-A0AD-C70FDCB815C3}" destId="{7A7130E5-D4EC-4D6C-BBD8-0DD25E06CC1A}" srcOrd="0" destOrd="0" presId="urn:microsoft.com/office/officeart/2005/8/layout/lProcess2"/>
    <dgm:cxn modelId="{BFD05727-22AE-4F37-8226-C6E85D4DB4FF}" type="presOf" srcId="{490FA0D7-EEFC-4D17-92C4-C96BC3891510}" destId="{B49A61BF-C34A-4846-BE6D-012595BFE6CF}" srcOrd="1" destOrd="0" presId="urn:microsoft.com/office/officeart/2005/8/layout/lProcess2"/>
    <dgm:cxn modelId="{6813A554-3F6C-094B-A3D0-1EE8D5EE67E5}" srcId="{1107D456-6438-4E1A-B00B-2AF459E41993}" destId="{3A2A18C2-B1DE-8444-BFB1-EA7EEE4B6EE8}" srcOrd="0" destOrd="0" parTransId="{E9A13936-F711-EE4B-807D-EC41A0EAE033}" sibTransId="{6F3B7864-74EF-9443-A0C5-C598930E6FE2}"/>
    <dgm:cxn modelId="{B409C070-27C7-4C9C-9087-38363A47740B}" srcId="{70CF23AA-CF23-4F36-A0AD-C70FDCB815C3}" destId="{490FA0D7-EEFC-4D17-92C4-C96BC3891510}" srcOrd="1" destOrd="0" parTransId="{0957508D-E389-4088-9D9B-20AD95B0DC68}" sibTransId="{1D1A95FD-1854-44AE-94E7-6827A2A5F3BE}"/>
    <dgm:cxn modelId="{AD761301-EF73-4B6D-9F79-CF4E85C8AFAF}" type="presOf" srcId="{490FA0D7-EEFC-4D17-92C4-C96BC3891510}" destId="{857BA549-CA1B-47C1-9870-63146D81A1C9}" srcOrd="0" destOrd="0" presId="urn:microsoft.com/office/officeart/2005/8/layout/lProcess2"/>
    <dgm:cxn modelId="{3BE7B77B-ED48-413C-83F2-7348669F2458}" type="presOf" srcId="{1107D456-6438-4E1A-B00B-2AF459E41993}" destId="{D5B6F12C-5B26-476C-9375-A4B9EF1CF105}" srcOrd="0" destOrd="0" presId="urn:microsoft.com/office/officeart/2005/8/layout/lProcess2"/>
    <dgm:cxn modelId="{8D95F20C-A32A-480A-AA9D-FF3ADF54A528}" srcId="{490FA0D7-EEFC-4D17-92C4-C96BC3891510}" destId="{0797162E-1B68-4DB2-A81C-05C330027AF8}" srcOrd="0" destOrd="0" parTransId="{4A8EB464-6918-407C-9F66-B9AAC44012F1}" sibTransId="{1F57F7DC-97D1-429F-9AB5-75C675FED24C}"/>
    <dgm:cxn modelId="{64FD1FBB-30D4-4860-8EF2-200E429FBA29}" type="presParOf" srcId="{7A7130E5-D4EC-4D6C-BBD8-0DD25E06CC1A}" destId="{74C5A67B-930A-4BD3-8A8D-D7EEEC0E52FD}" srcOrd="0" destOrd="0" presId="urn:microsoft.com/office/officeart/2005/8/layout/lProcess2"/>
    <dgm:cxn modelId="{41C23575-9116-43B9-8743-F36E3E3698FC}" type="presParOf" srcId="{74C5A67B-930A-4BD3-8A8D-D7EEEC0E52FD}" destId="{D5B6F12C-5B26-476C-9375-A4B9EF1CF105}" srcOrd="0" destOrd="0" presId="urn:microsoft.com/office/officeart/2005/8/layout/lProcess2"/>
    <dgm:cxn modelId="{E9454255-C414-4807-8EFC-B3CE85824ED6}" type="presParOf" srcId="{74C5A67B-930A-4BD3-8A8D-D7EEEC0E52FD}" destId="{03EE41CD-5CC8-4947-B796-1DF494DE943A}" srcOrd="1" destOrd="0" presId="urn:microsoft.com/office/officeart/2005/8/layout/lProcess2"/>
    <dgm:cxn modelId="{E75C40F1-E3F1-403A-A165-575015FEEDAF}" type="presParOf" srcId="{74C5A67B-930A-4BD3-8A8D-D7EEEC0E52FD}" destId="{7C89EC42-01F9-49FE-AB82-B6AC9ADF80FB}" srcOrd="2" destOrd="0" presId="urn:microsoft.com/office/officeart/2005/8/layout/lProcess2"/>
    <dgm:cxn modelId="{19AC7DE4-54AA-4DC7-91DB-B1B2AC891A73}" type="presParOf" srcId="{7C89EC42-01F9-49FE-AB82-B6AC9ADF80FB}" destId="{52D85C39-1454-498F-82D8-82221703443E}" srcOrd="0" destOrd="0" presId="urn:microsoft.com/office/officeart/2005/8/layout/lProcess2"/>
    <dgm:cxn modelId="{336D3795-7E37-C64B-B7E4-CF0D0099C977}" type="presParOf" srcId="{52D85C39-1454-498F-82D8-82221703443E}" destId="{DB8B2BA8-8623-1540-A38B-34098D75D7AB}" srcOrd="0" destOrd="0" presId="urn:microsoft.com/office/officeart/2005/8/layout/lProcess2"/>
    <dgm:cxn modelId="{EC37FC07-5900-4934-93D8-564969A415B3}" type="presParOf" srcId="{7A7130E5-D4EC-4D6C-BBD8-0DD25E06CC1A}" destId="{B878EA01-E596-4E53-A958-7AC21B680691}" srcOrd="1" destOrd="0" presId="urn:microsoft.com/office/officeart/2005/8/layout/lProcess2"/>
    <dgm:cxn modelId="{A26BF126-1E16-42DC-BD32-AA20F13C926B}" type="presParOf" srcId="{7A7130E5-D4EC-4D6C-BBD8-0DD25E06CC1A}" destId="{70145670-2045-48D0-B456-6A625DFC5C9F}" srcOrd="2" destOrd="0" presId="urn:microsoft.com/office/officeart/2005/8/layout/lProcess2"/>
    <dgm:cxn modelId="{6AB20E37-6323-4252-BB57-8611F72C892D}" type="presParOf" srcId="{70145670-2045-48D0-B456-6A625DFC5C9F}" destId="{857BA549-CA1B-47C1-9870-63146D81A1C9}" srcOrd="0" destOrd="0" presId="urn:microsoft.com/office/officeart/2005/8/layout/lProcess2"/>
    <dgm:cxn modelId="{816D289D-30A9-4D5E-B9E9-359EA7B9211B}" type="presParOf" srcId="{70145670-2045-48D0-B456-6A625DFC5C9F}" destId="{B49A61BF-C34A-4846-BE6D-012595BFE6CF}" srcOrd="1" destOrd="0" presId="urn:microsoft.com/office/officeart/2005/8/layout/lProcess2"/>
    <dgm:cxn modelId="{A18C27CA-A54B-463A-BF5D-931740B85AAD}" type="presParOf" srcId="{70145670-2045-48D0-B456-6A625DFC5C9F}" destId="{D27583E4-C8DB-4900-8BFE-F56A03F99610}" srcOrd="2" destOrd="0" presId="urn:microsoft.com/office/officeart/2005/8/layout/lProcess2"/>
    <dgm:cxn modelId="{27EA75A6-6331-4B29-82B7-73D998688242}" type="presParOf" srcId="{D27583E4-C8DB-4900-8BFE-F56A03F99610}" destId="{9B89D17E-C0D6-4145-8ADD-60C8D25AEAB0}" srcOrd="0" destOrd="0" presId="urn:microsoft.com/office/officeart/2005/8/layout/lProcess2"/>
    <dgm:cxn modelId="{82ABEEBB-06A6-4CC6-B5FB-0AEE84B35829}" type="presParOf" srcId="{9B89D17E-C0D6-4145-8ADD-60C8D25AEAB0}" destId="{72C5ABFD-34CA-4DF5-B853-CD4A7C9E4F6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F23AA-CF23-4F36-A0AD-C70FDCB815C3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3CEECAE-FFDD-4ADC-9DE4-22BB0271DFAD}">
      <dgm:prSet phldrT="[Текст]" custT="1"/>
      <dgm:spPr/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218C0-7940-4F1B-A168-4903DC9FD664}" type="parTrans" cxnId="{64BCE588-ADD3-441A-83CF-8B2D8D73825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8CB0F-3FEF-4DB5-B856-823EE10E3855}" type="sibTrans" cxnId="{64BCE588-ADD3-441A-83CF-8B2D8D73825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0FA0D7-EEFC-4D17-92C4-C96BC3891510}">
      <dgm:prSet phldrT="[Текст]" custT="1"/>
      <dgm:spPr/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7508D-E389-4088-9D9B-20AD95B0DC68}" type="parTrans" cxnId="{B409C070-27C7-4C9C-9087-38363A4774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A95FD-1854-44AE-94E7-6827A2A5F3BE}" type="sibTrans" cxnId="{B409C070-27C7-4C9C-9087-38363A4774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7162E-1B68-4DB2-A81C-05C330027AF8}">
      <dgm:prSet phldrT="[Текст]" custT="1"/>
      <dgm:spPr>
        <a:gradFill rotWithShape="0">
          <a:gsLst>
            <a:gs pos="8000">
              <a:srgbClr val="99FF99"/>
            </a:gs>
            <a:gs pos="49000">
              <a:schemeClr val="bg1"/>
            </a:gs>
            <a:gs pos="82000">
              <a:srgbClr val="99FF99"/>
            </a:gs>
          </a:gsLst>
          <a:lin ang="16200000" scaled="0"/>
        </a:gradFill>
      </dgm:spPr>
      <dgm:t>
        <a:bodyPr anchor="ctr"/>
        <a:lstStyle/>
        <a:p>
          <a:pPr algn="ctr"/>
          <a:r>
            <a:rPr lang="ru-RU" sz="1600" b="1" strike="noStrike" spc="-1" dirty="0">
              <a:solidFill>
                <a:srgbClr val="000000"/>
              </a:solidFill>
              <a:latin typeface="Arial"/>
            </a:rPr>
            <a:t>Прикладной геодезии на производстве</a:t>
          </a:r>
          <a:br>
            <a:rPr lang="ru-RU" sz="1600" b="1" strike="noStrike" spc="-1" dirty="0">
              <a:solidFill>
                <a:srgbClr val="000000"/>
              </a:solidFill>
              <a:latin typeface="Arial"/>
            </a:rPr>
          </a:br>
          <a:r>
            <a:rPr lang="ru-RU" sz="1600" b="1" strike="noStrike" spc="-1" dirty="0">
              <a:solidFill>
                <a:srgbClr val="000000"/>
              </a:solidFill>
              <a:latin typeface="Arial"/>
            </a:rPr>
            <a:t>(ООО «Газовик-2007», г. Омск)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EB464-6918-407C-9F66-B9AAC44012F1}" type="parTrans" cxnId="{8D95F20C-A32A-480A-AA9D-FF3ADF54A52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7F7DC-97D1-429F-9AB5-75C675FED24C}" type="sibTrans" cxnId="{8D95F20C-A32A-480A-AA9D-FF3ADF54A52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DAFCB-0039-4F13-BDA5-C0868C03DE81}">
      <dgm:prSet phldrT="[Текст]" custT="1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 anchor="ctr"/>
        <a:lstStyle/>
        <a:p>
          <a:pPr algn="ctr"/>
          <a:r>
            <a:rPr lang="ru-RU" sz="1500" b="1" strike="noStrike" spc="-1" dirty="0">
              <a:solidFill>
                <a:srgbClr val="000000"/>
              </a:solidFill>
              <a:latin typeface="Arial"/>
            </a:rPr>
            <a:t>Кадастра и территориального планирования</a:t>
          </a:r>
          <a:br>
            <a:rPr lang="ru-RU" sz="1500" b="1" strike="noStrike" spc="-1" dirty="0">
              <a:solidFill>
                <a:srgbClr val="000000"/>
              </a:solidFill>
              <a:latin typeface="Arial"/>
            </a:rPr>
          </a:br>
          <a:r>
            <a:rPr lang="ru-RU" sz="1500" b="1" strike="noStrike" spc="-1" dirty="0">
              <a:solidFill>
                <a:srgbClr val="000000"/>
              </a:solidFill>
              <a:latin typeface="Arial"/>
            </a:rPr>
            <a:t>на производстве </a:t>
          </a:r>
          <a:br>
            <a:rPr lang="ru-RU" sz="1500" b="1" strike="noStrike" spc="-1" dirty="0">
              <a:solidFill>
                <a:srgbClr val="000000"/>
              </a:solidFill>
              <a:latin typeface="Arial"/>
            </a:rPr>
          </a:br>
          <a:r>
            <a:rPr lang="ru-RU" sz="1500" b="1" strike="noStrike" spc="-1" dirty="0">
              <a:solidFill>
                <a:srgbClr val="000000"/>
              </a:solidFill>
              <a:latin typeface="Arial"/>
            </a:rPr>
            <a:t>(ООО «Национальный земельный фонд», г. Омск)</a:t>
          </a:r>
          <a:endParaRPr lang="ru-RU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F5F296-4EDA-433B-AC14-C53EC5EED20F}" type="sibTrans" cxnId="{1EA8627C-0240-4D84-9A15-EECB0F2CF8B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59ECE4-978C-49C8-AA68-EC1A4B03B5A1}" type="parTrans" cxnId="{1EA8627C-0240-4D84-9A15-EECB0F2CF8B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130E5-D4EC-4D6C-BBD8-0DD25E06CC1A}" type="pres">
      <dgm:prSet presAssocID="{70CF23AA-CF23-4F36-A0AD-C70FDCB815C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6B64CB-C772-4EF2-B246-0366F6E2E200}" type="pres">
      <dgm:prSet presAssocID="{93CEECAE-FFDD-4ADC-9DE4-22BB0271DFAD}" presName="compNode" presStyleCnt="0"/>
      <dgm:spPr/>
    </dgm:pt>
    <dgm:pt modelId="{919375CC-22D9-4CB8-9D4D-93CAB71F0C0A}" type="pres">
      <dgm:prSet presAssocID="{93CEECAE-FFDD-4ADC-9DE4-22BB0271DFAD}" presName="aNode" presStyleLbl="bgShp" presStyleIdx="0" presStyleCnt="2" custLinFactNeighborX="-104" custLinFactNeighborY="-4269"/>
      <dgm:spPr/>
      <dgm:t>
        <a:bodyPr/>
        <a:lstStyle/>
        <a:p>
          <a:endParaRPr lang="ru-RU"/>
        </a:p>
      </dgm:t>
    </dgm:pt>
    <dgm:pt modelId="{CD73D4F5-1241-491B-990D-2D22A7BB828F}" type="pres">
      <dgm:prSet presAssocID="{93CEECAE-FFDD-4ADC-9DE4-22BB0271DFAD}" presName="textNode" presStyleLbl="bgShp" presStyleIdx="0" presStyleCnt="2"/>
      <dgm:spPr/>
      <dgm:t>
        <a:bodyPr/>
        <a:lstStyle/>
        <a:p>
          <a:endParaRPr lang="ru-RU"/>
        </a:p>
      </dgm:t>
    </dgm:pt>
    <dgm:pt modelId="{9E57A874-1C71-4574-8FBE-D07CD4498E47}" type="pres">
      <dgm:prSet presAssocID="{93CEECAE-FFDD-4ADC-9DE4-22BB0271DFAD}" presName="compChildNode" presStyleCnt="0"/>
      <dgm:spPr/>
    </dgm:pt>
    <dgm:pt modelId="{EA4CE540-1B21-4AC8-A513-EFBFD767A420}" type="pres">
      <dgm:prSet presAssocID="{93CEECAE-FFDD-4ADC-9DE4-22BB0271DFAD}" presName="theInnerList" presStyleCnt="0"/>
      <dgm:spPr/>
    </dgm:pt>
    <dgm:pt modelId="{21305F56-A947-4818-829F-DB24BFCD6FCF}" type="pres">
      <dgm:prSet presAssocID="{D9EDAFCB-0039-4F13-BDA5-C0868C03DE81}" presName="childNode" presStyleLbl="node1" presStyleIdx="0" presStyleCnt="2" custScaleX="118759" custScaleY="146442" custLinFactNeighborX="33" custLinFactNeighborY="-26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6E222-8DB6-4151-A0A1-F0AFBB697437}" type="pres">
      <dgm:prSet presAssocID="{93CEECAE-FFDD-4ADC-9DE4-22BB0271DFAD}" presName="aSpace" presStyleCnt="0"/>
      <dgm:spPr/>
    </dgm:pt>
    <dgm:pt modelId="{70145670-2045-48D0-B456-6A625DFC5C9F}" type="pres">
      <dgm:prSet presAssocID="{490FA0D7-EEFC-4D17-92C4-C96BC3891510}" presName="compNode" presStyleCnt="0"/>
      <dgm:spPr/>
    </dgm:pt>
    <dgm:pt modelId="{857BA549-CA1B-47C1-9870-63146D81A1C9}" type="pres">
      <dgm:prSet presAssocID="{490FA0D7-EEFC-4D17-92C4-C96BC3891510}" presName="aNode" presStyleLbl="bgShp" presStyleIdx="1" presStyleCnt="2" custLinFactNeighborX="794" custLinFactNeighborY="-1407"/>
      <dgm:spPr/>
      <dgm:t>
        <a:bodyPr/>
        <a:lstStyle/>
        <a:p>
          <a:endParaRPr lang="ru-RU"/>
        </a:p>
      </dgm:t>
    </dgm:pt>
    <dgm:pt modelId="{B49A61BF-C34A-4846-BE6D-012595BFE6CF}" type="pres">
      <dgm:prSet presAssocID="{490FA0D7-EEFC-4D17-92C4-C96BC3891510}" presName="textNode" presStyleLbl="bgShp" presStyleIdx="1" presStyleCnt="2"/>
      <dgm:spPr/>
      <dgm:t>
        <a:bodyPr/>
        <a:lstStyle/>
        <a:p>
          <a:endParaRPr lang="ru-RU"/>
        </a:p>
      </dgm:t>
    </dgm:pt>
    <dgm:pt modelId="{D27583E4-C8DB-4900-8BFE-F56A03F99610}" type="pres">
      <dgm:prSet presAssocID="{490FA0D7-EEFC-4D17-92C4-C96BC3891510}" presName="compChildNode" presStyleCnt="0"/>
      <dgm:spPr/>
    </dgm:pt>
    <dgm:pt modelId="{9B89D17E-C0D6-4145-8ADD-60C8D25AEAB0}" type="pres">
      <dgm:prSet presAssocID="{490FA0D7-EEFC-4D17-92C4-C96BC3891510}" presName="theInnerList" presStyleCnt="0"/>
      <dgm:spPr/>
    </dgm:pt>
    <dgm:pt modelId="{72C5ABFD-34CA-4DF5-B853-CD4A7C9E4F67}" type="pres">
      <dgm:prSet presAssocID="{0797162E-1B68-4DB2-A81C-05C330027AF8}" presName="childNode" presStyleLbl="node1" presStyleIdx="1" presStyleCnt="2" custScaleX="115775" custScaleY="139229" custLinFactNeighborX="1387" custLinFactNeighborY="-27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8627C-0240-4D84-9A15-EECB0F2CF8BF}" srcId="{93CEECAE-FFDD-4ADC-9DE4-22BB0271DFAD}" destId="{D9EDAFCB-0039-4F13-BDA5-C0868C03DE81}" srcOrd="0" destOrd="0" parTransId="{0259ECE4-978C-49C8-AA68-EC1A4B03B5A1}" sibTransId="{CDF5F296-4EDA-433B-AC14-C53EC5EED20F}"/>
    <dgm:cxn modelId="{5B966F31-0548-4683-8587-978AC8A335C6}" type="presOf" srcId="{0797162E-1B68-4DB2-A81C-05C330027AF8}" destId="{72C5ABFD-34CA-4DF5-B853-CD4A7C9E4F67}" srcOrd="0" destOrd="0" presId="urn:microsoft.com/office/officeart/2005/8/layout/lProcess2"/>
    <dgm:cxn modelId="{CCECF149-0C88-488F-A780-8CC9ABD05419}" type="presOf" srcId="{70CF23AA-CF23-4F36-A0AD-C70FDCB815C3}" destId="{7A7130E5-D4EC-4D6C-BBD8-0DD25E06CC1A}" srcOrd="0" destOrd="0" presId="urn:microsoft.com/office/officeart/2005/8/layout/lProcess2"/>
    <dgm:cxn modelId="{B41950FC-747B-4F42-BC41-4FF5158A59D2}" type="presOf" srcId="{93CEECAE-FFDD-4ADC-9DE4-22BB0271DFAD}" destId="{CD73D4F5-1241-491B-990D-2D22A7BB828F}" srcOrd="1" destOrd="0" presId="urn:microsoft.com/office/officeart/2005/8/layout/lProcess2"/>
    <dgm:cxn modelId="{BFD05727-22AE-4F37-8226-C6E85D4DB4FF}" type="presOf" srcId="{490FA0D7-EEFC-4D17-92C4-C96BC3891510}" destId="{B49A61BF-C34A-4846-BE6D-012595BFE6CF}" srcOrd="1" destOrd="0" presId="urn:microsoft.com/office/officeart/2005/8/layout/lProcess2"/>
    <dgm:cxn modelId="{B409C070-27C7-4C9C-9087-38363A47740B}" srcId="{70CF23AA-CF23-4F36-A0AD-C70FDCB815C3}" destId="{490FA0D7-EEFC-4D17-92C4-C96BC3891510}" srcOrd="1" destOrd="0" parTransId="{0957508D-E389-4088-9D9B-20AD95B0DC68}" sibTransId="{1D1A95FD-1854-44AE-94E7-6827A2A5F3BE}"/>
    <dgm:cxn modelId="{64BCE588-ADD3-441A-83CF-8B2D8D738251}" srcId="{70CF23AA-CF23-4F36-A0AD-C70FDCB815C3}" destId="{93CEECAE-FFDD-4ADC-9DE4-22BB0271DFAD}" srcOrd="0" destOrd="0" parTransId="{F43218C0-7940-4F1B-A168-4903DC9FD664}" sibTransId="{74A8CB0F-3FEF-4DB5-B856-823EE10E3855}"/>
    <dgm:cxn modelId="{AD761301-EF73-4B6D-9F79-CF4E85C8AFAF}" type="presOf" srcId="{490FA0D7-EEFC-4D17-92C4-C96BC3891510}" destId="{857BA549-CA1B-47C1-9870-63146D81A1C9}" srcOrd="0" destOrd="0" presId="urn:microsoft.com/office/officeart/2005/8/layout/lProcess2"/>
    <dgm:cxn modelId="{3859DA2B-B115-4BC1-B6BA-C43504944984}" type="presOf" srcId="{D9EDAFCB-0039-4F13-BDA5-C0868C03DE81}" destId="{21305F56-A947-4818-829F-DB24BFCD6FCF}" srcOrd="0" destOrd="0" presId="urn:microsoft.com/office/officeart/2005/8/layout/lProcess2"/>
    <dgm:cxn modelId="{8D95F20C-A32A-480A-AA9D-FF3ADF54A528}" srcId="{490FA0D7-EEFC-4D17-92C4-C96BC3891510}" destId="{0797162E-1B68-4DB2-A81C-05C330027AF8}" srcOrd="0" destOrd="0" parTransId="{4A8EB464-6918-407C-9F66-B9AAC44012F1}" sibTransId="{1F57F7DC-97D1-429F-9AB5-75C675FED24C}"/>
    <dgm:cxn modelId="{2210FA1B-6E3B-43A4-804E-37A7A23D67E4}" type="presOf" srcId="{93CEECAE-FFDD-4ADC-9DE4-22BB0271DFAD}" destId="{919375CC-22D9-4CB8-9D4D-93CAB71F0C0A}" srcOrd="0" destOrd="0" presId="urn:microsoft.com/office/officeart/2005/8/layout/lProcess2"/>
    <dgm:cxn modelId="{2DCA02C2-DEED-44BF-A58F-3EC58886E354}" type="presParOf" srcId="{7A7130E5-D4EC-4D6C-BBD8-0DD25E06CC1A}" destId="{556B64CB-C772-4EF2-B246-0366F6E2E200}" srcOrd="0" destOrd="0" presId="urn:microsoft.com/office/officeart/2005/8/layout/lProcess2"/>
    <dgm:cxn modelId="{7F44BC40-E9EB-4FB7-B5EE-AE5F8813E7B3}" type="presParOf" srcId="{556B64CB-C772-4EF2-B246-0366F6E2E200}" destId="{919375CC-22D9-4CB8-9D4D-93CAB71F0C0A}" srcOrd="0" destOrd="0" presId="urn:microsoft.com/office/officeart/2005/8/layout/lProcess2"/>
    <dgm:cxn modelId="{BA8EEBB5-ABAA-4BE7-8728-EC8579076CE2}" type="presParOf" srcId="{556B64CB-C772-4EF2-B246-0366F6E2E200}" destId="{CD73D4F5-1241-491B-990D-2D22A7BB828F}" srcOrd="1" destOrd="0" presId="urn:microsoft.com/office/officeart/2005/8/layout/lProcess2"/>
    <dgm:cxn modelId="{DCCDEFF3-7448-4047-8FCA-AC03997CCA2F}" type="presParOf" srcId="{556B64CB-C772-4EF2-B246-0366F6E2E200}" destId="{9E57A874-1C71-4574-8FBE-D07CD4498E47}" srcOrd="2" destOrd="0" presId="urn:microsoft.com/office/officeart/2005/8/layout/lProcess2"/>
    <dgm:cxn modelId="{5091F84E-3524-4D51-A3DC-BD65B95E334B}" type="presParOf" srcId="{9E57A874-1C71-4574-8FBE-D07CD4498E47}" destId="{EA4CE540-1B21-4AC8-A513-EFBFD767A420}" srcOrd="0" destOrd="0" presId="urn:microsoft.com/office/officeart/2005/8/layout/lProcess2"/>
    <dgm:cxn modelId="{93A65BAF-1412-438D-B6BB-534C32442864}" type="presParOf" srcId="{EA4CE540-1B21-4AC8-A513-EFBFD767A420}" destId="{21305F56-A947-4818-829F-DB24BFCD6FCF}" srcOrd="0" destOrd="0" presId="urn:microsoft.com/office/officeart/2005/8/layout/lProcess2"/>
    <dgm:cxn modelId="{C790C6CC-FDAD-43E3-B721-33A9F6A4962D}" type="presParOf" srcId="{7A7130E5-D4EC-4D6C-BBD8-0DD25E06CC1A}" destId="{2AC6E222-8DB6-4151-A0A1-F0AFBB697437}" srcOrd="1" destOrd="0" presId="urn:microsoft.com/office/officeart/2005/8/layout/lProcess2"/>
    <dgm:cxn modelId="{A26BF126-1E16-42DC-BD32-AA20F13C926B}" type="presParOf" srcId="{7A7130E5-D4EC-4D6C-BBD8-0DD25E06CC1A}" destId="{70145670-2045-48D0-B456-6A625DFC5C9F}" srcOrd="2" destOrd="0" presId="urn:microsoft.com/office/officeart/2005/8/layout/lProcess2"/>
    <dgm:cxn modelId="{6AB20E37-6323-4252-BB57-8611F72C892D}" type="presParOf" srcId="{70145670-2045-48D0-B456-6A625DFC5C9F}" destId="{857BA549-CA1B-47C1-9870-63146D81A1C9}" srcOrd="0" destOrd="0" presId="urn:microsoft.com/office/officeart/2005/8/layout/lProcess2"/>
    <dgm:cxn modelId="{816D289D-30A9-4D5E-B9E9-359EA7B9211B}" type="presParOf" srcId="{70145670-2045-48D0-B456-6A625DFC5C9F}" destId="{B49A61BF-C34A-4846-BE6D-012595BFE6CF}" srcOrd="1" destOrd="0" presId="urn:microsoft.com/office/officeart/2005/8/layout/lProcess2"/>
    <dgm:cxn modelId="{A18C27CA-A54B-463A-BF5D-931740B85AAD}" type="presParOf" srcId="{70145670-2045-48D0-B456-6A625DFC5C9F}" destId="{D27583E4-C8DB-4900-8BFE-F56A03F99610}" srcOrd="2" destOrd="0" presId="urn:microsoft.com/office/officeart/2005/8/layout/lProcess2"/>
    <dgm:cxn modelId="{27EA75A6-6331-4B29-82B7-73D998688242}" type="presParOf" srcId="{D27583E4-C8DB-4900-8BFE-F56A03F99610}" destId="{9B89D17E-C0D6-4145-8ADD-60C8D25AEAB0}" srcOrd="0" destOrd="0" presId="urn:microsoft.com/office/officeart/2005/8/layout/lProcess2"/>
    <dgm:cxn modelId="{82ABEEBB-06A6-4CC6-B5FB-0AEE84B35829}" type="presParOf" srcId="{9B89D17E-C0D6-4145-8ADD-60C8D25AEAB0}" destId="{72C5ABFD-34CA-4DF5-B853-CD4A7C9E4F6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F23AA-CF23-4F36-A0AD-C70FDCB815C3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0FA0D7-EEFC-4D17-92C4-C96BC3891510}">
      <dgm:prSet phldrT="[Текст]" custT="1"/>
      <dgm:spPr/>
      <dgm:t>
        <a:bodyPr/>
        <a:lstStyle/>
        <a:p>
          <a:r>
            <a:rPr lang="ru-RU" sz="1600" b="1" i="1" strike="noStrike" spc="-1" dirty="0">
              <a:solidFill>
                <a:srgbClr val="0D0D0D"/>
              </a:solidFill>
              <a:latin typeface="Arial"/>
            </a:rPr>
            <a:t>Учебно-научно-производственная лаборатория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7508D-E389-4088-9D9B-20AD95B0DC68}" type="parTrans" cxnId="{B409C070-27C7-4C9C-9087-38363A4774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A95FD-1854-44AE-94E7-6827A2A5F3BE}" type="sibTrans" cxnId="{B409C070-27C7-4C9C-9087-38363A4774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7162E-1B68-4DB2-A81C-05C330027AF8}">
      <dgm:prSet phldrT="[Текст]" custT="1"/>
      <dgm:spPr>
        <a:gradFill rotWithShape="0">
          <a:gsLst>
            <a:gs pos="8000">
              <a:srgbClr val="99FF99"/>
            </a:gs>
            <a:gs pos="49000">
              <a:prstClr val="white"/>
            </a:gs>
            <a:gs pos="82000">
              <a:srgbClr val="99FF99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40640" tIns="30480" rIns="4064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strike="noStrike" kern="1200" spc="-1" dirty="0">
              <a:solidFill>
                <a:srgbClr val="000000"/>
              </a:solidFill>
              <a:latin typeface="Arial"/>
              <a:ea typeface="+mn-ea"/>
              <a:cs typeface="+mn-cs"/>
            </a:rPr>
            <a:t>Геоинформационные системы и технологии</a:t>
          </a:r>
        </a:p>
      </dgm:t>
    </dgm:pt>
    <dgm:pt modelId="{4A8EB464-6918-407C-9F66-B9AAC44012F1}" type="parTrans" cxnId="{8D95F20C-A32A-480A-AA9D-FF3ADF54A52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7F7DC-97D1-429F-9AB5-75C675FED24C}" type="sibTrans" cxnId="{8D95F20C-A32A-480A-AA9D-FF3ADF54A52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EECAE-FFDD-4ADC-9DE4-22BB0271DFAD}">
      <dgm:prSet phldrT="[Текст]" custT="1"/>
      <dgm:spPr/>
      <dgm:t>
        <a:bodyPr/>
        <a:lstStyle/>
        <a:p>
          <a:r>
            <a:rPr lang="ru-RU" sz="1600" b="1" i="1" strike="noStrike" spc="-1" dirty="0">
              <a:solidFill>
                <a:srgbClr val="0D0D0D"/>
              </a:solidFill>
              <a:latin typeface="Arial"/>
            </a:rPr>
            <a:t>Учебно-научная лаборатория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8CB0F-3FEF-4DB5-B856-823EE10E3855}" type="sibTrans" cxnId="{64BCE588-ADD3-441A-83CF-8B2D8D73825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218C0-7940-4F1B-A168-4903DC9FD664}" type="parTrans" cxnId="{64BCE588-ADD3-441A-83CF-8B2D8D73825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EDAFCB-0039-4F13-BDA5-C0868C03DE81}">
      <dgm:prSet phldrT="[Текст]" custT="1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dgm:spPr>
      <dgm:t>
        <a:bodyPr anchor="ctr"/>
        <a:lstStyle/>
        <a:p>
          <a:pPr algn="ctr"/>
          <a:endParaRPr lang="ru-RU" sz="1500" b="1" strike="noStrike" spc="-1" dirty="0">
            <a:solidFill>
              <a:srgbClr val="000000"/>
            </a:solidFill>
            <a:latin typeface="Arial"/>
          </a:endParaRPr>
        </a:p>
        <a:p>
          <a:pPr algn="ctr"/>
          <a:r>
            <a:rPr lang="ru-RU" sz="1500" b="1" strike="noStrike" spc="-1" dirty="0">
              <a:solidFill>
                <a:srgbClr val="000000"/>
              </a:solidFill>
              <a:latin typeface="Arial"/>
            </a:rPr>
            <a:t>«Землеустройство» </a:t>
          </a:r>
          <a:r>
            <a:rPr lang="ru-RU" sz="1500" b="0" strike="noStrike" spc="-1" dirty="0">
              <a:solidFill>
                <a:srgbClr val="000000"/>
              </a:solidFill>
              <a:latin typeface="Arial"/>
            </a:rPr>
            <a:t/>
          </a:r>
          <a:br>
            <a:rPr lang="ru-RU" sz="1500" b="0" strike="noStrike" spc="-1" dirty="0">
              <a:solidFill>
                <a:srgbClr val="000000"/>
              </a:solidFill>
              <a:latin typeface="Arial"/>
            </a:rPr>
          </a:br>
          <a:endParaRPr lang="ru-RU" sz="15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F5F296-4EDA-433B-AC14-C53EC5EED20F}" type="sibTrans" cxnId="{1EA8627C-0240-4D84-9A15-EECB0F2CF8B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59ECE4-978C-49C8-AA68-EC1A4B03B5A1}" type="parTrans" cxnId="{1EA8627C-0240-4D84-9A15-EECB0F2CF8BF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A18C2-B1DE-8444-BFB1-EA7EEE4B6EE8}">
      <dgm:prSet phldrT="[Текст]" custT="1"/>
      <dgm:spPr>
        <a:gradFill rotWithShape="0">
          <a:gsLst>
            <a:gs pos="8000">
              <a:srgbClr val="99FF99"/>
            </a:gs>
            <a:gs pos="49000">
              <a:prstClr val="white"/>
            </a:gs>
            <a:gs pos="82000">
              <a:srgbClr val="99FF99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40640" tIns="30480" rIns="40640" bIns="3048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strike="noStrike" kern="1200" spc="-1" dirty="0">
              <a:solidFill>
                <a:srgbClr val="000000"/>
              </a:solidFill>
              <a:latin typeface="Arial"/>
              <a:ea typeface="+mn-ea"/>
              <a:cs typeface="+mn-cs"/>
            </a:rPr>
            <a:t>Геодезические приборы </a:t>
          </a:r>
          <a:br>
            <a:rPr lang="ru-RU" sz="1600" b="1" strike="noStrike" kern="1200" spc="-1" dirty="0">
              <a:solidFill>
                <a:srgbClr val="000000"/>
              </a:solidFill>
              <a:latin typeface="Arial"/>
              <a:ea typeface="+mn-ea"/>
              <a:cs typeface="+mn-cs"/>
            </a:rPr>
          </a:br>
          <a:r>
            <a:rPr lang="ru-RU" sz="1600" b="1" strike="noStrike" kern="1200" spc="-1" dirty="0">
              <a:solidFill>
                <a:srgbClr val="000000"/>
              </a:solidFill>
              <a:latin typeface="Arial"/>
              <a:ea typeface="+mn-ea"/>
              <a:cs typeface="+mn-cs"/>
            </a:rPr>
            <a:t>и инструменты</a:t>
          </a:r>
        </a:p>
      </dgm:t>
    </dgm:pt>
    <dgm:pt modelId="{6F3B7864-74EF-9443-A0C5-C598930E6FE2}" type="sibTrans" cxnId="{6813A554-3F6C-094B-A3D0-1EE8D5EE67E5}">
      <dgm:prSet/>
      <dgm:spPr/>
      <dgm:t>
        <a:bodyPr/>
        <a:lstStyle/>
        <a:p>
          <a:endParaRPr lang="ru-RU"/>
        </a:p>
      </dgm:t>
    </dgm:pt>
    <dgm:pt modelId="{E9A13936-F711-EE4B-807D-EC41A0EAE033}" type="parTrans" cxnId="{6813A554-3F6C-094B-A3D0-1EE8D5EE67E5}">
      <dgm:prSet/>
      <dgm:spPr/>
      <dgm:t>
        <a:bodyPr/>
        <a:lstStyle/>
        <a:p>
          <a:endParaRPr lang="ru-RU"/>
        </a:p>
      </dgm:t>
    </dgm:pt>
    <dgm:pt modelId="{1107D456-6438-4E1A-B00B-2AF459E41993}">
      <dgm:prSet phldrT="[Текст]" custT="1"/>
      <dgm:spPr/>
      <dgm:t>
        <a:bodyPr/>
        <a:lstStyle/>
        <a:p>
          <a:r>
            <a:rPr lang="ru-RU" sz="1600" b="1" i="1" strike="noStrike" spc="-1" dirty="0">
              <a:solidFill>
                <a:srgbClr val="000000"/>
              </a:solidFill>
              <a:latin typeface="Arial"/>
            </a:rPr>
            <a:t>Учебно-производственная лаборатория</a:t>
          </a:r>
          <a:endParaRPr lang="ru-RU" sz="16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B9E53-7E19-4C3A-8181-BA99B39B11D4}" type="sibTrans" cxnId="{68B9491B-D792-4886-8DA1-94FB15EDC9D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271BE-BF71-42B8-ABB6-9E2F6A5ECEA4}" type="parTrans" cxnId="{68B9491B-D792-4886-8DA1-94FB15EDC9D3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130E5-D4EC-4D6C-BBD8-0DD25E06CC1A}" type="pres">
      <dgm:prSet presAssocID="{70CF23AA-CF23-4F36-A0AD-C70FDCB815C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6B64CB-C772-4EF2-B246-0366F6E2E200}" type="pres">
      <dgm:prSet presAssocID="{93CEECAE-FFDD-4ADC-9DE4-22BB0271DFAD}" presName="compNode" presStyleCnt="0"/>
      <dgm:spPr/>
    </dgm:pt>
    <dgm:pt modelId="{919375CC-22D9-4CB8-9D4D-93CAB71F0C0A}" type="pres">
      <dgm:prSet presAssocID="{93CEECAE-FFDD-4ADC-9DE4-22BB0271DFAD}" presName="aNode" presStyleLbl="bgShp" presStyleIdx="0" presStyleCnt="3"/>
      <dgm:spPr/>
      <dgm:t>
        <a:bodyPr/>
        <a:lstStyle/>
        <a:p>
          <a:endParaRPr lang="ru-RU"/>
        </a:p>
      </dgm:t>
    </dgm:pt>
    <dgm:pt modelId="{CD73D4F5-1241-491B-990D-2D22A7BB828F}" type="pres">
      <dgm:prSet presAssocID="{93CEECAE-FFDD-4ADC-9DE4-22BB0271DFAD}" presName="textNode" presStyleLbl="bgShp" presStyleIdx="0" presStyleCnt="3"/>
      <dgm:spPr/>
      <dgm:t>
        <a:bodyPr/>
        <a:lstStyle/>
        <a:p>
          <a:endParaRPr lang="ru-RU"/>
        </a:p>
      </dgm:t>
    </dgm:pt>
    <dgm:pt modelId="{9E57A874-1C71-4574-8FBE-D07CD4498E47}" type="pres">
      <dgm:prSet presAssocID="{93CEECAE-FFDD-4ADC-9DE4-22BB0271DFAD}" presName="compChildNode" presStyleCnt="0"/>
      <dgm:spPr/>
    </dgm:pt>
    <dgm:pt modelId="{EA4CE540-1B21-4AC8-A513-EFBFD767A420}" type="pres">
      <dgm:prSet presAssocID="{93CEECAE-FFDD-4ADC-9DE4-22BB0271DFAD}" presName="theInnerList" presStyleCnt="0"/>
      <dgm:spPr/>
    </dgm:pt>
    <dgm:pt modelId="{21305F56-A947-4818-829F-DB24BFCD6FCF}" type="pres">
      <dgm:prSet presAssocID="{D9EDAFCB-0039-4F13-BDA5-C0868C03DE8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6E222-8DB6-4151-A0A1-F0AFBB697437}" type="pres">
      <dgm:prSet presAssocID="{93CEECAE-FFDD-4ADC-9DE4-22BB0271DFAD}" presName="aSpace" presStyleCnt="0"/>
      <dgm:spPr/>
    </dgm:pt>
    <dgm:pt modelId="{74C5A67B-930A-4BD3-8A8D-D7EEEC0E52FD}" type="pres">
      <dgm:prSet presAssocID="{1107D456-6438-4E1A-B00B-2AF459E41993}" presName="compNode" presStyleCnt="0"/>
      <dgm:spPr/>
    </dgm:pt>
    <dgm:pt modelId="{D5B6F12C-5B26-476C-9375-A4B9EF1CF105}" type="pres">
      <dgm:prSet presAssocID="{1107D456-6438-4E1A-B00B-2AF459E41993}" presName="aNode" presStyleLbl="bgShp" presStyleIdx="1" presStyleCnt="3"/>
      <dgm:spPr/>
      <dgm:t>
        <a:bodyPr/>
        <a:lstStyle/>
        <a:p>
          <a:endParaRPr lang="ru-RU"/>
        </a:p>
      </dgm:t>
    </dgm:pt>
    <dgm:pt modelId="{03EE41CD-5CC8-4947-B796-1DF494DE943A}" type="pres">
      <dgm:prSet presAssocID="{1107D456-6438-4E1A-B00B-2AF459E41993}" presName="textNode" presStyleLbl="bgShp" presStyleIdx="1" presStyleCnt="3"/>
      <dgm:spPr/>
      <dgm:t>
        <a:bodyPr/>
        <a:lstStyle/>
        <a:p>
          <a:endParaRPr lang="ru-RU"/>
        </a:p>
      </dgm:t>
    </dgm:pt>
    <dgm:pt modelId="{7C89EC42-01F9-49FE-AB82-B6AC9ADF80FB}" type="pres">
      <dgm:prSet presAssocID="{1107D456-6438-4E1A-B00B-2AF459E41993}" presName="compChildNode" presStyleCnt="0"/>
      <dgm:spPr/>
    </dgm:pt>
    <dgm:pt modelId="{52D85C39-1454-498F-82D8-82221703443E}" type="pres">
      <dgm:prSet presAssocID="{1107D456-6438-4E1A-B00B-2AF459E41993}" presName="theInnerList" presStyleCnt="0"/>
      <dgm:spPr/>
    </dgm:pt>
    <dgm:pt modelId="{DB8B2BA8-8623-1540-A38B-34098D75D7AB}" type="pres">
      <dgm:prSet presAssocID="{3A2A18C2-B1DE-8444-BFB1-EA7EEE4B6EE8}" presName="childNode" presStyleLbl="node1" presStyleIdx="1" presStyleCnt="3">
        <dgm:presLayoutVars>
          <dgm:bulletEnabled val="1"/>
        </dgm:presLayoutVars>
      </dgm:prSet>
      <dgm:spPr>
        <a:xfrm>
          <a:off x="4256680" y="489627"/>
          <a:ext cx="2897217" cy="106085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878EA01-E596-4E53-A958-7AC21B680691}" type="pres">
      <dgm:prSet presAssocID="{1107D456-6438-4E1A-B00B-2AF459E41993}" presName="aSpace" presStyleCnt="0"/>
      <dgm:spPr/>
    </dgm:pt>
    <dgm:pt modelId="{70145670-2045-48D0-B456-6A625DFC5C9F}" type="pres">
      <dgm:prSet presAssocID="{490FA0D7-EEFC-4D17-92C4-C96BC3891510}" presName="compNode" presStyleCnt="0"/>
      <dgm:spPr/>
    </dgm:pt>
    <dgm:pt modelId="{857BA549-CA1B-47C1-9870-63146D81A1C9}" type="pres">
      <dgm:prSet presAssocID="{490FA0D7-EEFC-4D17-92C4-C96BC3891510}" presName="aNode" presStyleLbl="bgShp" presStyleIdx="2" presStyleCnt="3" custLinFactNeighborX="794" custLinFactNeighborY="-1407"/>
      <dgm:spPr/>
      <dgm:t>
        <a:bodyPr/>
        <a:lstStyle/>
        <a:p>
          <a:endParaRPr lang="ru-RU"/>
        </a:p>
      </dgm:t>
    </dgm:pt>
    <dgm:pt modelId="{B49A61BF-C34A-4846-BE6D-012595BFE6CF}" type="pres">
      <dgm:prSet presAssocID="{490FA0D7-EEFC-4D17-92C4-C96BC3891510}" presName="textNode" presStyleLbl="bgShp" presStyleIdx="2" presStyleCnt="3"/>
      <dgm:spPr/>
      <dgm:t>
        <a:bodyPr/>
        <a:lstStyle/>
        <a:p>
          <a:endParaRPr lang="ru-RU"/>
        </a:p>
      </dgm:t>
    </dgm:pt>
    <dgm:pt modelId="{D27583E4-C8DB-4900-8BFE-F56A03F99610}" type="pres">
      <dgm:prSet presAssocID="{490FA0D7-EEFC-4D17-92C4-C96BC3891510}" presName="compChildNode" presStyleCnt="0"/>
      <dgm:spPr/>
    </dgm:pt>
    <dgm:pt modelId="{9B89D17E-C0D6-4145-8ADD-60C8D25AEAB0}" type="pres">
      <dgm:prSet presAssocID="{490FA0D7-EEFC-4D17-92C4-C96BC3891510}" presName="theInnerList" presStyleCnt="0"/>
      <dgm:spPr/>
    </dgm:pt>
    <dgm:pt modelId="{72C5ABFD-34CA-4DF5-B853-CD4A7C9E4F67}" type="pres">
      <dgm:prSet presAssocID="{0797162E-1B68-4DB2-A81C-05C330027AF8}" presName="childNode" presStyleLbl="node1" presStyleIdx="2" presStyleCnt="3">
        <dgm:presLayoutVars>
          <dgm:bulletEnabled val="1"/>
        </dgm:presLayoutVars>
      </dgm:prSet>
      <dgm:spPr>
        <a:xfrm>
          <a:off x="8149815" y="489627"/>
          <a:ext cx="2897217" cy="106085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4B4272A4-CE2E-4134-A5E0-44201298844A}" type="presOf" srcId="{1107D456-6438-4E1A-B00B-2AF459E41993}" destId="{D5B6F12C-5B26-476C-9375-A4B9EF1CF105}" srcOrd="0" destOrd="0" presId="urn:microsoft.com/office/officeart/2005/8/layout/lProcess2"/>
    <dgm:cxn modelId="{6813A554-3F6C-094B-A3D0-1EE8D5EE67E5}" srcId="{1107D456-6438-4E1A-B00B-2AF459E41993}" destId="{3A2A18C2-B1DE-8444-BFB1-EA7EEE4B6EE8}" srcOrd="0" destOrd="0" parTransId="{E9A13936-F711-EE4B-807D-EC41A0EAE033}" sibTransId="{6F3B7864-74EF-9443-A0C5-C598930E6FE2}"/>
    <dgm:cxn modelId="{68B9491B-D792-4886-8DA1-94FB15EDC9D3}" srcId="{70CF23AA-CF23-4F36-A0AD-C70FDCB815C3}" destId="{1107D456-6438-4E1A-B00B-2AF459E41993}" srcOrd="1" destOrd="0" parTransId="{703271BE-BF71-42B8-ABB6-9E2F6A5ECEA4}" sibTransId="{295B9E53-7E19-4C3A-8181-BA99B39B11D4}"/>
    <dgm:cxn modelId="{B3069B7B-E932-4802-BCB7-8E4F8E32390A}" type="presOf" srcId="{490FA0D7-EEFC-4D17-92C4-C96BC3891510}" destId="{857BA549-CA1B-47C1-9870-63146D81A1C9}" srcOrd="0" destOrd="0" presId="urn:microsoft.com/office/officeart/2005/8/layout/lProcess2"/>
    <dgm:cxn modelId="{B1A7F983-17AA-41BE-A7AF-D34282150471}" type="presOf" srcId="{490FA0D7-EEFC-4D17-92C4-C96BC3891510}" destId="{B49A61BF-C34A-4846-BE6D-012595BFE6CF}" srcOrd="1" destOrd="0" presId="urn:microsoft.com/office/officeart/2005/8/layout/lProcess2"/>
    <dgm:cxn modelId="{77422A96-5A18-49BF-B025-A80C860B4655}" type="presOf" srcId="{93CEECAE-FFDD-4ADC-9DE4-22BB0271DFAD}" destId="{CD73D4F5-1241-491B-990D-2D22A7BB828F}" srcOrd="1" destOrd="0" presId="urn:microsoft.com/office/officeart/2005/8/layout/lProcess2"/>
    <dgm:cxn modelId="{B834E1F0-3B2E-4238-B35E-9C18D8E4A8D4}" type="presOf" srcId="{3A2A18C2-B1DE-8444-BFB1-EA7EEE4B6EE8}" destId="{DB8B2BA8-8623-1540-A38B-34098D75D7AB}" srcOrd="0" destOrd="0" presId="urn:microsoft.com/office/officeart/2005/8/layout/lProcess2"/>
    <dgm:cxn modelId="{1EA8627C-0240-4D84-9A15-EECB0F2CF8BF}" srcId="{93CEECAE-FFDD-4ADC-9DE4-22BB0271DFAD}" destId="{D9EDAFCB-0039-4F13-BDA5-C0868C03DE81}" srcOrd="0" destOrd="0" parTransId="{0259ECE4-978C-49C8-AA68-EC1A4B03B5A1}" sibTransId="{CDF5F296-4EDA-433B-AC14-C53EC5EED20F}"/>
    <dgm:cxn modelId="{2B3F593B-DC29-486B-AEB2-9DFC842D6A11}" type="presOf" srcId="{0797162E-1B68-4DB2-A81C-05C330027AF8}" destId="{72C5ABFD-34CA-4DF5-B853-CD4A7C9E4F67}" srcOrd="0" destOrd="0" presId="urn:microsoft.com/office/officeart/2005/8/layout/lProcess2"/>
    <dgm:cxn modelId="{B1665F41-C142-4E60-86CF-9C5E05433D35}" type="presOf" srcId="{93CEECAE-FFDD-4ADC-9DE4-22BB0271DFAD}" destId="{919375CC-22D9-4CB8-9D4D-93CAB71F0C0A}" srcOrd="0" destOrd="0" presId="urn:microsoft.com/office/officeart/2005/8/layout/lProcess2"/>
    <dgm:cxn modelId="{64BCE588-ADD3-441A-83CF-8B2D8D738251}" srcId="{70CF23AA-CF23-4F36-A0AD-C70FDCB815C3}" destId="{93CEECAE-FFDD-4ADC-9DE4-22BB0271DFAD}" srcOrd="0" destOrd="0" parTransId="{F43218C0-7940-4F1B-A168-4903DC9FD664}" sibTransId="{74A8CB0F-3FEF-4DB5-B856-823EE10E3855}"/>
    <dgm:cxn modelId="{B409C070-27C7-4C9C-9087-38363A47740B}" srcId="{70CF23AA-CF23-4F36-A0AD-C70FDCB815C3}" destId="{490FA0D7-EEFC-4D17-92C4-C96BC3891510}" srcOrd="2" destOrd="0" parTransId="{0957508D-E389-4088-9D9B-20AD95B0DC68}" sibTransId="{1D1A95FD-1854-44AE-94E7-6827A2A5F3BE}"/>
    <dgm:cxn modelId="{8D95F20C-A32A-480A-AA9D-FF3ADF54A528}" srcId="{490FA0D7-EEFC-4D17-92C4-C96BC3891510}" destId="{0797162E-1B68-4DB2-A81C-05C330027AF8}" srcOrd="0" destOrd="0" parTransId="{4A8EB464-6918-407C-9F66-B9AAC44012F1}" sibTransId="{1F57F7DC-97D1-429F-9AB5-75C675FED24C}"/>
    <dgm:cxn modelId="{D68F00E1-DD0E-4436-9CB4-C4409BA199FC}" type="presOf" srcId="{70CF23AA-CF23-4F36-A0AD-C70FDCB815C3}" destId="{7A7130E5-D4EC-4D6C-BBD8-0DD25E06CC1A}" srcOrd="0" destOrd="0" presId="urn:microsoft.com/office/officeart/2005/8/layout/lProcess2"/>
    <dgm:cxn modelId="{68A6088D-7DF2-4274-A836-1C4AC8EAB713}" type="presOf" srcId="{1107D456-6438-4E1A-B00B-2AF459E41993}" destId="{03EE41CD-5CC8-4947-B796-1DF494DE943A}" srcOrd="1" destOrd="0" presId="urn:microsoft.com/office/officeart/2005/8/layout/lProcess2"/>
    <dgm:cxn modelId="{2E0F91CD-3DCF-4352-813F-8585154E953C}" type="presOf" srcId="{D9EDAFCB-0039-4F13-BDA5-C0868C03DE81}" destId="{21305F56-A947-4818-829F-DB24BFCD6FCF}" srcOrd="0" destOrd="0" presId="urn:microsoft.com/office/officeart/2005/8/layout/lProcess2"/>
    <dgm:cxn modelId="{7D20F2C7-9A47-4B1A-A9FA-9E150265A26E}" type="presParOf" srcId="{7A7130E5-D4EC-4D6C-BBD8-0DD25E06CC1A}" destId="{556B64CB-C772-4EF2-B246-0366F6E2E200}" srcOrd="0" destOrd="0" presId="urn:microsoft.com/office/officeart/2005/8/layout/lProcess2"/>
    <dgm:cxn modelId="{56235062-F1BD-4C55-8808-1282DBE05F08}" type="presParOf" srcId="{556B64CB-C772-4EF2-B246-0366F6E2E200}" destId="{919375CC-22D9-4CB8-9D4D-93CAB71F0C0A}" srcOrd="0" destOrd="0" presId="urn:microsoft.com/office/officeart/2005/8/layout/lProcess2"/>
    <dgm:cxn modelId="{0DEA0449-9C3E-4CA4-A3D2-827F820FE104}" type="presParOf" srcId="{556B64CB-C772-4EF2-B246-0366F6E2E200}" destId="{CD73D4F5-1241-491B-990D-2D22A7BB828F}" srcOrd="1" destOrd="0" presId="urn:microsoft.com/office/officeart/2005/8/layout/lProcess2"/>
    <dgm:cxn modelId="{08A19618-BD8B-4DBC-9BDC-F86DE45890C4}" type="presParOf" srcId="{556B64CB-C772-4EF2-B246-0366F6E2E200}" destId="{9E57A874-1C71-4574-8FBE-D07CD4498E47}" srcOrd="2" destOrd="0" presId="urn:microsoft.com/office/officeart/2005/8/layout/lProcess2"/>
    <dgm:cxn modelId="{3B0DA273-3838-4D04-A1D4-AA357ACE01FD}" type="presParOf" srcId="{9E57A874-1C71-4574-8FBE-D07CD4498E47}" destId="{EA4CE540-1B21-4AC8-A513-EFBFD767A420}" srcOrd="0" destOrd="0" presId="urn:microsoft.com/office/officeart/2005/8/layout/lProcess2"/>
    <dgm:cxn modelId="{BE0468FA-25A1-48AE-9882-CB80036909D9}" type="presParOf" srcId="{EA4CE540-1B21-4AC8-A513-EFBFD767A420}" destId="{21305F56-A947-4818-829F-DB24BFCD6FCF}" srcOrd="0" destOrd="0" presId="urn:microsoft.com/office/officeart/2005/8/layout/lProcess2"/>
    <dgm:cxn modelId="{0E33FF2E-EC42-4DA2-B8D1-E5AE08B4C75F}" type="presParOf" srcId="{7A7130E5-D4EC-4D6C-BBD8-0DD25E06CC1A}" destId="{2AC6E222-8DB6-4151-A0A1-F0AFBB697437}" srcOrd="1" destOrd="0" presId="urn:microsoft.com/office/officeart/2005/8/layout/lProcess2"/>
    <dgm:cxn modelId="{D6A57B2C-20DA-48D2-A83C-3CC3B9DE683F}" type="presParOf" srcId="{7A7130E5-D4EC-4D6C-BBD8-0DD25E06CC1A}" destId="{74C5A67B-930A-4BD3-8A8D-D7EEEC0E52FD}" srcOrd="2" destOrd="0" presId="urn:microsoft.com/office/officeart/2005/8/layout/lProcess2"/>
    <dgm:cxn modelId="{7B322D36-7EB8-4A8A-AF82-B7DE364A55D9}" type="presParOf" srcId="{74C5A67B-930A-4BD3-8A8D-D7EEEC0E52FD}" destId="{D5B6F12C-5B26-476C-9375-A4B9EF1CF105}" srcOrd="0" destOrd="0" presId="urn:microsoft.com/office/officeart/2005/8/layout/lProcess2"/>
    <dgm:cxn modelId="{A89C7C55-DA3B-4EB9-9E96-4F7EBDEE500C}" type="presParOf" srcId="{74C5A67B-930A-4BD3-8A8D-D7EEEC0E52FD}" destId="{03EE41CD-5CC8-4947-B796-1DF494DE943A}" srcOrd="1" destOrd="0" presId="urn:microsoft.com/office/officeart/2005/8/layout/lProcess2"/>
    <dgm:cxn modelId="{C26E5731-6508-4573-AEEB-A33EB2FB573D}" type="presParOf" srcId="{74C5A67B-930A-4BD3-8A8D-D7EEEC0E52FD}" destId="{7C89EC42-01F9-49FE-AB82-B6AC9ADF80FB}" srcOrd="2" destOrd="0" presId="urn:microsoft.com/office/officeart/2005/8/layout/lProcess2"/>
    <dgm:cxn modelId="{465D41E2-870E-4DD7-83AA-1537930E7408}" type="presParOf" srcId="{7C89EC42-01F9-49FE-AB82-B6AC9ADF80FB}" destId="{52D85C39-1454-498F-82D8-82221703443E}" srcOrd="0" destOrd="0" presId="urn:microsoft.com/office/officeart/2005/8/layout/lProcess2"/>
    <dgm:cxn modelId="{0B7C4C92-51C9-4642-95C3-DA3426AC990B}" type="presParOf" srcId="{52D85C39-1454-498F-82D8-82221703443E}" destId="{DB8B2BA8-8623-1540-A38B-34098D75D7AB}" srcOrd="0" destOrd="0" presId="urn:microsoft.com/office/officeart/2005/8/layout/lProcess2"/>
    <dgm:cxn modelId="{35F8D25D-67B5-4499-B5C5-41AA7C003911}" type="presParOf" srcId="{7A7130E5-D4EC-4D6C-BBD8-0DD25E06CC1A}" destId="{B878EA01-E596-4E53-A958-7AC21B680691}" srcOrd="3" destOrd="0" presId="urn:microsoft.com/office/officeart/2005/8/layout/lProcess2"/>
    <dgm:cxn modelId="{776E6CAA-DA57-4D8F-9B43-5E5F2332FD87}" type="presParOf" srcId="{7A7130E5-D4EC-4D6C-BBD8-0DD25E06CC1A}" destId="{70145670-2045-48D0-B456-6A625DFC5C9F}" srcOrd="4" destOrd="0" presId="urn:microsoft.com/office/officeart/2005/8/layout/lProcess2"/>
    <dgm:cxn modelId="{409829A5-6039-444B-8D81-8F394C1E60C7}" type="presParOf" srcId="{70145670-2045-48D0-B456-6A625DFC5C9F}" destId="{857BA549-CA1B-47C1-9870-63146D81A1C9}" srcOrd="0" destOrd="0" presId="urn:microsoft.com/office/officeart/2005/8/layout/lProcess2"/>
    <dgm:cxn modelId="{DC50252C-DBA0-4D5D-A359-59A8000279EC}" type="presParOf" srcId="{70145670-2045-48D0-B456-6A625DFC5C9F}" destId="{B49A61BF-C34A-4846-BE6D-012595BFE6CF}" srcOrd="1" destOrd="0" presId="urn:microsoft.com/office/officeart/2005/8/layout/lProcess2"/>
    <dgm:cxn modelId="{E922FE54-3831-45F0-AD4D-299736CFCF06}" type="presParOf" srcId="{70145670-2045-48D0-B456-6A625DFC5C9F}" destId="{D27583E4-C8DB-4900-8BFE-F56A03F99610}" srcOrd="2" destOrd="0" presId="urn:microsoft.com/office/officeart/2005/8/layout/lProcess2"/>
    <dgm:cxn modelId="{33AD382B-BF62-440A-9022-808454D68497}" type="presParOf" srcId="{D27583E4-C8DB-4900-8BFE-F56A03F99610}" destId="{9B89D17E-C0D6-4145-8ADD-60C8D25AEAB0}" srcOrd="0" destOrd="0" presId="urn:microsoft.com/office/officeart/2005/8/layout/lProcess2"/>
    <dgm:cxn modelId="{4AD587A3-3E4C-43E3-B379-AB5BC59141A4}" type="presParOf" srcId="{9B89D17E-C0D6-4145-8ADD-60C8D25AEAB0}" destId="{72C5ABFD-34CA-4DF5-B853-CD4A7C9E4F6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CF23AA-CF23-4F36-A0AD-C70FDCB815C3}" type="doc">
      <dgm:prSet loTypeId="urn:microsoft.com/office/officeart/2005/8/layout/lProcess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90FA0D7-EEFC-4D17-92C4-C96BC3891510}">
      <dgm:prSet phldrT="[Текст]" custT="1"/>
      <dgm:spPr/>
      <dgm:t>
        <a:bodyPr/>
        <a:lstStyle/>
        <a:p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7508D-E389-4088-9D9B-20AD95B0DC68}" type="parTrans" cxnId="{B409C070-27C7-4C9C-9087-38363A4774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A95FD-1854-44AE-94E7-6827A2A5F3BE}" type="sibTrans" cxnId="{B409C070-27C7-4C9C-9087-38363A47740B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7162E-1B68-4DB2-A81C-05C330027AF8}">
      <dgm:prSet phldrT="[Текст]" custT="1"/>
      <dgm:spPr>
        <a:gradFill rotWithShape="0">
          <a:gsLst>
            <a:gs pos="11000">
              <a:schemeClr val="accent2">
                <a:lumMod val="60000"/>
                <a:lumOff val="40000"/>
              </a:schemeClr>
            </a:gs>
            <a:gs pos="57000">
              <a:schemeClr val="bg1"/>
            </a:gs>
            <a:gs pos="99000">
              <a:srgbClr val="99FF99"/>
            </a:gs>
          </a:gsLst>
          <a:lin ang="16200000" scaled="0"/>
        </a:gradFill>
      </dgm:spPr>
      <dgm:t>
        <a:bodyPr anchor="ctr"/>
        <a:lstStyle/>
        <a:p>
          <a:pPr algn="ctr"/>
          <a:r>
            <a:rPr lang="ru-RU" sz="1600" b="0" strike="noStrike" spc="-1" dirty="0">
              <a:solidFill>
                <a:srgbClr val="000000"/>
              </a:solidFill>
              <a:latin typeface="Arial"/>
            </a:rPr>
            <a:t>учебный кабинет «Музей геодезии и землеустройства»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8EB464-6918-407C-9F66-B9AAC44012F1}" type="parTrans" cxnId="{8D95F20C-A32A-480A-AA9D-FF3ADF54A52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7F7DC-97D1-429F-9AB5-75C675FED24C}" type="sibTrans" cxnId="{8D95F20C-A32A-480A-AA9D-FF3ADF54A528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130E5-D4EC-4D6C-BBD8-0DD25E06CC1A}" type="pres">
      <dgm:prSet presAssocID="{70CF23AA-CF23-4F36-A0AD-C70FDCB815C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145670-2045-48D0-B456-6A625DFC5C9F}" type="pres">
      <dgm:prSet presAssocID="{490FA0D7-EEFC-4D17-92C4-C96BC3891510}" presName="compNode" presStyleCnt="0"/>
      <dgm:spPr/>
    </dgm:pt>
    <dgm:pt modelId="{857BA549-CA1B-47C1-9870-63146D81A1C9}" type="pres">
      <dgm:prSet presAssocID="{490FA0D7-EEFC-4D17-92C4-C96BC3891510}" presName="aNode" presStyleLbl="bgShp" presStyleIdx="0" presStyleCnt="1" custLinFactNeighborX="299" custLinFactNeighborY="-37944"/>
      <dgm:spPr/>
      <dgm:t>
        <a:bodyPr/>
        <a:lstStyle/>
        <a:p>
          <a:endParaRPr lang="ru-RU"/>
        </a:p>
      </dgm:t>
    </dgm:pt>
    <dgm:pt modelId="{B49A61BF-C34A-4846-BE6D-012595BFE6CF}" type="pres">
      <dgm:prSet presAssocID="{490FA0D7-EEFC-4D17-92C4-C96BC3891510}" presName="textNode" presStyleLbl="bgShp" presStyleIdx="0" presStyleCnt="1"/>
      <dgm:spPr/>
      <dgm:t>
        <a:bodyPr/>
        <a:lstStyle/>
        <a:p>
          <a:endParaRPr lang="ru-RU"/>
        </a:p>
      </dgm:t>
    </dgm:pt>
    <dgm:pt modelId="{D27583E4-C8DB-4900-8BFE-F56A03F99610}" type="pres">
      <dgm:prSet presAssocID="{490FA0D7-EEFC-4D17-92C4-C96BC3891510}" presName="compChildNode" presStyleCnt="0"/>
      <dgm:spPr/>
    </dgm:pt>
    <dgm:pt modelId="{9B89D17E-C0D6-4145-8ADD-60C8D25AEAB0}" type="pres">
      <dgm:prSet presAssocID="{490FA0D7-EEFC-4D17-92C4-C96BC3891510}" presName="theInnerList" presStyleCnt="0"/>
      <dgm:spPr/>
    </dgm:pt>
    <dgm:pt modelId="{72C5ABFD-34CA-4DF5-B853-CD4A7C9E4F67}" type="pres">
      <dgm:prSet presAssocID="{0797162E-1B68-4DB2-A81C-05C330027AF8}" presName="childNode" presStyleLbl="node1" presStyleIdx="0" presStyleCnt="1" custLinFactNeighborX="237" custLinFactNeighborY="-12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C69127-D235-4C33-90F4-D75F52A83F59}" type="presOf" srcId="{490FA0D7-EEFC-4D17-92C4-C96BC3891510}" destId="{857BA549-CA1B-47C1-9870-63146D81A1C9}" srcOrd="0" destOrd="0" presId="urn:microsoft.com/office/officeart/2005/8/layout/lProcess2"/>
    <dgm:cxn modelId="{B3F183CB-C7AB-4EC6-A27D-24D9BF2C032A}" type="presOf" srcId="{70CF23AA-CF23-4F36-A0AD-C70FDCB815C3}" destId="{7A7130E5-D4EC-4D6C-BBD8-0DD25E06CC1A}" srcOrd="0" destOrd="0" presId="urn:microsoft.com/office/officeart/2005/8/layout/lProcess2"/>
    <dgm:cxn modelId="{B409C070-27C7-4C9C-9087-38363A47740B}" srcId="{70CF23AA-CF23-4F36-A0AD-C70FDCB815C3}" destId="{490FA0D7-EEFC-4D17-92C4-C96BC3891510}" srcOrd="0" destOrd="0" parTransId="{0957508D-E389-4088-9D9B-20AD95B0DC68}" sibTransId="{1D1A95FD-1854-44AE-94E7-6827A2A5F3BE}"/>
    <dgm:cxn modelId="{DCDDECD5-98C6-4ABA-85D4-CF2628EF610E}" type="presOf" srcId="{490FA0D7-EEFC-4D17-92C4-C96BC3891510}" destId="{B49A61BF-C34A-4846-BE6D-012595BFE6CF}" srcOrd="1" destOrd="0" presId="urn:microsoft.com/office/officeart/2005/8/layout/lProcess2"/>
    <dgm:cxn modelId="{ADB5A2CA-155F-4F97-B165-EBCAC3ADA203}" type="presOf" srcId="{0797162E-1B68-4DB2-A81C-05C330027AF8}" destId="{72C5ABFD-34CA-4DF5-B853-CD4A7C9E4F67}" srcOrd="0" destOrd="0" presId="urn:microsoft.com/office/officeart/2005/8/layout/lProcess2"/>
    <dgm:cxn modelId="{8D95F20C-A32A-480A-AA9D-FF3ADF54A528}" srcId="{490FA0D7-EEFC-4D17-92C4-C96BC3891510}" destId="{0797162E-1B68-4DB2-A81C-05C330027AF8}" srcOrd="0" destOrd="0" parTransId="{4A8EB464-6918-407C-9F66-B9AAC44012F1}" sibTransId="{1F57F7DC-97D1-429F-9AB5-75C675FED24C}"/>
    <dgm:cxn modelId="{91CB435D-0B6E-465B-975B-A84EF06E4464}" type="presParOf" srcId="{7A7130E5-D4EC-4D6C-BBD8-0DD25E06CC1A}" destId="{70145670-2045-48D0-B456-6A625DFC5C9F}" srcOrd="0" destOrd="0" presId="urn:microsoft.com/office/officeart/2005/8/layout/lProcess2"/>
    <dgm:cxn modelId="{0E23765D-12E0-44FB-ABC9-274AFB82C900}" type="presParOf" srcId="{70145670-2045-48D0-B456-6A625DFC5C9F}" destId="{857BA549-CA1B-47C1-9870-63146D81A1C9}" srcOrd="0" destOrd="0" presId="urn:microsoft.com/office/officeart/2005/8/layout/lProcess2"/>
    <dgm:cxn modelId="{CC58586D-E77F-46B2-889E-6C2A652C5E7A}" type="presParOf" srcId="{70145670-2045-48D0-B456-6A625DFC5C9F}" destId="{B49A61BF-C34A-4846-BE6D-012595BFE6CF}" srcOrd="1" destOrd="0" presId="urn:microsoft.com/office/officeart/2005/8/layout/lProcess2"/>
    <dgm:cxn modelId="{DC2B3A63-6765-44B0-AD31-AFBC5495BF7B}" type="presParOf" srcId="{70145670-2045-48D0-B456-6A625DFC5C9F}" destId="{D27583E4-C8DB-4900-8BFE-F56A03F99610}" srcOrd="2" destOrd="0" presId="urn:microsoft.com/office/officeart/2005/8/layout/lProcess2"/>
    <dgm:cxn modelId="{792BB982-52D4-4977-ABF6-C4254C670A67}" type="presParOf" srcId="{D27583E4-C8DB-4900-8BFE-F56A03F99610}" destId="{9B89D17E-C0D6-4145-8ADD-60C8D25AEAB0}" srcOrd="0" destOrd="0" presId="urn:microsoft.com/office/officeart/2005/8/layout/lProcess2"/>
    <dgm:cxn modelId="{E42177A9-99E1-4039-8DE6-790CDFF60CC3}" type="presParOf" srcId="{9B89D17E-C0D6-4145-8ADD-60C8D25AEAB0}" destId="{72C5ABFD-34CA-4DF5-B853-CD4A7C9E4F6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CCA763-629F-4F04-B700-F18AC24373D1}" type="doc">
      <dgm:prSet loTypeId="urn:microsoft.com/office/officeart/2005/8/layout/matrix1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8ABAF7-7C49-4567-BB1A-B11C3201475E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СибРУМЦ</a:t>
          </a:r>
          <a:endParaRPr lang="ru-RU" dirty="0">
            <a:solidFill>
              <a:schemeClr val="tx1"/>
            </a:solidFill>
          </a:endParaRPr>
        </a:p>
      </dgm:t>
    </dgm:pt>
    <dgm:pt modelId="{9AAA9A52-5DEB-46BF-82AB-DE4963EFAFC3}" type="parTrans" cxnId="{CB3BF478-FC8F-4A78-B43F-67FA3B8647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47BE537-9928-4CA1-9FCB-04A9B3DF8557}" type="sibTrans" cxnId="{CB3BF478-FC8F-4A78-B43F-67FA3B8647B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E798A1-178D-4DA1-BAC7-EACC9ECCDF7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1800" b="1" dirty="0">
            <a:solidFill>
              <a:schemeClr val="tx1"/>
            </a:solidFill>
          </a:endParaRPr>
        </a:p>
        <a:p>
          <a:endParaRPr lang="ru-RU" sz="1800" b="1" dirty="0">
            <a:solidFill>
              <a:schemeClr val="tx1"/>
            </a:solidFill>
          </a:endParaRPr>
        </a:p>
        <a:p>
          <a:pPr marL="1795463" indent="-87313"/>
          <a:r>
            <a:rPr lang="ru-RU" sz="1800" b="1" dirty="0">
              <a:solidFill>
                <a:schemeClr val="tx1"/>
              </a:solidFill>
            </a:rPr>
            <a:t>Зам. председателя: </a:t>
          </a:r>
          <a:br>
            <a:rPr lang="ru-RU" sz="1800" b="1" dirty="0">
              <a:solidFill>
                <a:schemeClr val="tx1"/>
              </a:solidFill>
            </a:rPr>
          </a:br>
          <a:r>
            <a:rPr lang="ru-RU" sz="1800" b="1" dirty="0">
              <a:solidFill>
                <a:schemeClr val="tx1"/>
              </a:solidFill>
            </a:rPr>
            <a:t>Долматова Ольга Николаевна, канд. экон. наук, доцент,</a:t>
          </a:r>
        </a:p>
        <a:p>
          <a:pPr marL="1795463" indent="-87313"/>
          <a:r>
            <a:rPr lang="ru-RU" sz="1800" b="1" dirty="0">
              <a:solidFill>
                <a:schemeClr val="tx1"/>
              </a:solidFill>
            </a:rPr>
            <a:t>декан землеустроительного факультета </a:t>
          </a:r>
          <a:endParaRPr lang="ru-RU" sz="1800" dirty="0">
            <a:solidFill>
              <a:schemeClr val="tx1"/>
            </a:solidFill>
          </a:endParaRPr>
        </a:p>
      </dgm:t>
    </dgm:pt>
    <dgm:pt modelId="{0D0E676F-FB08-49A4-93C5-BB4939E4C8E5}" type="parTrans" cxnId="{BE196572-43BB-4C9D-BE3D-EEECC01021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13D5F53-584B-4422-B993-46D659C9A2FB}" type="sibTrans" cxnId="{BE196572-43BB-4C9D-BE3D-EEECC010214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8B85027-7B87-4DF4-9992-355443E9F9A6}">
      <dgm:prSet phldrT="[Текст]" custT="1"/>
      <dgm:spPr>
        <a:solidFill>
          <a:srgbClr val="66FF66"/>
        </a:solidFill>
      </dgm:spPr>
      <dgm:t>
        <a:bodyPr/>
        <a:lstStyle/>
        <a:p>
          <a:pPr marL="1971675" indent="0"/>
          <a:r>
            <a:rPr lang="ru-RU" sz="1800" b="1" dirty="0">
              <a:solidFill>
                <a:schemeClr val="tx1"/>
              </a:solidFill>
            </a:rPr>
            <a:t>Гилёва Лариса Николаевна, канд. геогр. наук, доцент,</a:t>
          </a:r>
        </a:p>
        <a:p>
          <a:pPr marL="1971675" indent="0"/>
          <a:r>
            <a:rPr lang="ru-RU" sz="1800" b="1" dirty="0">
              <a:solidFill>
                <a:schemeClr val="tx1"/>
              </a:solidFill>
            </a:rPr>
            <a:t>заведующий кафедрой землеустройства</a:t>
          </a:r>
          <a:endParaRPr lang="ru-RU" sz="1800" dirty="0">
            <a:solidFill>
              <a:schemeClr val="tx1"/>
            </a:solidFill>
          </a:endParaRPr>
        </a:p>
      </dgm:t>
    </dgm:pt>
    <dgm:pt modelId="{6CF596A3-A67B-4D1E-96E9-6C9FE8A395CA}" type="parTrans" cxnId="{3895CB4D-6671-4D60-91C3-56D2C7FF69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E357DC-D015-4614-9FB9-9AAD251428D5}" type="sibTrans" cxnId="{3895CB4D-6671-4D60-91C3-56D2C7FF69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2811A0F-0253-489E-840C-02322DDE038D}">
      <dgm:prSet phldrT="[Текст]" custT="1"/>
      <dgm:spPr>
        <a:solidFill>
          <a:srgbClr val="00CCFF"/>
        </a:solidFill>
      </dgm:spPr>
      <dgm:t>
        <a:bodyPr/>
        <a:lstStyle/>
        <a:p>
          <a:pPr marL="0" indent="1795463"/>
          <a:r>
            <a:rPr lang="ru-RU" sz="1800" b="1" dirty="0">
              <a:solidFill>
                <a:schemeClr val="tx1"/>
              </a:solidFill>
            </a:rPr>
            <a:t>Щерба Валентина Николаевна,</a:t>
          </a:r>
        </a:p>
        <a:p>
          <a:pPr marL="0" indent="1795463"/>
          <a:r>
            <a:rPr lang="ru-RU" sz="1800" b="1" dirty="0">
              <a:solidFill>
                <a:schemeClr val="tx1"/>
              </a:solidFill>
            </a:rPr>
            <a:t>канд. с.-х. наук, доцент,</a:t>
          </a:r>
        </a:p>
        <a:p>
          <a:pPr marL="1795463" indent="0"/>
          <a:r>
            <a:rPr lang="ru-RU" sz="1800" b="1" dirty="0">
              <a:solidFill>
                <a:schemeClr val="tx1"/>
              </a:solidFill>
            </a:rPr>
            <a:t>доцент кафедры землеустройства </a:t>
          </a:r>
          <a:endParaRPr lang="ru-RU" sz="1800" dirty="0">
            <a:solidFill>
              <a:schemeClr val="tx1"/>
            </a:solidFill>
          </a:endParaRPr>
        </a:p>
      </dgm:t>
    </dgm:pt>
    <dgm:pt modelId="{D0CC3444-74AF-4614-A1BC-F2D090C35E06}" type="parTrans" cxnId="{F289D346-4201-4519-8AA8-51373D757C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D5062E-F625-4069-BCF0-F2F97FDF9764}" type="sibTrans" cxnId="{F289D346-4201-4519-8AA8-51373D757C8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61D3F0-3BAC-4E10-B6B8-8EBF2DA2501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  <a:p>
          <a:pPr marL="1884363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1884363" algn="l"/>
            </a:tabLst>
            <a:defRPr/>
          </a:pPr>
          <a:r>
            <a:rPr lang="ru-RU" sz="1800" b="1" dirty="0">
              <a:solidFill>
                <a:schemeClr val="tx1"/>
              </a:solidFill>
            </a:rPr>
            <a:t>Председатель:  </a:t>
          </a:r>
          <a:br>
            <a:rPr lang="ru-RU" sz="1800" b="1" dirty="0">
              <a:solidFill>
                <a:schemeClr val="tx1"/>
              </a:solidFill>
            </a:rPr>
          </a:br>
          <a:r>
            <a:rPr lang="ru-RU" sz="1800" b="1" dirty="0">
              <a:solidFill>
                <a:schemeClr val="tx1"/>
              </a:solidFill>
            </a:rPr>
            <a:t>Рогатнев Юрий Михайлович,</a:t>
          </a:r>
        </a:p>
        <a:p>
          <a:pPr marL="1884363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1884363" algn="l"/>
            </a:tabLst>
            <a:defRPr/>
          </a:pPr>
          <a:r>
            <a:rPr lang="ru-RU" sz="1800" b="1" dirty="0">
              <a:solidFill>
                <a:schemeClr val="tx1"/>
              </a:solidFill>
            </a:rPr>
            <a:t>д-р экон. наук, профессор,</a:t>
          </a:r>
        </a:p>
        <a:p>
          <a:pPr marL="1884363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1884363" algn="l"/>
            </a:tabLst>
            <a:defRPr/>
          </a:pPr>
          <a:r>
            <a:rPr lang="ru-RU" sz="1800" b="1" dirty="0">
              <a:solidFill>
                <a:schemeClr val="tx1"/>
              </a:solidFill>
            </a:rPr>
            <a:t>профессор кафедры землеустройства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</dgm:t>
    </dgm:pt>
    <dgm:pt modelId="{37B56273-CFCF-4FD9-AC8C-6B62E7B258D3}" type="sibTrans" cxnId="{AAB8C6FB-3843-45CD-86E4-9F3258291D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F01F21-B2A7-40AA-90F4-331034F031EA}" type="parTrans" cxnId="{AAB8C6FB-3843-45CD-86E4-9F3258291D6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AD99D9E-F9A0-4F9F-A654-15401546C5DF}">
      <dgm:prSet phldrT="[Текст]"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0EA585F7-A3C9-4462-839B-414118FC8E2A}" type="parTrans" cxnId="{14A090AF-B98E-400B-95BA-DDEF945D8CB9}">
      <dgm:prSet/>
      <dgm:spPr/>
      <dgm:t>
        <a:bodyPr/>
        <a:lstStyle/>
        <a:p>
          <a:endParaRPr lang="ru-RU"/>
        </a:p>
      </dgm:t>
    </dgm:pt>
    <dgm:pt modelId="{CB3A9C75-0827-4261-A5B5-94FC3BF9EED2}" type="sibTrans" cxnId="{14A090AF-B98E-400B-95BA-DDEF945D8CB9}">
      <dgm:prSet/>
      <dgm:spPr/>
      <dgm:t>
        <a:bodyPr/>
        <a:lstStyle/>
        <a:p>
          <a:endParaRPr lang="ru-RU"/>
        </a:p>
      </dgm:t>
    </dgm:pt>
    <dgm:pt modelId="{D002218A-8408-46B3-8B98-9F34C57143B5}" type="pres">
      <dgm:prSet presAssocID="{C9CCA763-629F-4F04-B700-F18AC24373D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AD0657-FD69-421C-BD0D-A2590D299A01}" type="pres">
      <dgm:prSet presAssocID="{C9CCA763-629F-4F04-B700-F18AC24373D1}" presName="matrix" presStyleCnt="0"/>
      <dgm:spPr/>
    </dgm:pt>
    <dgm:pt modelId="{4F7B9308-B305-41DB-8D6C-46D7E8090F8C}" type="pres">
      <dgm:prSet presAssocID="{C9CCA763-629F-4F04-B700-F18AC24373D1}" presName="tile1" presStyleLbl="node1" presStyleIdx="0" presStyleCnt="4" custLinFactNeighborX="-16862" custLinFactNeighborY="-423"/>
      <dgm:spPr/>
      <dgm:t>
        <a:bodyPr/>
        <a:lstStyle/>
        <a:p>
          <a:endParaRPr lang="ru-RU"/>
        </a:p>
      </dgm:t>
    </dgm:pt>
    <dgm:pt modelId="{2BF4A0F5-5921-4E12-9450-C73409280E25}" type="pres">
      <dgm:prSet presAssocID="{C9CCA763-629F-4F04-B700-F18AC24373D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E6BBA-AD49-48A5-A140-CD118FB4AF2C}" type="pres">
      <dgm:prSet presAssocID="{C9CCA763-629F-4F04-B700-F18AC24373D1}" presName="tile2" presStyleLbl="node1" presStyleIdx="1" presStyleCnt="4" custLinFactNeighborX="-849" custLinFactNeighborY="-1733"/>
      <dgm:spPr/>
      <dgm:t>
        <a:bodyPr/>
        <a:lstStyle/>
        <a:p>
          <a:endParaRPr lang="ru-RU"/>
        </a:p>
      </dgm:t>
    </dgm:pt>
    <dgm:pt modelId="{E7EC07B3-052D-463C-B828-6919178A52D4}" type="pres">
      <dgm:prSet presAssocID="{C9CCA763-629F-4F04-B700-F18AC24373D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ACF74-7FD1-4C6F-ABCA-2B0885DF2AB0}" type="pres">
      <dgm:prSet presAssocID="{C9CCA763-629F-4F04-B700-F18AC24373D1}" presName="tile3" presStyleLbl="node1" presStyleIdx="2" presStyleCnt="4" custLinFactNeighborX="-21555" custLinFactNeighborY="9861"/>
      <dgm:spPr/>
      <dgm:t>
        <a:bodyPr/>
        <a:lstStyle/>
        <a:p>
          <a:endParaRPr lang="ru-RU"/>
        </a:p>
      </dgm:t>
    </dgm:pt>
    <dgm:pt modelId="{C06D1014-1884-491E-B09E-DA98B9BC866F}" type="pres">
      <dgm:prSet presAssocID="{C9CCA763-629F-4F04-B700-F18AC24373D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5BC288-B1D3-4E69-9841-5D049E634FFA}" type="pres">
      <dgm:prSet presAssocID="{C9CCA763-629F-4F04-B700-F18AC24373D1}" presName="tile4" presStyleLbl="node1" presStyleIdx="3" presStyleCnt="4"/>
      <dgm:spPr/>
      <dgm:t>
        <a:bodyPr/>
        <a:lstStyle/>
        <a:p>
          <a:endParaRPr lang="ru-RU"/>
        </a:p>
      </dgm:t>
    </dgm:pt>
    <dgm:pt modelId="{E570C828-5D36-4DFD-82DC-DD3153CCFA6D}" type="pres">
      <dgm:prSet presAssocID="{C9CCA763-629F-4F04-B700-F18AC24373D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25285-9C54-45EA-AE18-23E1632FF893}" type="pres">
      <dgm:prSet presAssocID="{C9CCA763-629F-4F04-B700-F18AC24373D1}" presName="centerTile" presStyleLbl="fgShp" presStyleIdx="0" presStyleCnt="1" custScaleY="6799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D8C5E4A-351C-495D-8ADD-DEC4E6A2881D}" type="presOf" srcId="{38B85027-7B87-4DF4-9992-355443E9F9A6}" destId="{C06D1014-1884-491E-B09E-DA98B9BC866F}" srcOrd="1" destOrd="0" presId="urn:microsoft.com/office/officeart/2005/8/layout/matrix1"/>
    <dgm:cxn modelId="{9D2D5891-71EA-4B51-9DA9-1C381FD663A6}" type="presOf" srcId="{838ABAF7-7C49-4567-BB1A-B11C3201475E}" destId="{0FA25285-9C54-45EA-AE18-23E1632FF893}" srcOrd="0" destOrd="0" presId="urn:microsoft.com/office/officeart/2005/8/layout/matrix1"/>
    <dgm:cxn modelId="{5325AF27-80C2-4116-A123-2BA5E00620D9}" type="presOf" srcId="{72811A0F-0253-489E-840C-02322DDE038D}" destId="{E570C828-5D36-4DFD-82DC-DD3153CCFA6D}" srcOrd="1" destOrd="0" presId="urn:microsoft.com/office/officeart/2005/8/layout/matrix1"/>
    <dgm:cxn modelId="{14A090AF-B98E-400B-95BA-DDEF945D8CB9}" srcId="{C9CCA763-629F-4F04-B700-F18AC24373D1}" destId="{0AD99D9E-F9A0-4F9F-A654-15401546C5DF}" srcOrd="1" destOrd="0" parTransId="{0EA585F7-A3C9-4462-839B-414118FC8E2A}" sibTransId="{CB3A9C75-0827-4261-A5B5-94FC3BF9EED2}"/>
    <dgm:cxn modelId="{C941B34B-D53F-49ED-A40F-C4032C51C675}" type="presOf" srcId="{DAE798A1-178D-4DA1-BAC7-EACC9ECCDF79}" destId="{E7EC07B3-052D-463C-B828-6919178A52D4}" srcOrd="1" destOrd="0" presId="urn:microsoft.com/office/officeart/2005/8/layout/matrix1"/>
    <dgm:cxn modelId="{BE196572-43BB-4C9D-BE3D-EEECC0102149}" srcId="{838ABAF7-7C49-4567-BB1A-B11C3201475E}" destId="{DAE798A1-178D-4DA1-BAC7-EACC9ECCDF79}" srcOrd="1" destOrd="0" parTransId="{0D0E676F-FB08-49A4-93C5-BB4939E4C8E5}" sibTransId="{413D5F53-584B-4422-B993-46D659C9A2FB}"/>
    <dgm:cxn modelId="{646542A7-8864-4BA9-826D-E7553808C0B6}" type="presOf" srcId="{72811A0F-0253-489E-840C-02322DDE038D}" destId="{A45BC288-B1D3-4E69-9841-5D049E634FFA}" srcOrd="0" destOrd="0" presId="urn:microsoft.com/office/officeart/2005/8/layout/matrix1"/>
    <dgm:cxn modelId="{AAB8C6FB-3843-45CD-86E4-9F3258291D6B}" srcId="{838ABAF7-7C49-4567-BB1A-B11C3201475E}" destId="{8361D3F0-3BAC-4E10-B6B8-8EBF2DA25012}" srcOrd="0" destOrd="0" parTransId="{D3F01F21-B2A7-40AA-90F4-331034F031EA}" sibTransId="{37B56273-CFCF-4FD9-AC8C-6B62E7B258D3}"/>
    <dgm:cxn modelId="{CB3BF478-FC8F-4A78-B43F-67FA3B8647B0}" srcId="{C9CCA763-629F-4F04-B700-F18AC24373D1}" destId="{838ABAF7-7C49-4567-BB1A-B11C3201475E}" srcOrd="0" destOrd="0" parTransId="{9AAA9A52-5DEB-46BF-82AB-DE4963EFAFC3}" sibTransId="{647BE537-9928-4CA1-9FCB-04A9B3DF8557}"/>
    <dgm:cxn modelId="{BF709702-7D7C-496B-B988-B7495E6CA1CD}" type="presOf" srcId="{8361D3F0-3BAC-4E10-B6B8-8EBF2DA25012}" destId="{2BF4A0F5-5921-4E12-9450-C73409280E25}" srcOrd="1" destOrd="0" presId="urn:microsoft.com/office/officeart/2005/8/layout/matrix1"/>
    <dgm:cxn modelId="{CB5E15A4-EDFB-4C64-B839-58DAC4F28D92}" type="presOf" srcId="{DAE798A1-178D-4DA1-BAC7-EACC9ECCDF79}" destId="{A18E6BBA-AD49-48A5-A140-CD118FB4AF2C}" srcOrd="0" destOrd="0" presId="urn:microsoft.com/office/officeart/2005/8/layout/matrix1"/>
    <dgm:cxn modelId="{3895CB4D-6671-4D60-91C3-56D2C7FF69D0}" srcId="{838ABAF7-7C49-4567-BB1A-B11C3201475E}" destId="{38B85027-7B87-4DF4-9992-355443E9F9A6}" srcOrd="2" destOrd="0" parTransId="{6CF596A3-A67B-4D1E-96E9-6C9FE8A395CA}" sibTransId="{86E357DC-D015-4614-9FB9-9AAD251428D5}"/>
    <dgm:cxn modelId="{F289D346-4201-4519-8AA8-51373D757C83}" srcId="{838ABAF7-7C49-4567-BB1A-B11C3201475E}" destId="{72811A0F-0253-489E-840C-02322DDE038D}" srcOrd="3" destOrd="0" parTransId="{D0CC3444-74AF-4614-A1BC-F2D090C35E06}" sibTransId="{86D5062E-F625-4069-BCF0-F2F97FDF9764}"/>
    <dgm:cxn modelId="{9132C797-E308-49CA-A656-4F9F1A93514E}" type="presOf" srcId="{8361D3F0-3BAC-4E10-B6B8-8EBF2DA25012}" destId="{4F7B9308-B305-41DB-8D6C-46D7E8090F8C}" srcOrd="0" destOrd="0" presId="urn:microsoft.com/office/officeart/2005/8/layout/matrix1"/>
    <dgm:cxn modelId="{54A5A163-9C76-4BD1-A0DA-134909819B2F}" type="presOf" srcId="{38B85027-7B87-4DF4-9992-355443E9F9A6}" destId="{2A7ACF74-7FD1-4C6F-ABCA-2B0885DF2AB0}" srcOrd="0" destOrd="0" presId="urn:microsoft.com/office/officeart/2005/8/layout/matrix1"/>
    <dgm:cxn modelId="{3DC6954D-AB21-4303-BB55-93E1E723D64A}" type="presOf" srcId="{C9CCA763-629F-4F04-B700-F18AC24373D1}" destId="{D002218A-8408-46B3-8B98-9F34C57143B5}" srcOrd="0" destOrd="0" presId="urn:microsoft.com/office/officeart/2005/8/layout/matrix1"/>
    <dgm:cxn modelId="{4088E17A-7150-48C8-AFF9-8085FF2A51DB}" type="presParOf" srcId="{D002218A-8408-46B3-8B98-9F34C57143B5}" destId="{F7AD0657-FD69-421C-BD0D-A2590D299A01}" srcOrd="0" destOrd="0" presId="urn:microsoft.com/office/officeart/2005/8/layout/matrix1"/>
    <dgm:cxn modelId="{87BF0F03-31C1-4FF8-9284-A4BD35431430}" type="presParOf" srcId="{F7AD0657-FD69-421C-BD0D-A2590D299A01}" destId="{4F7B9308-B305-41DB-8D6C-46D7E8090F8C}" srcOrd="0" destOrd="0" presId="urn:microsoft.com/office/officeart/2005/8/layout/matrix1"/>
    <dgm:cxn modelId="{92F1B4F1-7EB6-413D-9A31-195093837902}" type="presParOf" srcId="{F7AD0657-FD69-421C-BD0D-A2590D299A01}" destId="{2BF4A0F5-5921-4E12-9450-C73409280E25}" srcOrd="1" destOrd="0" presId="urn:microsoft.com/office/officeart/2005/8/layout/matrix1"/>
    <dgm:cxn modelId="{4BAB01EE-0798-4CC9-9160-2F696D80FC96}" type="presParOf" srcId="{F7AD0657-FD69-421C-BD0D-A2590D299A01}" destId="{A18E6BBA-AD49-48A5-A140-CD118FB4AF2C}" srcOrd="2" destOrd="0" presId="urn:microsoft.com/office/officeart/2005/8/layout/matrix1"/>
    <dgm:cxn modelId="{8DB1EC43-B321-4F96-9676-7F3C735AE77A}" type="presParOf" srcId="{F7AD0657-FD69-421C-BD0D-A2590D299A01}" destId="{E7EC07B3-052D-463C-B828-6919178A52D4}" srcOrd="3" destOrd="0" presId="urn:microsoft.com/office/officeart/2005/8/layout/matrix1"/>
    <dgm:cxn modelId="{AED8F9AE-895B-44A1-9DAA-D5EC51D481A0}" type="presParOf" srcId="{F7AD0657-FD69-421C-BD0D-A2590D299A01}" destId="{2A7ACF74-7FD1-4C6F-ABCA-2B0885DF2AB0}" srcOrd="4" destOrd="0" presId="urn:microsoft.com/office/officeart/2005/8/layout/matrix1"/>
    <dgm:cxn modelId="{FCF44559-378A-4787-9BE7-2D536789C971}" type="presParOf" srcId="{F7AD0657-FD69-421C-BD0D-A2590D299A01}" destId="{C06D1014-1884-491E-B09E-DA98B9BC866F}" srcOrd="5" destOrd="0" presId="urn:microsoft.com/office/officeart/2005/8/layout/matrix1"/>
    <dgm:cxn modelId="{631AEC99-00CF-4F17-B828-3C2E35006699}" type="presParOf" srcId="{F7AD0657-FD69-421C-BD0D-A2590D299A01}" destId="{A45BC288-B1D3-4E69-9841-5D049E634FFA}" srcOrd="6" destOrd="0" presId="urn:microsoft.com/office/officeart/2005/8/layout/matrix1"/>
    <dgm:cxn modelId="{FED94100-C8A8-490A-B16A-B67098A08CFB}" type="presParOf" srcId="{F7AD0657-FD69-421C-BD0D-A2590D299A01}" destId="{E570C828-5D36-4DFD-82DC-DD3153CCFA6D}" srcOrd="7" destOrd="0" presId="urn:microsoft.com/office/officeart/2005/8/layout/matrix1"/>
    <dgm:cxn modelId="{EFA58138-B45A-494F-BC63-550CA94D2D64}" type="presParOf" srcId="{D002218A-8408-46B3-8B98-9F34C57143B5}" destId="{0FA25285-9C54-45EA-AE18-23E1632FF89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B6F12C-5B26-476C-9375-A4B9EF1CF105}">
      <dsp:nvSpPr>
        <dsp:cNvPr id="0" name=""/>
        <dsp:cNvSpPr/>
      </dsp:nvSpPr>
      <dsp:spPr>
        <a:xfrm>
          <a:off x="5710" y="0"/>
          <a:ext cx="5493569" cy="16694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0" y="0"/>
        <a:ext cx="5493569" cy="500840"/>
      </dsp:txXfrm>
    </dsp:sp>
    <dsp:sp modelId="{DB8B2BA8-8623-1540-A38B-34098D75D7AB}">
      <dsp:nvSpPr>
        <dsp:cNvPr id="0" name=""/>
        <dsp:cNvSpPr/>
      </dsp:nvSpPr>
      <dsp:spPr>
        <a:xfrm>
          <a:off x="555067" y="359792"/>
          <a:ext cx="4394855" cy="108515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strike="noStrike" kern="1200" spc="-1" dirty="0">
              <a:solidFill>
                <a:srgbClr val="000000"/>
              </a:solidFill>
              <a:latin typeface="Arial"/>
            </a:rPr>
            <a:t>Землеустройства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067" y="359792"/>
        <a:ext cx="4394855" cy="1085154"/>
      </dsp:txXfrm>
    </dsp:sp>
    <dsp:sp modelId="{857BA549-CA1B-47C1-9870-63146D81A1C9}">
      <dsp:nvSpPr>
        <dsp:cNvPr id="0" name=""/>
        <dsp:cNvSpPr/>
      </dsp:nvSpPr>
      <dsp:spPr>
        <a:xfrm>
          <a:off x="5917008" y="0"/>
          <a:ext cx="5493569" cy="166946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7008" y="0"/>
        <a:ext cx="5493569" cy="500840"/>
      </dsp:txXfrm>
    </dsp:sp>
    <dsp:sp modelId="{72C5ABFD-34CA-4DF5-B853-CD4A7C9E4F67}">
      <dsp:nvSpPr>
        <dsp:cNvPr id="0" name=""/>
        <dsp:cNvSpPr/>
      </dsp:nvSpPr>
      <dsp:spPr>
        <a:xfrm>
          <a:off x="6414420" y="379856"/>
          <a:ext cx="4394855" cy="1085154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99FF99"/>
            </a:gs>
            <a:gs pos="50000">
              <a:schemeClr val="bg1">
                <a:lumMod val="95000"/>
              </a:schemeClr>
            </a:gs>
            <a:gs pos="100000">
              <a:srgbClr val="99FF99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strike="noStrike" kern="1200" spc="-1" dirty="0">
              <a:solidFill>
                <a:srgbClr val="000000"/>
              </a:solidFill>
              <a:latin typeface="Arial"/>
            </a:rPr>
            <a:t>Геодезии и дистанционного зондирования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14420" y="379856"/>
        <a:ext cx="4394855" cy="10851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9375CC-22D9-4CB8-9D4D-93CAB71F0C0A}">
      <dsp:nvSpPr>
        <dsp:cNvPr id="0" name=""/>
        <dsp:cNvSpPr/>
      </dsp:nvSpPr>
      <dsp:spPr>
        <a:xfrm>
          <a:off x="0" y="0"/>
          <a:ext cx="5493569" cy="13362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5493569" cy="400860"/>
      </dsp:txXfrm>
    </dsp:sp>
    <dsp:sp modelId="{21305F56-A947-4818-829F-DB24BFCD6FCF}">
      <dsp:nvSpPr>
        <dsp:cNvPr id="0" name=""/>
        <dsp:cNvSpPr/>
      </dsp:nvSpPr>
      <dsp:spPr>
        <a:xfrm>
          <a:off x="144302" y="242802"/>
          <a:ext cx="5219286" cy="8682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strike="noStrike" kern="1200" spc="-1" dirty="0">
              <a:solidFill>
                <a:srgbClr val="000000"/>
              </a:solidFill>
              <a:latin typeface="Arial"/>
            </a:rPr>
            <a:t>Кадастра и территориального планирования</a:t>
          </a:r>
          <a:br>
            <a:rPr lang="ru-RU" sz="1500" b="1" strike="noStrike" kern="1200" spc="-1" dirty="0">
              <a:solidFill>
                <a:srgbClr val="000000"/>
              </a:solidFill>
              <a:latin typeface="Arial"/>
            </a:rPr>
          </a:br>
          <a:r>
            <a:rPr lang="ru-RU" sz="1500" b="1" strike="noStrike" kern="1200" spc="-1" dirty="0">
              <a:solidFill>
                <a:srgbClr val="000000"/>
              </a:solidFill>
              <a:latin typeface="Arial"/>
            </a:rPr>
            <a:t>на производстве </a:t>
          </a:r>
          <a:br>
            <a:rPr lang="ru-RU" sz="1500" b="1" strike="noStrike" kern="1200" spc="-1" dirty="0">
              <a:solidFill>
                <a:srgbClr val="000000"/>
              </a:solidFill>
              <a:latin typeface="Arial"/>
            </a:rPr>
          </a:br>
          <a:r>
            <a:rPr lang="ru-RU" sz="1500" b="1" strike="noStrike" kern="1200" spc="-1" dirty="0">
              <a:solidFill>
                <a:srgbClr val="000000"/>
              </a:solidFill>
              <a:latin typeface="Arial"/>
            </a:rPr>
            <a:t>(ООО «Национальный земельный фонд», г. Омск)</a:t>
          </a:r>
          <a:endParaRPr lang="ru-RU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302" y="242802"/>
        <a:ext cx="5219286" cy="868215"/>
      </dsp:txXfrm>
    </dsp:sp>
    <dsp:sp modelId="{857BA549-CA1B-47C1-9870-63146D81A1C9}">
      <dsp:nvSpPr>
        <dsp:cNvPr id="0" name=""/>
        <dsp:cNvSpPr/>
      </dsp:nvSpPr>
      <dsp:spPr>
        <a:xfrm>
          <a:off x="5917008" y="0"/>
          <a:ext cx="5493569" cy="13362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7008" y="0"/>
        <a:ext cx="5493569" cy="400860"/>
      </dsp:txXfrm>
    </dsp:sp>
    <dsp:sp modelId="{72C5ABFD-34CA-4DF5-B853-CD4A7C9E4F67}">
      <dsp:nvSpPr>
        <dsp:cNvPr id="0" name=""/>
        <dsp:cNvSpPr/>
      </dsp:nvSpPr>
      <dsp:spPr>
        <a:xfrm>
          <a:off x="6174967" y="231968"/>
          <a:ext cx="5088143" cy="867964"/>
        </a:xfrm>
        <a:prstGeom prst="roundRect">
          <a:avLst>
            <a:gd name="adj" fmla="val 10000"/>
          </a:avLst>
        </a:prstGeom>
        <a:gradFill rotWithShape="0">
          <a:gsLst>
            <a:gs pos="8000">
              <a:srgbClr val="99FF99"/>
            </a:gs>
            <a:gs pos="49000">
              <a:schemeClr val="bg1"/>
            </a:gs>
            <a:gs pos="82000">
              <a:srgbClr val="99FF99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strike="noStrike" kern="1200" spc="-1" dirty="0">
              <a:solidFill>
                <a:srgbClr val="000000"/>
              </a:solidFill>
              <a:latin typeface="Arial"/>
            </a:rPr>
            <a:t>Прикладной геодезии на производстве</a:t>
          </a:r>
          <a:br>
            <a:rPr lang="ru-RU" sz="1600" b="1" strike="noStrike" kern="1200" spc="-1" dirty="0">
              <a:solidFill>
                <a:srgbClr val="000000"/>
              </a:solidFill>
              <a:latin typeface="Arial"/>
            </a:rPr>
          </a:br>
          <a:r>
            <a:rPr lang="ru-RU" sz="1600" b="1" strike="noStrike" kern="1200" spc="-1" dirty="0">
              <a:solidFill>
                <a:srgbClr val="000000"/>
              </a:solidFill>
              <a:latin typeface="Arial"/>
            </a:rPr>
            <a:t>(ООО «Газовик-2007», г. Омск)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74967" y="231968"/>
        <a:ext cx="5088143" cy="86796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9375CC-22D9-4CB8-9D4D-93CAB71F0C0A}">
      <dsp:nvSpPr>
        <dsp:cNvPr id="0" name=""/>
        <dsp:cNvSpPr/>
      </dsp:nvSpPr>
      <dsp:spPr>
        <a:xfrm>
          <a:off x="1392" y="0"/>
          <a:ext cx="3621521" cy="163209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strike="noStrike" kern="1200" spc="-1" dirty="0">
              <a:solidFill>
                <a:srgbClr val="0D0D0D"/>
              </a:solidFill>
              <a:latin typeface="Arial"/>
            </a:rPr>
            <a:t>Учебно-научная лаборатория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2" y="0"/>
        <a:ext cx="3621521" cy="489627"/>
      </dsp:txXfrm>
    </dsp:sp>
    <dsp:sp modelId="{21305F56-A947-4818-829F-DB24BFCD6FCF}">
      <dsp:nvSpPr>
        <dsp:cNvPr id="0" name=""/>
        <dsp:cNvSpPr/>
      </dsp:nvSpPr>
      <dsp:spPr>
        <a:xfrm>
          <a:off x="363545" y="489627"/>
          <a:ext cx="2897217" cy="1060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strike="noStrike" kern="1200" spc="-1" dirty="0">
            <a:solidFill>
              <a:srgbClr val="000000"/>
            </a:solidFill>
            <a:latin typeface="Arial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strike="noStrike" kern="1200" spc="-1" dirty="0">
              <a:solidFill>
                <a:srgbClr val="000000"/>
              </a:solidFill>
              <a:latin typeface="Arial"/>
            </a:rPr>
            <a:t>«Землеустройство» </a:t>
          </a:r>
          <a:r>
            <a:rPr lang="ru-RU" sz="1500" b="0" strike="noStrike" kern="1200" spc="-1" dirty="0">
              <a:solidFill>
                <a:srgbClr val="000000"/>
              </a:solidFill>
              <a:latin typeface="Arial"/>
            </a:rPr>
            <a:t/>
          </a:r>
          <a:br>
            <a:rPr lang="ru-RU" sz="1500" b="0" strike="noStrike" kern="1200" spc="-1" dirty="0">
              <a:solidFill>
                <a:srgbClr val="000000"/>
              </a:solidFill>
              <a:latin typeface="Arial"/>
            </a:rPr>
          </a:br>
          <a:endParaRPr lang="ru-RU" sz="15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545" y="489627"/>
        <a:ext cx="2897217" cy="1060859"/>
      </dsp:txXfrm>
    </dsp:sp>
    <dsp:sp modelId="{D5B6F12C-5B26-476C-9375-A4B9EF1CF105}">
      <dsp:nvSpPr>
        <dsp:cNvPr id="0" name=""/>
        <dsp:cNvSpPr/>
      </dsp:nvSpPr>
      <dsp:spPr>
        <a:xfrm>
          <a:off x="3894528" y="0"/>
          <a:ext cx="3621521" cy="163209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strike="noStrike" kern="1200" spc="-1" dirty="0">
              <a:solidFill>
                <a:srgbClr val="000000"/>
              </a:solidFill>
              <a:latin typeface="Arial"/>
            </a:rPr>
            <a:t>Учебно-производственная лаборатория</a:t>
          </a:r>
          <a:endParaRPr lang="ru-RU" sz="16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4528" y="0"/>
        <a:ext cx="3621521" cy="489627"/>
      </dsp:txXfrm>
    </dsp:sp>
    <dsp:sp modelId="{DB8B2BA8-8623-1540-A38B-34098D75D7AB}">
      <dsp:nvSpPr>
        <dsp:cNvPr id="0" name=""/>
        <dsp:cNvSpPr/>
      </dsp:nvSpPr>
      <dsp:spPr>
        <a:xfrm>
          <a:off x="4256680" y="489627"/>
          <a:ext cx="2897217" cy="1060859"/>
        </a:xfrm>
        <a:prstGeom prst="roundRect">
          <a:avLst>
            <a:gd name="adj" fmla="val 10000"/>
          </a:avLst>
        </a:prstGeom>
        <a:gradFill rotWithShape="0">
          <a:gsLst>
            <a:gs pos="8000">
              <a:srgbClr val="99FF99"/>
            </a:gs>
            <a:gs pos="49000">
              <a:prstClr val="white"/>
            </a:gs>
            <a:gs pos="82000">
              <a:srgbClr val="99FF99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strike="noStrike" kern="1200" spc="-1" dirty="0">
              <a:solidFill>
                <a:srgbClr val="000000"/>
              </a:solidFill>
              <a:latin typeface="Arial"/>
              <a:ea typeface="+mn-ea"/>
              <a:cs typeface="+mn-cs"/>
            </a:rPr>
            <a:t>Геодезические приборы </a:t>
          </a:r>
          <a:br>
            <a:rPr lang="ru-RU" sz="1600" b="1" strike="noStrike" kern="1200" spc="-1" dirty="0">
              <a:solidFill>
                <a:srgbClr val="000000"/>
              </a:solidFill>
              <a:latin typeface="Arial"/>
              <a:ea typeface="+mn-ea"/>
              <a:cs typeface="+mn-cs"/>
            </a:rPr>
          </a:br>
          <a:r>
            <a:rPr lang="ru-RU" sz="1600" b="1" strike="noStrike" kern="1200" spc="-1" dirty="0">
              <a:solidFill>
                <a:srgbClr val="000000"/>
              </a:solidFill>
              <a:latin typeface="Arial"/>
              <a:ea typeface="+mn-ea"/>
              <a:cs typeface="+mn-cs"/>
            </a:rPr>
            <a:t>и инструменты</a:t>
          </a:r>
        </a:p>
      </dsp:txBody>
      <dsp:txXfrm>
        <a:off x="4256680" y="489627"/>
        <a:ext cx="2897217" cy="1060859"/>
      </dsp:txXfrm>
    </dsp:sp>
    <dsp:sp modelId="{857BA549-CA1B-47C1-9870-63146D81A1C9}">
      <dsp:nvSpPr>
        <dsp:cNvPr id="0" name=""/>
        <dsp:cNvSpPr/>
      </dsp:nvSpPr>
      <dsp:spPr>
        <a:xfrm>
          <a:off x="7789056" y="0"/>
          <a:ext cx="3621521" cy="163209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strike="noStrike" kern="1200" spc="-1" dirty="0">
              <a:solidFill>
                <a:srgbClr val="0D0D0D"/>
              </a:solidFill>
              <a:latin typeface="Arial"/>
            </a:rPr>
            <a:t>Учебно-научно-производственная лаборатория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89056" y="0"/>
        <a:ext cx="3621521" cy="489627"/>
      </dsp:txXfrm>
    </dsp:sp>
    <dsp:sp modelId="{72C5ABFD-34CA-4DF5-B853-CD4A7C9E4F67}">
      <dsp:nvSpPr>
        <dsp:cNvPr id="0" name=""/>
        <dsp:cNvSpPr/>
      </dsp:nvSpPr>
      <dsp:spPr>
        <a:xfrm>
          <a:off x="8149815" y="489627"/>
          <a:ext cx="2897217" cy="1060859"/>
        </a:xfrm>
        <a:prstGeom prst="roundRect">
          <a:avLst>
            <a:gd name="adj" fmla="val 10000"/>
          </a:avLst>
        </a:prstGeom>
        <a:gradFill rotWithShape="0">
          <a:gsLst>
            <a:gs pos="8000">
              <a:srgbClr val="99FF99"/>
            </a:gs>
            <a:gs pos="49000">
              <a:prstClr val="white"/>
            </a:gs>
            <a:gs pos="82000">
              <a:srgbClr val="99FF99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strike="noStrike" kern="1200" spc="-1" dirty="0">
              <a:solidFill>
                <a:srgbClr val="000000"/>
              </a:solidFill>
              <a:latin typeface="Arial"/>
              <a:ea typeface="+mn-ea"/>
              <a:cs typeface="+mn-cs"/>
            </a:rPr>
            <a:t>Геоинформационные системы и технологии</a:t>
          </a:r>
        </a:p>
      </dsp:txBody>
      <dsp:txXfrm>
        <a:off x="8149815" y="489627"/>
        <a:ext cx="2897217" cy="10608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7BA549-CA1B-47C1-9870-63146D81A1C9}">
      <dsp:nvSpPr>
        <dsp:cNvPr id="0" name=""/>
        <dsp:cNvSpPr/>
      </dsp:nvSpPr>
      <dsp:spPr>
        <a:xfrm>
          <a:off x="0" y="0"/>
          <a:ext cx="11410578" cy="49281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1410578" cy="147843"/>
      </dsp:txXfrm>
    </dsp:sp>
    <dsp:sp modelId="{72C5ABFD-34CA-4DF5-B853-CD4A7C9E4F67}">
      <dsp:nvSpPr>
        <dsp:cNvPr id="0" name=""/>
        <dsp:cNvSpPr/>
      </dsp:nvSpPr>
      <dsp:spPr>
        <a:xfrm>
          <a:off x="1162692" y="106556"/>
          <a:ext cx="9128462" cy="320327"/>
        </a:xfrm>
        <a:prstGeom prst="roundRect">
          <a:avLst>
            <a:gd name="adj" fmla="val 10000"/>
          </a:avLst>
        </a:prstGeom>
        <a:gradFill rotWithShape="0">
          <a:gsLst>
            <a:gs pos="11000">
              <a:schemeClr val="accent2">
                <a:lumMod val="60000"/>
                <a:lumOff val="40000"/>
              </a:schemeClr>
            </a:gs>
            <a:gs pos="57000">
              <a:schemeClr val="bg1"/>
            </a:gs>
            <a:gs pos="99000">
              <a:srgbClr val="99FF99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strike="noStrike" kern="1200" spc="-1" dirty="0">
              <a:solidFill>
                <a:srgbClr val="000000"/>
              </a:solidFill>
              <a:latin typeface="Arial"/>
            </a:rPr>
            <a:t>учебный кабинет «Музей геодезии и землеустройства»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62692" y="106556"/>
        <a:ext cx="9128462" cy="32032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7B9308-B305-41DB-8D6C-46D7E8090F8C}">
      <dsp:nvSpPr>
        <dsp:cNvPr id="0" name=""/>
        <dsp:cNvSpPr/>
      </dsp:nvSpPr>
      <dsp:spPr>
        <a:xfrm rot="16200000">
          <a:off x="1279601" y="-1279601"/>
          <a:ext cx="2602199" cy="5161402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  <a:p>
          <a:pPr marL="1884363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1884363" algn="l"/>
            </a:tabLst>
            <a:defRPr/>
          </a:pPr>
          <a:r>
            <a:rPr lang="ru-RU" sz="1800" b="1" kern="1200" dirty="0">
              <a:solidFill>
                <a:schemeClr val="tx1"/>
              </a:solidFill>
            </a:rPr>
            <a:t>Председатель:  </a:t>
          </a:r>
          <a:br>
            <a:rPr lang="ru-RU" sz="1800" b="1" kern="1200" dirty="0">
              <a:solidFill>
                <a:schemeClr val="tx1"/>
              </a:solidFill>
            </a:rPr>
          </a:br>
          <a:r>
            <a:rPr lang="ru-RU" sz="1800" b="1" kern="1200" dirty="0">
              <a:solidFill>
                <a:schemeClr val="tx1"/>
              </a:solidFill>
            </a:rPr>
            <a:t>Рогатнев Юрий Михайлович,</a:t>
          </a:r>
        </a:p>
        <a:p>
          <a:pPr marL="1884363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1884363" algn="l"/>
            </a:tabLst>
            <a:defRPr/>
          </a:pPr>
          <a:r>
            <a:rPr lang="ru-RU" sz="1800" b="1" kern="1200" dirty="0">
              <a:solidFill>
                <a:schemeClr val="tx1"/>
              </a:solidFill>
            </a:rPr>
            <a:t>д-р экон. наук, профессор,</a:t>
          </a:r>
        </a:p>
        <a:p>
          <a:pPr marL="1884363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1884363" algn="l"/>
            </a:tabLst>
            <a:defRPr/>
          </a:pPr>
          <a:r>
            <a:rPr lang="ru-RU" sz="1800" b="1" kern="1200" dirty="0">
              <a:solidFill>
                <a:schemeClr val="tx1"/>
              </a:solidFill>
            </a:rPr>
            <a:t>профессор кафедры землеустройства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</dsp:txBody>
      <dsp:txXfrm rot="16200000">
        <a:off x="1604876" y="-1604876"/>
        <a:ext cx="1951649" cy="5161402"/>
      </dsp:txXfrm>
    </dsp:sp>
    <dsp:sp modelId="{A18E6BBA-AD49-48A5-A140-CD118FB4AF2C}">
      <dsp:nvSpPr>
        <dsp:cNvPr id="0" name=""/>
        <dsp:cNvSpPr/>
      </dsp:nvSpPr>
      <dsp:spPr>
        <a:xfrm>
          <a:off x="5117582" y="0"/>
          <a:ext cx="5161402" cy="2602199"/>
        </a:xfrm>
        <a:prstGeom prst="round1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  <a:p>
          <a:pPr marL="1795463" lvl="0" indent="-8731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Зам. председателя: </a:t>
          </a:r>
          <a:br>
            <a:rPr lang="ru-RU" sz="1800" b="1" kern="1200" dirty="0">
              <a:solidFill>
                <a:schemeClr val="tx1"/>
              </a:solidFill>
            </a:rPr>
          </a:br>
          <a:r>
            <a:rPr lang="ru-RU" sz="1800" b="1" kern="1200" dirty="0">
              <a:solidFill>
                <a:schemeClr val="tx1"/>
              </a:solidFill>
            </a:rPr>
            <a:t>Долматова Ольга Николаевна, канд. экон. наук, доцент,</a:t>
          </a:r>
        </a:p>
        <a:p>
          <a:pPr marL="1795463" lvl="0" indent="-8731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декан землеустроительного факультета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117582" y="0"/>
        <a:ext cx="5161402" cy="1951649"/>
      </dsp:txXfrm>
    </dsp:sp>
    <dsp:sp modelId="{2A7ACF74-7FD1-4C6F-ABCA-2B0885DF2AB0}">
      <dsp:nvSpPr>
        <dsp:cNvPr id="0" name=""/>
        <dsp:cNvSpPr/>
      </dsp:nvSpPr>
      <dsp:spPr>
        <a:xfrm rot="10800000">
          <a:off x="0" y="2602199"/>
          <a:ext cx="5161402" cy="2602199"/>
        </a:xfrm>
        <a:prstGeom prst="round1Rect">
          <a:avLst/>
        </a:prstGeom>
        <a:solidFill>
          <a:srgbClr val="66FF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1971675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Гилёва Лариса Николаевна, канд. геогр. наук, доцент,</a:t>
          </a:r>
        </a:p>
        <a:p>
          <a:pPr marL="1971675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заведующий кафедрой землеустройства</a:t>
          </a:r>
          <a:endParaRPr lang="ru-RU" sz="1800" kern="1200" dirty="0">
            <a:solidFill>
              <a:schemeClr val="tx1"/>
            </a:solidFill>
          </a:endParaRPr>
        </a:p>
      </dsp:txBody>
      <dsp:txXfrm rot="10800000">
        <a:off x="0" y="3252749"/>
        <a:ext cx="5161402" cy="1951649"/>
      </dsp:txXfrm>
    </dsp:sp>
    <dsp:sp modelId="{A45BC288-B1D3-4E69-9841-5D049E634FFA}">
      <dsp:nvSpPr>
        <dsp:cNvPr id="0" name=""/>
        <dsp:cNvSpPr/>
      </dsp:nvSpPr>
      <dsp:spPr>
        <a:xfrm rot="5400000">
          <a:off x="6441003" y="1322598"/>
          <a:ext cx="2602199" cy="5161402"/>
        </a:xfrm>
        <a:prstGeom prst="round1Rect">
          <a:avLst/>
        </a:prstGeom>
        <a:solidFill>
          <a:srgbClr val="00CC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17954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Щерба Валентина Николаевна,</a:t>
          </a:r>
        </a:p>
        <a:p>
          <a:pPr marL="0" lvl="0" indent="1795463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канд. с.-х. наук, доцент,</a:t>
          </a:r>
        </a:p>
        <a:p>
          <a:pPr marL="1795463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доцент кафедры землеустройства </a:t>
          </a:r>
          <a:endParaRPr lang="ru-RU" sz="1800" kern="1200" dirty="0">
            <a:solidFill>
              <a:schemeClr val="tx1"/>
            </a:solidFill>
          </a:endParaRPr>
        </a:p>
      </dsp:txBody>
      <dsp:txXfrm rot="5400000">
        <a:off x="6766278" y="1647872"/>
        <a:ext cx="1951649" cy="5161402"/>
      </dsp:txXfrm>
    </dsp:sp>
    <dsp:sp modelId="{0FA25285-9C54-45EA-AE18-23E1632FF893}">
      <dsp:nvSpPr>
        <dsp:cNvPr id="0" name=""/>
        <dsp:cNvSpPr/>
      </dsp:nvSpPr>
      <dsp:spPr>
        <a:xfrm>
          <a:off x="3612981" y="2159877"/>
          <a:ext cx="3096841" cy="884643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>
              <a:solidFill>
                <a:schemeClr val="tx1"/>
              </a:solidFill>
            </a:rPr>
            <a:t>СибРУМЦ</a:t>
          </a:r>
          <a:endParaRPr lang="ru-RU" sz="3700" kern="1200" dirty="0">
            <a:solidFill>
              <a:schemeClr val="tx1"/>
            </a:solidFill>
          </a:endParaRPr>
        </a:p>
      </dsp:txBody>
      <dsp:txXfrm>
        <a:off x="3612981" y="2159877"/>
        <a:ext cx="3096841" cy="884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8428F-BE84-4A9D-8480-AC9100ACFAD8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0F8FD-09BA-4C70-9256-A66DFB575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949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D2B-67F5-474F-A501-EF9FD8A9E6C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207E-B0DA-4173-97A7-74A88882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45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D2B-67F5-474F-A501-EF9FD8A9E6C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207E-B0DA-4173-97A7-74A88882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7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D2B-67F5-474F-A501-EF9FD8A9E6C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207E-B0DA-4173-97A7-74A88882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80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D2B-67F5-474F-A501-EF9FD8A9E6C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207E-B0DA-4173-97A7-74A88882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73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D2B-67F5-474F-A501-EF9FD8A9E6C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207E-B0DA-4173-97A7-74A88882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730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D2B-67F5-474F-A501-EF9FD8A9E6C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207E-B0DA-4173-97A7-74A88882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092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D2B-67F5-474F-A501-EF9FD8A9E6C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207E-B0DA-4173-97A7-74A88882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07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D2B-67F5-474F-A501-EF9FD8A9E6C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207E-B0DA-4173-97A7-74A88882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61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D2B-67F5-474F-A501-EF9FD8A9E6C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207E-B0DA-4173-97A7-74A88882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26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D2B-67F5-474F-A501-EF9FD8A9E6C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207E-B0DA-4173-97A7-74A88882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369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03D2B-67F5-474F-A501-EF9FD8A9E6C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207E-B0DA-4173-97A7-74A88882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25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03D2B-67F5-474F-A501-EF9FD8A9E6C3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D207E-B0DA-4173-97A7-74A888827D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90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4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911" y="1209092"/>
            <a:ext cx="5298295" cy="22731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УЧЕБНО-МЕТОДИЧЕСКИЙ ЦЕНТР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СИБИРСКОГО ФЕДЕРАЛЬНОГО ОКРУГА УЧЕБНО-МЕТОДИЧЕСКОГО СОВЕТА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направлению подготовки «Землеустройство и кадастры»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03" t="27318" r="36602" b="28654"/>
          <a:stretch/>
        </p:blipFill>
        <p:spPr bwMode="auto">
          <a:xfrm>
            <a:off x="10619900" y="151390"/>
            <a:ext cx="1400675" cy="13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18249" y="999461"/>
            <a:ext cx="7869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ЗЕМЛЕУСТРОИТЕЛЬНЫЙ ФАКУЛЬТЕТ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85216" y="191072"/>
            <a:ext cx="76510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«ОМСКИЙ ГОСУДАРСТВЕННЫЙ АГРАРНЫЙ УНИВЕРСИТЕТ ИМЕНИ П.А. СТОЛЫПИНА» (ФГБОУ ВО Омский ГАУ)</a:t>
            </a:r>
            <a:endParaRPr lang="ru-RU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0" y="6005090"/>
            <a:ext cx="6375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Докладчики: профессор кафедры землеустройства Ю.М. Рогатнев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декан землеустроительного факультета О.Н. Долматова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2840" y="6297599"/>
            <a:ext cx="254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 февраля 2025 года</a:t>
            </a:r>
          </a:p>
        </p:txBody>
      </p:sp>
      <p:pic>
        <p:nvPicPr>
          <p:cNvPr id="12290" name="Picture 2" descr="https://www.omgau.ru/bitrix/templates/agrarian_v3/images/logo_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4602" y="3533378"/>
            <a:ext cx="1479143" cy="871050"/>
          </a:xfrm>
          <a:prstGeom prst="rect">
            <a:avLst/>
          </a:prstGeom>
          <a:noFill/>
        </p:spPr>
      </p:pic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6076" y="3484603"/>
            <a:ext cx="994166" cy="934997"/>
          </a:xfrm>
          <a:prstGeom prst="rect">
            <a:avLst/>
          </a:prstGeom>
          <a:noFill/>
        </p:spPr>
      </p:pic>
      <p:pic>
        <p:nvPicPr>
          <p:cNvPr id="12294" name="Picture 6" descr="https://www.asu.ru/files/content/images/2023/01/nodes-4205/00056289.jpg"/>
          <p:cNvPicPr>
            <a:picLocks noChangeAspect="1" noChangeArrowheads="1"/>
          </p:cNvPicPr>
          <p:nvPr/>
        </p:nvPicPr>
        <p:blipFill>
          <a:blip r:embed="rId5" cstate="print"/>
          <a:srcRect l="20151" t="5906" r="22263" b="7667"/>
          <a:stretch>
            <a:fillRect/>
          </a:stretch>
        </p:blipFill>
        <p:spPr bwMode="auto">
          <a:xfrm>
            <a:off x="2434625" y="3484868"/>
            <a:ext cx="933854" cy="1031883"/>
          </a:xfrm>
          <a:prstGeom prst="rect">
            <a:avLst/>
          </a:prstGeom>
          <a:noFill/>
        </p:spPr>
      </p:pic>
      <p:pic>
        <p:nvPicPr>
          <p:cNvPr id="12296" name="Picture 8" descr="logo_aggpu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5416" y="3510539"/>
            <a:ext cx="929699" cy="857183"/>
          </a:xfrm>
          <a:prstGeom prst="rect">
            <a:avLst/>
          </a:prstGeom>
          <a:noFill/>
        </p:spPr>
      </p:pic>
      <p:pic>
        <p:nvPicPr>
          <p:cNvPr id="12298" name="Picture 10" descr="http://www.kgau.ru/new/images/logo.png"/>
          <p:cNvPicPr>
            <a:picLocks noChangeAspect="1" noChangeArrowheads="1"/>
          </p:cNvPicPr>
          <p:nvPr/>
        </p:nvPicPr>
        <p:blipFill>
          <a:blip r:embed="rId7" cstate="print"/>
          <a:srcRect l="13325" t="1651" r="12300" b="2604"/>
          <a:stretch>
            <a:fillRect/>
          </a:stretch>
        </p:blipFill>
        <p:spPr bwMode="auto">
          <a:xfrm>
            <a:off x="4516343" y="3472775"/>
            <a:ext cx="1303506" cy="875489"/>
          </a:xfrm>
          <a:prstGeom prst="rect">
            <a:avLst/>
          </a:prstGeom>
          <a:noFill/>
        </p:spPr>
      </p:pic>
      <p:pic>
        <p:nvPicPr>
          <p:cNvPr id="12300" name="Picture 12" descr="https://kuzstu.ru/application/frontend/skin/default/assets/images/emble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715" y="4621322"/>
            <a:ext cx="904675" cy="880550"/>
          </a:xfrm>
          <a:prstGeom prst="rect">
            <a:avLst/>
          </a:prstGeom>
          <a:noFill/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9" cstate="print"/>
          <a:srcRect l="36543" t="32340" r="49893" b="46241"/>
          <a:stretch>
            <a:fillRect/>
          </a:stretch>
        </p:blipFill>
        <p:spPr bwMode="auto">
          <a:xfrm>
            <a:off x="1277032" y="4638720"/>
            <a:ext cx="932438" cy="8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https://sgugit.ru/img/header_logo_RU1.png"/>
          <p:cNvPicPr>
            <a:picLocks noChangeAspect="1" noChangeArrowheads="1"/>
          </p:cNvPicPr>
          <p:nvPr/>
        </p:nvPicPr>
        <p:blipFill>
          <a:blip r:embed="rId10" cstate="print"/>
          <a:srcRect r="69826" b="-1455"/>
          <a:stretch>
            <a:fillRect/>
          </a:stretch>
        </p:blipFill>
        <p:spPr bwMode="auto">
          <a:xfrm>
            <a:off x="2478103" y="4665292"/>
            <a:ext cx="855716" cy="811381"/>
          </a:xfrm>
          <a:prstGeom prst="rect">
            <a:avLst/>
          </a:prstGeom>
          <a:noFill/>
        </p:spPr>
      </p:pic>
      <p:pic>
        <p:nvPicPr>
          <p:cNvPr id="12307" name="Picture 19" descr="Picture background"/>
          <p:cNvPicPr>
            <a:picLocks noChangeAspect="1" noChangeArrowheads="1"/>
          </p:cNvPicPr>
          <p:nvPr/>
        </p:nvPicPr>
        <p:blipFill>
          <a:blip r:embed="rId11" cstate="print"/>
          <a:srcRect t="20766" r="57615" b="24085"/>
          <a:stretch>
            <a:fillRect/>
          </a:stretch>
        </p:blipFill>
        <p:spPr bwMode="auto">
          <a:xfrm>
            <a:off x="3494938" y="4545434"/>
            <a:ext cx="994146" cy="970150"/>
          </a:xfrm>
          <a:prstGeom prst="rect">
            <a:avLst/>
          </a:prstGeom>
          <a:noFill/>
        </p:spPr>
      </p:pic>
      <p:pic>
        <p:nvPicPr>
          <p:cNvPr id="12309" name="Picture 21" descr="Picture background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33074" y="4513638"/>
            <a:ext cx="933855" cy="933855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>
          <a:blip r:embed="rId1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du="http://schemas.microsoft.com/office/word/2023/wordml/word16du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el="http://schemas.microsoft.com/office/2019/extlst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203658" y="1852333"/>
            <a:ext cx="5652654" cy="396635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790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7"/>
          <p:cNvSpPr/>
          <p:nvPr/>
        </p:nvSpPr>
        <p:spPr>
          <a:xfrm>
            <a:off x="0" y="88136"/>
            <a:ext cx="12191999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</a:rPr>
              <a:t>ПРОБЛЕМЫ ВЗАИМОДЕЙСТВИЯ СибРУМЦ (ФГБОУ ВО Омский ГАУ)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</a:rPr>
              <a:t>С ВУЗАМИ, </a:t>
            </a:r>
            <a:r>
              <a:rPr lang="ru-RU" sz="2400" b="1" spc="-1" dirty="0"/>
              <a:t>ВХОДЯЩИМИ В ЕГО СОСТАВ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0F943-1B58-FB65-EF26-0643F3FD9849}"/>
              </a:ext>
            </a:extLst>
          </p:cNvPr>
          <p:cNvSpPr txBox="1"/>
          <p:nvPr/>
        </p:nvSpPr>
        <p:spPr>
          <a:xfrm>
            <a:off x="177319" y="413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8F32DA56-150E-D550-AE7A-D3F9F6C872E1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1460500" y="1468226"/>
            <a:ext cx="17682" cy="391552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294;p14">
            <a:extLst>
              <a:ext uri="{FF2B5EF4-FFF2-40B4-BE49-F238E27FC236}">
                <a16:creationId xmlns:a16="http://schemas.microsoft.com/office/drawing/2014/main" xmlns="" id="{B7D7BD0A-1924-971A-ECC0-D8C3B3C16747}"/>
              </a:ext>
            </a:extLst>
          </p:cNvPr>
          <p:cNvSpPr/>
          <p:nvPr/>
        </p:nvSpPr>
        <p:spPr>
          <a:xfrm>
            <a:off x="230299" y="1342627"/>
            <a:ext cx="2520000" cy="90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6C6C3"/>
              </a:gs>
              <a:gs pos="45000">
                <a:srgbClr val="D1D1CE"/>
              </a:gs>
              <a:gs pos="100000">
                <a:srgbClr val="D6D7D4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Учебная практика</a:t>
            </a:r>
            <a:endParaRPr sz="1400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9" name="Google Shape;295;p14">
            <a:extLst>
              <a:ext uri="{FF2B5EF4-FFF2-40B4-BE49-F238E27FC236}">
                <a16:creationId xmlns:a16="http://schemas.microsoft.com/office/drawing/2014/main" xmlns="" id="{CD76B320-6259-8C50-3F02-05A13D6AD419}"/>
              </a:ext>
            </a:extLst>
          </p:cNvPr>
          <p:cNvSpPr/>
          <p:nvPr/>
        </p:nvSpPr>
        <p:spPr>
          <a:xfrm>
            <a:off x="230299" y="3321235"/>
            <a:ext cx="2520000" cy="90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6C6C3"/>
              </a:gs>
              <a:gs pos="45000">
                <a:srgbClr val="D1D1CE"/>
              </a:gs>
              <a:gs pos="100000">
                <a:srgbClr val="D6D7D4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Производственная практика</a:t>
            </a:r>
            <a:endParaRPr sz="1400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12" name="Google Shape;293;p14">
            <a:extLst>
              <a:ext uri="{FF2B5EF4-FFF2-40B4-BE49-F238E27FC236}">
                <a16:creationId xmlns:a16="http://schemas.microsoft.com/office/drawing/2014/main" xmlns="" id="{4B02E7D2-4900-6043-AEF6-516622C867BD}"/>
              </a:ext>
            </a:extLst>
          </p:cNvPr>
          <p:cNvSpPr/>
          <p:nvPr/>
        </p:nvSpPr>
        <p:spPr>
          <a:xfrm>
            <a:off x="2903511" y="2571651"/>
            <a:ext cx="9143044" cy="253706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Низкая активность большинства вузов по вопросам:</a:t>
            </a:r>
          </a:p>
          <a:p>
            <a:pPr lvl="0" indent="266700" algn="just"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Предоставления ВКР на Всероссийский конкурс выпускных квалификационных работ по направлению подготовки «Землеустройство и кадастры» (в 2024 году – 4 работы из др. вузов на 2 этап). Следует считать обязательным участие вузов в конкурсе ВКР как наиболее точно отражающем уровень подготовки выпускников. Таким же важным показателем профессиональной оценки вузов является участие в международных олимпиаде, диктанте, конкурсах, проводимых УМС. </a:t>
            </a:r>
          </a:p>
          <a:p>
            <a:pPr lvl="0" indent="266700" algn="just">
              <a:buAutoNum type="arabicPeriod" startAt="2"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Участия студенческих команд во 2 этапе Международной студенческой олимпиады «ГЗК-202... Гео-вызов» (в 2024 году – 4 команды из 10 вузов).</a:t>
            </a:r>
          </a:p>
          <a:p>
            <a:pPr lvl="0" algn="just">
              <a:buAutoNum type="arabicPeriod" startAt="2"/>
            </a:pPr>
            <a:endParaRPr lang="ru-RU" sz="13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  <a:p>
            <a:pPr lvl="0" algn="just">
              <a:buAutoNum type="arabicPeriod" startAt="2"/>
            </a:pPr>
            <a:endParaRPr lang="ru-RU" sz="13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  <a:p>
            <a:pPr marL="342900" lvl="0" indent="-342900" algn="just">
              <a:buAutoNum type="arabicPeriod" startAt="2"/>
            </a:pPr>
            <a:endParaRPr sz="13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17" name="Google Shape;295;p14">
            <a:extLst>
              <a:ext uri="{FF2B5EF4-FFF2-40B4-BE49-F238E27FC236}">
                <a16:creationId xmlns:a16="http://schemas.microsoft.com/office/drawing/2014/main" xmlns="" id="{FE70C9B0-1298-7FEC-289E-CEF47D3AF99D}"/>
              </a:ext>
            </a:extLst>
          </p:cNvPr>
          <p:cNvSpPr/>
          <p:nvPr/>
        </p:nvSpPr>
        <p:spPr>
          <a:xfrm>
            <a:off x="230299" y="5375670"/>
            <a:ext cx="2520000" cy="90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6C6C3"/>
              </a:gs>
              <a:gs pos="45000">
                <a:srgbClr val="D1D1CE"/>
              </a:gs>
              <a:gs pos="100000">
                <a:srgbClr val="D6D7D4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Преддипломная </a:t>
            </a:r>
          </a:p>
          <a:p>
            <a:pPr algn="ctr"/>
            <a:r>
              <a:rPr lang="ru-RU" sz="14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практика</a:t>
            </a:r>
            <a:endParaRPr sz="1400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18" name="Google Shape;294;p14">
            <a:extLst>
              <a:ext uri="{FF2B5EF4-FFF2-40B4-BE49-F238E27FC236}">
                <a16:creationId xmlns:a16="http://schemas.microsoft.com/office/drawing/2014/main" xmlns="" id="{7EC58BA6-6107-704B-057B-836A05857945}"/>
              </a:ext>
            </a:extLst>
          </p:cNvPr>
          <p:cNvSpPr/>
          <p:nvPr/>
        </p:nvSpPr>
        <p:spPr>
          <a:xfrm>
            <a:off x="220913" y="1337166"/>
            <a:ext cx="2520000" cy="900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1 проблема</a:t>
            </a:r>
            <a:endParaRPr sz="2000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19" name="Google Shape;295;p14">
            <a:extLst>
              <a:ext uri="{FF2B5EF4-FFF2-40B4-BE49-F238E27FC236}">
                <a16:creationId xmlns:a16="http://schemas.microsoft.com/office/drawing/2014/main" xmlns="" id="{7B48BF87-342C-CA42-CD8E-7A90F5701CBC}"/>
              </a:ext>
            </a:extLst>
          </p:cNvPr>
          <p:cNvSpPr/>
          <p:nvPr/>
        </p:nvSpPr>
        <p:spPr>
          <a:xfrm>
            <a:off x="218725" y="3332028"/>
            <a:ext cx="2520000" cy="900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2 проблема</a:t>
            </a:r>
            <a:endParaRPr sz="2000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20" name="Google Shape;295;p14">
            <a:extLst>
              <a:ext uri="{FF2B5EF4-FFF2-40B4-BE49-F238E27FC236}">
                <a16:creationId xmlns:a16="http://schemas.microsoft.com/office/drawing/2014/main" xmlns="" id="{ED7F032B-14FF-2382-B95B-92D06ED456FC}"/>
              </a:ext>
            </a:extLst>
          </p:cNvPr>
          <p:cNvSpPr/>
          <p:nvPr/>
        </p:nvSpPr>
        <p:spPr>
          <a:xfrm>
            <a:off x="218182" y="5383752"/>
            <a:ext cx="2520000" cy="90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3 проблема</a:t>
            </a:r>
            <a:endParaRPr sz="2000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21" name="Google Shape;293;p14">
            <a:extLst>
              <a:ext uri="{FF2B5EF4-FFF2-40B4-BE49-F238E27FC236}">
                <a16:creationId xmlns:a16="http://schemas.microsoft.com/office/drawing/2014/main" xmlns="" id="{66A2CA7E-D1B6-A989-1982-D24A9B399F37}"/>
              </a:ext>
            </a:extLst>
          </p:cNvPr>
          <p:cNvSpPr/>
          <p:nvPr/>
        </p:nvSpPr>
        <p:spPr>
          <a:xfrm>
            <a:off x="2923388" y="5515736"/>
            <a:ext cx="9118737" cy="829543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Отсутствие Положения о региональных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РУМЦах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не обеспечивает достаточного взаимодействия между вузами.</a:t>
            </a:r>
          </a:p>
          <a:p>
            <a:pPr lvl="0" algn="just"/>
            <a:endParaRPr lang="ru-RU" sz="13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22" name="Google Shape;293;p14">
            <a:extLst>
              <a:ext uri="{FF2B5EF4-FFF2-40B4-BE49-F238E27FC236}">
                <a16:creationId xmlns:a16="http://schemas.microsoft.com/office/drawing/2014/main" xmlns="" id="{12634D7B-F51F-9AED-C0BC-FCEFC2E44895}"/>
              </a:ext>
            </a:extLst>
          </p:cNvPr>
          <p:cNvSpPr/>
          <p:nvPr/>
        </p:nvSpPr>
        <p:spPr>
          <a:xfrm>
            <a:off x="2903511" y="1293808"/>
            <a:ext cx="9143044" cy="1114832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Times New Roman"/>
              </a:rPr>
              <a:t>В СибРУМЦ входят вузы Министерства сельского хозяйства РФ, Министерство науки и высшего образований РФ, поэтому возникает сложность в реализации единого подхода в общественно-профессиональном управлении  системы ФУМО и УМС. </a:t>
            </a:r>
            <a:endParaRPr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7"/>
          <p:cNvSpPr/>
          <p:nvPr/>
        </p:nvSpPr>
        <p:spPr>
          <a:xfrm>
            <a:off x="0" y="210968"/>
            <a:ext cx="12191999" cy="46021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</a:rPr>
              <a:t>ПРЕДЛОЖЕНИЯ ПО СОВЕРШЕНСТВОВАНИЮ ВЗАИМОДЕЙСТВИЯ РУМЦев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0F943-1B58-FB65-EF26-0643F3FD9849}"/>
              </a:ext>
            </a:extLst>
          </p:cNvPr>
          <p:cNvSpPr txBox="1"/>
          <p:nvPr/>
        </p:nvSpPr>
        <p:spPr>
          <a:xfrm>
            <a:off x="177319" y="413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B9BC865D-7682-DD8E-9DCD-C8D28F71A483}"/>
              </a:ext>
            </a:extLst>
          </p:cNvPr>
          <p:cNvCxnSpPr>
            <a:cxnSpLocks/>
          </p:cNvCxnSpPr>
          <p:nvPr/>
        </p:nvCxnSpPr>
        <p:spPr>
          <a:xfrm>
            <a:off x="1460500" y="1378775"/>
            <a:ext cx="0" cy="349345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294;p14">
            <a:extLst>
              <a:ext uri="{FF2B5EF4-FFF2-40B4-BE49-F238E27FC236}">
                <a16:creationId xmlns:a16="http://schemas.microsoft.com/office/drawing/2014/main" xmlns="" id="{89A9C077-3BB5-D012-102C-961949463633}"/>
              </a:ext>
            </a:extLst>
          </p:cNvPr>
          <p:cNvSpPr/>
          <p:nvPr/>
        </p:nvSpPr>
        <p:spPr>
          <a:xfrm>
            <a:off x="230299" y="1253176"/>
            <a:ext cx="2520000" cy="90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6C6C3"/>
              </a:gs>
              <a:gs pos="45000">
                <a:srgbClr val="D1D1CE"/>
              </a:gs>
              <a:gs pos="100000">
                <a:srgbClr val="D6D7D4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Учебная практика</a:t>
            </a:r>
            <a:endParaRPr sz="1400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9" name="Google Shape;295;p14">
            <a:extLst>
              <a:ext uri="{FF2B5EF4-FFF2-40B4-BE49-F238E27FC236}">
                <a16:creationId xmlns:a16="http://schemas.microsoft.com/office/drawing/2014/main" xmlns="" id="{31134035-1537-CB37-A016-794517325562}"/>
              </a:ext>
            </a:extLst>
          </p:cNvPr>
          <p:cNvSpPr/>
          <p:nvPr/>
        </p:nvSpPr>
        <p:spPr>
          <a:xfrm>
            <a:off x="190542" y="3176650"/>
            <a:ext cx="2520000" cy="90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6C6C3"/>
              </a:gs>
              <a:gs pos="45000">
                <a:srgbClr val="D1D1CE"/>
              </a:gs>
              <a:gs pos="100000">
                <a:srgbClr val="D6D7D4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Производственная практика</a:t>
            </a:r>
            <a:endParaRPr sz="1400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12" name="Google Shape;293;p14">
            <a:extLst>
              <a:ext uri="{FF2B5EF4-FFF2-40B4-BE49-F238E27FC236}">
                <a16:creationId xmlns:a16="http://schemas.microsoft.com/office/drawing/2014/main" xmlns="" id="{01AE826A-28E4-AEB6-B94E-A5E8953985E2}"/>
              </a:ext>
            </a:extLst>
          </p:cNvPr>
          <p:cNvSpPr/>
          <p:nvPr/>
        </p:nvSpPr>
        <p:spPr>
          <a:xfrm>
            <a:off x="2903511" y="1204356"/>
            <a:ext cx="9143044" cy="1240669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sz="2000" dirty="0">
                <a:latin typeface="Arial" pitchFamily="34" charset="0"/>
                <a:cs typeface="Arial" pitchFamily="34" charset="0"/>
                <a:sym typeface="Times New Roman"/>
              </a:rPr>
              <a:t>- разработать и утвердить УМС по направлению подготовки «Землеустройство и кадастры» «</a:t>
            </a:r>
            <a:r>
              <a:rPr lang="ru-RU" sz="2000" dirty="0" smtClean="0">
                <a:latin typeface="Arial" pitchFamily="34" charset="0"/>
                <a:cs typeface="Arial" pitchFamily="34" charset="0"/>
                <a:sym typeface="Times New Roman"/>
              </a:rPr>
              <a:t>Положение о </a:t>
            </a:r>
            <a:r>
              <a:rPr lang="ru-RU" sz="2000" dirty="0">
                <a:latin typeface="Arial" pitchFamily="34" charset="0"/>
                <a:cs typeface="Arial" pitchFamily="34" charset="0"/>
                <a:sym typeface="Times New Roman"/>
              </a:rPr>
              <a:t>региональных РУМЦах» (цель, задачи, направления взаимодействия между вузами и др.);</a:t>
            </a:r>
            <a:endParaRPr sz="2000" dirty="0"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17" name="Google Shape;293;p14">
            <a:extLst>
              <a:ext uri="{FF2B5EF4-FFF2-40B4-BE49-F238E27FC236}">
                <a16:creationId xmlns:a16="http://schemas.microsoft.com/office/drawing/2014/main" xmlns="" id="{F4665BFC-9E7C-4169-CC0F-324CFFAD24B0}"/>
              </a:ext>
            </a:extLst>
          </p:cNvPr>
          <p:cNvSpPr/>
          <p:nvPr/>
        </p:nvSpPr>
        <p:spPr>
          <a:xfrm>
            <a:off x="2927818" y="2623442"/>
            <a:ext cx="9143044" cy="1948557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sz="1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усилить активность вузов по участию в конкурсах, олимпиадах, диктантах, проводимых УМС;</a:t>
            </a:r>
          </a:p>
          <a:p>
            <a:pPr lvl="0" algn="just"/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подводить итоги проведения образовательных и научных мероприятий, формировать отчеты по РУМЦам и направлять в УМС для общего обсуждения (итог – подготовка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рекомендаций, направленных на  повышение качества подготовки обучающихся по направлению подготовки «Землеустройство и кадастры»);</a:t>
            </a:r>
          </a:p>
          <a:p>
            <a:pPr lvl="0" algn="just">
              <a:buAutoNum type="arabicPeriod" startAt="2"/>
            </a:pPr>
            <a:endParaRPr lang="ru-RU" sz="13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  <a:p>
            <a:pPr lvl="0" algn="just">
              <a:buAutoNum type="arabicPeriod" startAt="2"/>
            </a:pPr>
            <a:endParaRPr lang="ru-RU" sz="13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  <a:p>
            <a:pPr marL="342900" lvl="0" indent="-342900" algn="just">
              <a:buAutoNum type="arabicPeriod" startAt="2"/>
            </a:pPr>
            <a:endParaRPr sz="13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18" name="Google Shape;295;p14">
            <a:extLst>
              <a:ext uri="{FF2B5EF4-FFF2-40B4-BE49-F238E27FC236}">
                <a16:creationId xmlns:a16="http://schemas.microsoft.com/office/drawing/2014/main" xmlns="" id="{1CA926D9-DA6B-2774-B989-8CCCDDD60513}"/>
              </a:ext>
            </a:extLst>
          </p:cNvPr>
          <p:cNvSpPr/>
          <p:nvPr/>
        </p:nvSpPr>
        <p:spPr>
          <a:xfrm>
            <a:off x="205735" y="4893348"/>
            <a:ext cx="2520000" cy="900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6C6C3"/>
              </a:gs>
              <a:gs pos="45000">
                <a:srgbClr val="D1D1CE"/>
              </a:gs>
              <a:gs pos="100000">
                <a:srgbClr val="D6D7D4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Преддипломная </a:t>
            </a:r>
          </a:p>
          <a:p>
            <a:pPr algn="ctr"/>
            <a:r>
              <a:rPr lang="ru-RU" sz="14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практика</a:t>
            </a:r>
            <a:endParaRPr sz="1400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19" name="Google Shape;294;p14">
            <a:extLst>
              <a:ext uri="{FF2B5EF4-FFF2-40B4-BE49-F238E27FC236}">
                <a16:creationId xmlns:a16="http://schemas.microsoft.com/office/drawing/2014/main" xmlns="" id="{E5B0C02D-ED87-FF83-BD0E-DC90438A460F}"/>
              </a:ext>
            </a:extLst>
          </p:cNvPr>
          <p:cNvSpPr/>
          <p:nvPr/>
        </p:nvSpPr>
        <p:spPr>
          <a:xfrm>
            <a:off x="228121" y="1251319"/>
            <a:ext cx="2520000" cy="900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1 предложение</a:t>
            </a:r>
            <a:endParaRPr sz="2000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20" name="Google Shape;295;p14">
            <a:extLst>
              <a:ext uri="{FF2B5EF4-FFF2-40B4-BE49-F238E27FC236}">
                <a16:creationId xmlns:a16="http://schemas.microsoft.com/office/drawing/2014/main" xmlns="" id="{B91E3761-740F-769D-C570-A9AEEB163B74}"/>
              </a:ext>
            </a:extLst>
          </p:cNvPr>
          <p:cNvSpPr/>
          <p:nvPr/>
        </p:nvSpPr>
        <p:spPr>
          <a:xfrm>
            <a:off x="198304" y="3194675"/>
            <a:ext cx="2520000" cy="900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2 предложение</a:t>
            </a:r>
            <a:endParaRPr sz="2000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21" name="Google Shape;295;p14">
            <a:extLst>
              <a:ext uri="{FF2B5EF4-FFF2-40B4-BE49-F238E27FC236}">
                <a16:creationId xmlns:a16="http://schemas.microsoft.com/office/drawing/2014/main" xmlns="" id="{3F86C21A-D3C2-968D-029D-A60BF6900A79}"/>
              </a:ext>
            </a:extLst>
          </p:cNvPr>
          <p:cNvSpPr/>
          <p:nvPr/>
        </p:nvSpPr>
        <p:spPr>
          <a:xfrm>
            <a:off x="183678" y="4892804"/>
            <a:ext cx="2520000" cy="9000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3 предложение</a:t>
            </a:r>
            <a:endParaRPr sz="2000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sp>
        <p:nvSpPr>
          <p:cNvPr id="22" name="Google Shape;293;p14">
            <a:extLst>
              <a:ext uri="{FF2B5EF4-FFF2-40B4-BE49-F238E27FC236}">
                <a16:creationId xmlns:a16="http://schemas.microsoft.com/office/drawing/2014/main" xmlns="" id="{670862C2-9E9C-068A-DC4B-C9E84F9EE659}"/>
              </a:ext>
            </a:extLst>
          </p:cNvPr>
          <p:cNvSpPr/>
          <p:nvPr/>
        </p:nvSpPr>
        <p:spPr>
          <a:xfrm>
            <a:off x="2903510" y="4733778"/>
            <a:ext cx="9118737" cy="1279396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- обмен опытом работы передовых кафедр вузов РУМЦ, ведущих подготовку по направлению подготовки «Землеустройство и кадастры» для дальнейшего сотрудничества (стажировки, конференции, круглые столы в формате онлайн и офлайн).</a:t>
            </a:r>
          </a:p>
        </p:txBody>
      </p:sp>
    </p:spTree>
    <p:extLst>
      <p:ext uri="{BB962C8B-B14F-4D97-AF65-F5344CB8AC3E}">
        <p14:creationId xmlns:p14="http://schemas.microsoft.com/office/powerpoint/2010/main" xmlns="" val="3932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7"/>
          <p:cNvSpPr/>
          <p:nvPr/>
        </p:nvSpPr>
        <p:spPr>
          <a:xfrm>
            <a:off x="0" y="210968"/>
            <a:ext cx="12191999" cy="460211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</a:rPr>
              <a:t>АКТИВНЫЕ ЧЛЕНЫ СибРУМЦ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0F943-1B58-FB65-EF26-0643F3FD9849}"/>
              </a:ext>
            </a:extLst>
          </p:cNvPr>
          <p:cNvSpPr txBox="1"/>
          <p:nvPr/>
        </p:nvSpPr>
        <p:spPr>
          <a:xfrm>
            <a:off x="177319" y="413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026" name="Picture 2" descr="D:\Мама 2024-25_2 полугодие\ГУЗ УМО\Подготовка к докладу\Габанищева М.А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429" y="1240810"/>
            <a:ext cx="2153270" cy="267486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9201" y="4006547"/>
            <a:ext cx="2875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Губанищева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Мария Александровна,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доцент кафедры геоинформатики 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и кадастра,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кадастровый инженер, 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канд. экон. наук,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ФГБОУ ВО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«Томский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государственный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архитектурно-строительный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Университет»</a:t>
            </a:r>
            <a:endParaRPr lang="ru-RU" sz="16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27" name="Picture 3" descr="D:\Мама 2024-25_2 полугодие\ГУЗ УМО\Подготовка к докладу\Малыгина О..jpg"/>
          <p:cNvPicPr>
            <a:picLocks noChangeAspect="1" noChangeArrowheads="1"/>
          </p:cNvPicPr>
          <p:nvPr/>
        </p:nvPicPr>
        <p:blipFill>
          <a:blip r:embed="rId3" cstate="print"/>
          <a:srcRect t="6088"/>
          <a:stretch>
            <a:fillRect/>
          </a:stretch>
        </p:blipFill>
        <p:spPr bwMode="auto">
          <a:xfrm>
            <a:off x="3634136" y="1232494"/>
            <a:ext cx="1950406" cy="26705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313211" y="4028319"/>
            <a:ext cx="269570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Малыгина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Олеся Игоревна,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заведующая кафедрой кадастра и территориального планирования,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канд. техн. наук, доцент,</a:t>
            </a:r>
          </a:p>
          <a:p>
            <a:pPr algn="ctr"/>
            <a:r>
              <a:rPr lang="ru-RU" sz="16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ФГБОУ ВО </a:t>
            </a:r>
            <a:r>
              <a:rPr lang="ru-RU" sz="16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«Сибирский государственный университет геосистем </a:t>
            </a:r>
            <a:br>
              <a:rPr lang="ru-RU" sz="16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и технологий»</a:t>
            </a:r>
            <a:endParaRPr lang="ru-RU" sz="16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28" name="Picture 4" descr="D:\Мама 2024-25_2 полугодие\ГУЗ УМО\Подготовка к докладу\Подлужная А._фото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44802" y="1246909"/>
            <a:ext cx="1948672" cy="26532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9132121" y="4011754"/>
            <a:ext cx="2485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Подлужная </a:t>
            </a:r>
          </a:p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Анастасия Сергеевна, 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директор </a:t>
            </a:r>
            <a:r>
              <a:rPr lang="ru-RU" sz="1600">
                <a:latin typeface="Arial" pitchFamily="34" charset="0"/>
                <a:cs typeface="Arial" pitchFamily="34" charset="0"/>
              </a:rPr>
              <a:t>института </a:t>
            </a:r>
            <a:r>
              <a:rPr lang="ru-RU" sz="1600" smtClean="0">
                <a:latin typeface="Arial" pitchFamily="34" charset="0"/>
                <a:cs typeface="Arial" pitchFamily="34" charset="0"/>
              </a:rPr>
              <a:t>землеустройства,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кадастров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и природообустройства, </a:t>
            </a:r>
          </a:p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канд. биол. наук,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ФГБОУ ВО «Красноярский государственный аграрный университет»</a:t>
            </a:r>
            <a:endParaRPr lang="ru-RU" sz="16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6930" y="4030321"/>
            <a:ext cx="25195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Лучникова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Наталья Михайловна,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заведующий кафедрой землеустройства, земельного и городского кадастра, доцент,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канд. с-х. наук,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ФГБОУ ВО «Алтайский государственный аграрный университет»</a:t>
            </a:r>
            <a:endParaRPr lang="ru-RU" sz="16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" name="Picture 2" descr="D:\Мама 2024-25_2 полугодие\ГУЗ УМО\Подготовка к докладу\Лучникова Н.М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3302" y="1227236"/>
            <a:ext cx="1806085" cy="27098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513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7"/>
          <p:cNvSpPr/>
          <p:nvPr/>
        </p:nvSpPr>
        <p:spPr>
          <a:xfrm>
            <a:off x="824949" y="5596336"/>
            <a:ext cx="6380922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990033"/>
                </a:solidFill>
              </a:rPr>
              <a:t>БЛАГОДАРИМ ЗА МНОГОЛЕТНЕЕ ПЛОДОТВОРНОЕ СОТРУДНИЧЕСТВО!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0F943-1B58-FB65-EF26-0643F3FD9849}"/>
              </a:ext>
            </a:extLst>
          </p:cNvPr>
          <p:cNvSpPr txBox="1"/>
          <p:nvPr/>
        </p:nvSpPr>
        <p:spPr>
          <a:xfrm>
            <a:off x="177319" y="413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99582" y="4873145"/>
            <a:ext cx="55924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Мурашева  Алла Андреевна,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председатель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Учебно-методического совета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по направлению подготовки 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«Землеустройство и кадастры»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федерального УМО по УГСНП 21.00.00,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д-р экон. наук, профессор,</a:t>
            </a:r>
          </a:p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ФГБОУ ВО «Государственный университет по землеустройству»</a:t>
            </a:r>
          </a:p>
          <a:p>
            <a:pPr algn="ctr"/>
            <a:endParaRPr lang="ru-RU" sz="14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50" name="Picture 2" descr="C:\Users\Руслан\Downloads\Алла Андреевна Мураше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4" y="844824"/>
            <a:ext cx="2594113" cy="389327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898" y="834888"/>
            <a:ext cx="6893665" cy="3747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6896" y="4585278"/>
            <a:ext cx="6920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ФГБОУ ВО «Государственный университет по землеустройству»</a:t>
            </a:r>
          </a:p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Учебно-методический совет по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направлению подготовки 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«Землеустройство и кадастры» </a:t>
            </a:r>
            <a:br>
              <a:rPr lang="ru-RU" sz="1400" dirty="0">
                <a:latin typeface="Arial" pitchFamily="34" charset="0"/>
                <a:cs typeface="Arial" pitchFamily="34" charset="0"/>
              </a:rPr>
            </a:br>
            <a:r>
              <a:rPr lang="ru-RU" sz="1400" dirty="0">
                <a:latin typeface="Arial" pitchFamily="34" charset="0"/>
                <a:cs typeface="Arial" pitchFamily="34" charset="0"/>
              </a:rPr>
              <a:t>федерального УМО по УГСНП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21.00.00</a:t>
            </a:r>
            <a:endParaRPr lang="ru-RU" sz="14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32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188104" y="1209092"/>
            <a:ext cx="5298295" cy="22731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РЕГИОНАЛЬНЫЙ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УЧЕБНО-МЕТОДИЧЕСКИЙ ЦЕНТР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СИБИРСКОГО ФЕДЕРАЛЬНОГО ОКРУГА УЧЕБНО-МЕТОДИЧЕСКОГО СОВЕТА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по направлению подготовки «Землеустройство и кадастры»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03" t="27318" r="36602" b="28654"/>
          <a:stretch/>
        </p:blipFill>
        <p:spPr bwMode="auto">
          <a:xfrm>
            <a:off x="442750" y="163265"/>
            <a:ext cx="1400675" cy="13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315124" y="999461"/>
            <a:ext cx="78693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ЗЕМЛЕУСТРОИТЕЛЬНЫЙ ФАКУЛЬТЕТ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82091" y="191072"/>
            <a:ext cx="76510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«ОМСКИЙ ГОСУДАРСТВЕННЫЙ АГРАРНЫЙ УНИВЕРСИТЕТ ИМЕНИ П.А. СТОЛЫПИНА» (ФГБОУ ВО Омский ГАУ)</a:t>
            </a:r>
            <a:endParaRPr lang="ru-RU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715000" y="6005090"/>
            <a:ext cx="6375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Докладчики: профессор кафедры землеустройства Ю.М. Рогатнев </a:t>
            </a: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декан землеустроительного факультета О.Н. Долматова</a:t>
            </a:r>
          </a:p>
        </p:txBody>
      </p:sp>
      <p:pic>
        <p:nvPicPr>
          <p:cNvPr id="24" name="Image 2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554159" y="276611"/>
            <a:ext cx="1180641" cy="104736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42840" y="6297599"/>
            <a:ext cx="2543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 февраля 2025 года</a:t>
            </a:r>
          </a:p>
        </p:txBody>
      </p:sp>
      <p:pic>
        <p:nvPicPr>
          <p:cNvPr id="26" name="Picture 2" descr="C:\Users\Руслан\Downloads\IMG_9997-2.jpg"/>
          <p:cNvPicPr>
            <a:picLocks noChangeAspect="1" noChangeArrowheads="1"/>
          </p:cNvPicPr>
          <p:nvPr/>
        </p:nvPicPr>
        <p:blipFill>
          <a:blip r:embed="rId4" cstate="print"/>
          <a:srcRect t="33632"/>
          <a:stretch>
            <a:fillRect/>
          </a:stretch>
        </p:blipFill>
        <p:spPr bwMode="auto">
          <a:xfrm>
            <a:off x="5683300" y="1733266"/>
            <a:ext cx="5992521" cy="41489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7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8269" y="3484603"/>
            <a:ext cx="994166" cy="934997"/>
          </a:xfrm>
          <a:prstGeom prst="rect">
            <a:avLst/>
          </a:prstGeom>
          <a:noFill/>
        </p:spPr>
      </p:pic>
      <p:pic>
        <p:nvPicPr>
          <p:cNvPr id="28" name="Picture 6" descr="https://www.asu.ru/files/content/images/2023/01/nodes-4205/00056289.jpg"/>
          <p:cNvPicPr>
            <a:picLocks noChangeAspect="1" noChangeArrowheads="1"/>
          </p:cNvPicPr>
          <p:nvPr/>
        </p:nvPicPr>
        <p:blipFill>
          <a:blip r:embed="rId6" cstate="print"/>
          <a:srcRect l="20151" t="5906" r="22263" b="7667"/>
          <a:stretch>
            <a:fillRect/>
          </a:stretch>
        </p:blipFill>
        <p:spPr bwMode="auto">
          <a:xfrm>
            <a:off x="2256818" y="3484868"/>
            <a:ext cx="933854" cy="1031883"/>
          </a:xfrm>
          <a:prstGeom prst="rect">
            <a:avLst/>
          </a:prstGeom>
          <a:noFill/>
        </p:spPr>
      </p:pic>
      <p:pic>
        <p:nvPicPr>
          <p:cNvPr id="29" name="Picture 8" descr="logo_aggpu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7609" y="3510539"/>
            <a:ext cx="929699" cy="857183"/>
          </a:xfrm>
          <a:prstGeom prst="rect">
            <a:avLst/>
          </a:prstGeom>
          <a:noFill/>
        </p:spPr>
      </p:pic>
      <p:pic>
        <p:nvPicPr>
          <p:cNvPr id="30" name="Picture 10" descr="http://www.kgau.ru/new/images/logo.png"/>
          <p:cNvPicPr>
            <a:picLocks noChangeAspect="1" noChangeArrowheads="1"/>
          </p:cNvPicPr>
          <p:nvPr/>
        </p:nvPicPr>
        <p:blipFill>
          <a:blip r:embed="rId8" cstate="print"/>
          <a:srcRect l="13325" t="1651" r="12300" b="2604"/>
          <a:stretch>
            <a:fillRect/>
          </a:stretch>
        </p:blipFill>
        <p:spPr bwMode="auto">
          <a:xfrm>
            <a:off x="4338536" y="3472775"/>
            <a:ext cx="1303506" cy="875489"/>
          </a:xfrm>
          <a:prstGeom prst="rect">
            <a:avLst/>
          </a:prstGeom>
          <a:noFill/>
        </p:spPr>
      </p:pic>
      <p:pic>
        <p:nvPicPr>
          <p:cNvPr id="31" name="Picture 12" descr="https://kuzstu.ru/application/frontend/skin/default/assets/images/emble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908" y="4621322"/>
            <a:ext cx="904675" cy="880550"/>
          </a:xfrm>
          <a:prstGeom prst="rect">
            <a:avLst/>
          </a:prstGeom>
          <a:noFill/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0" cstate="print"/>
          <a:srcRect l="36543" t="32340" r="49893" b="46241"/>
          <a:stretch>
            <a:fillRect/>
          </a:stretch>
        </p:blipFill>
        <p:spPr bwMode="auto">
          <a:xfrm>
            <a:off x="1099225" y="4638720"/>
            <a:ext cx="932438" cy="82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7" descr="https://sgugit.ru/img/header_logo_RU1.png"/>
          <p:cNvPicPr>
            <a:picLocks noChangeAspect="1" noChangeArrowheads="1"/>
          </p:cNvPicPr>
          <p:nvPr/>
        </p:nvPicPr>
        <p:blipFill>
          <a:blip r:embed="rId11" cstate="print"/>
          <a:srcRect r="69826" b="-1455"/>
          <a:stretch>
            <a:fillRect/>
          </a:stretch>
        </p:blipFill>
        <p:spPr bwMode="auto">
          <a:xfrm>
            <a:off x="2300296" y="4665292"/>
            <a:ext cx="855716" cy="811381"/>
          </a:xfrm>
          <a:prstGeom prst="rect">
            <a:avLst/>
          </a:prstGeom>
          <a:noFill/>
        </p:spPr>
      </p:pic>
      <p:pic>
        <p:nvPicPr>
          <p:cNvPr id="34" name="Picture 19" descr="Picture background"/>
          <p:cNvPicPr>
            <a:picLocks noChangeAspect="1" noChangeArrowheads="1"/>
          </p:cNvPicPr>
          <p:nvPr/>
        </p:nvPicPr>
        <p:blipFill>
          <a:blip r:embed="rId12" cstate="print"/>
          <a:srcRect t="20766" r="57615" b="24085"/>
          <a:stretch>
            <a:fillRect/>
          </a:stretch>
        </p:blipFill>
        <p:spPr bwMode="auto">
          <a:xfrm>
            <a:off x="3317131" y="4545434"/>
            <a:ext cx="994146" cy="970150"/>
          </a:xfrm>
          <a:prstGeom prst="rect">
            <a:avLst/>
          </a:prstGeom>
          <a:noFill/>
        </p:spPr>
      </p:pic>
      <p:pic>
        <p:nvPicPr>
          <p:cNvPr id="35" name="Picture 21" descr="Picture 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55267" y="4513638"/>
            <a:ext cx="933855" cy="933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6729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45659" y="0"/>
            <a:ext cx="5356335" cy="91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2670" b="1" dirty="0" smtClean="0">
                <a:solidFill>
                  <a:srgbClr val="003300"/>
                </a:solidFill>
                <a:cs typeface="Arial" pitchFamily="34" charset="0"/>
              </a:rPr>
              <a:t>ЗЕМЛЕУСТРОИТЕЛЬНЫЙ ФАКУЛЬТЕТ</a:t>
            </a:r>
            <a:endParaRPr lang="ru-RU" altLang="ru-RU" sz="2670" b="1" dirty="0">
              <a:solidFill>
                <a:srgbClr val="003300"/>
              </a:solidFill>
              <a:cs typeface="Arial" pitchFamily="34" charset="0"/>
            </a:endParaRPr>
          </a:p>
        </p:txBody>
      </p:sp>
      <p:pic>
        <p:nvPicPr>
          <p:cNvPr id="11" name="Image 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3255" y="205362"/>
            <a:ext cx="1180641" cy="1047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0F943-1B58-FB65-EF26-0643F3FD9849}"/>
              </a:ext>
            </a:extLst>
          </p:cNvPr>
          <p:cNvSpPr txBox="1"/>
          <p:nvPr/>
        </p:nvSpPr>
        <p:spPr>
          <a:xfrm>
            <a:off x="177319" y="41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0053" y="3835652"/>
            <a:ext cx="7873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Общий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контингент обучающихся на факультете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42541" y="4248163"/>
          <a:ext cx="8443356" cy="244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201925" y="605637"/>
            <a:ext cx="97377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землеустроительном факультете ведется подготовка: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1. По бакалавриату:</a:t>
            </a:r>
          </a:p>
          <a:p>
            <a:pPr marL="342900" indent="-34290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направление подготовки 21.03.02 Землеустройство и кадастры;</a:t>
            </a:r>
          </a:p>
          <a:p>
            <a:pPr marL="342900" indent="-34290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направление подготовки 21.03.03 Геодезия и дистанционное зондирование;</a:t>
            </a:r>
          </a:p>
          <a:p>
            <a:pPr marL="342900" indent="-342900"/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2. По специалитету:</a:t>
            </a:r>
          </a:p>
          <a:p>
            <a:pPr marL="342900" indent="-34290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специальность 21.05.01 Прикладная геодезия</a:t>
            </a:r>
          </a:p>
          <a:p>
            <a:pPr marL="342900" indent="-342900"/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3. По магистратуре:</a:t>
            </a:r>
          </a:p>
          <a:p>
            <a:pPr marL="342900" indent="-34290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направление подготовки 21.04.02 Землеустройство и кадастры;</a:t>
            </a:r>
          </a:p>
          <a:p>
            <a:pPr marL="342900" indent="-34290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направление подготовки 21.04.03 Геодезия и дистанционное зондирование.</a:t>
            </a:r>
          </a:p>
        </p:txBody>
      </p:sp>
      <p:pic>
        <p:nvPicPr>
          <p:cNvPr id="9" name="Picture 2" descr="C:\Users\Руслан\Downloads\IMG_9997-2.jpg"/>
          <p:cNvPicPr>
            <a:picLocks noChangeAspect="1" noChangeArrowheads="1"/>
          </p:cNvPicPr>
          <p:nvPr/>
        </p:nvPicPr>
        <p:blipFill>
          <a:blip r:embed="rId4" cstate="print"/>
          <a:srcRect l="10397" t="33632" r="8935"/>
          <a:stretch>
            <a:fillRect/>
          </a:stretch>
        </p:blipFill>
        <p:spPr bwMode="auto">
          <a:xfrm>
            <a:off x="8324593" y="949498"/>
            <a:ext cx="3823854" cy="32819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982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7"/>
          <p:cNvSpPr/>
          <p:nvPr/>
        </p:nvSpPr>
        <p:spPr>
          <a:xfrm>
            <a:off x="2811360" y="0"/>
            <a:ext cx="9167040" cy="496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25520" indent="-425160" algn="r">
              <a:lnSpc>
                <a:spcPct val="100000"/>
              </a:lnSpc>
              <a:spcBef>
                <a:spcPts val="933"/>
              </a:spcBef>
              <a:tabLst>
                <a:tab pos="0" algn="l"/>
              </a:tabLst>
            </a:pPr>
            <a:r>
              <a:rPr lang="ru-RU" sz="2670" b="1" strike="noStrike" spc="-1" dirty="0">
                <a:solidFill>
                  <a:srgbClr val="000000"/>
                </a:solidFill>
                <a:latin typeface="Calibri"/>
              </a:rPr>
              <a:t>СТРУКТУРА ФАКУЛЬТЕТА</a:t>
            </a:r>
            <a:endParaRPr lang="ru-RU" sz="2670" b="0" strike="noStrike" spc="-1" dirty="0">
              <a:latin typeface="Arial"/>
            </a:endParaRPr>
          </a:p>
        </p:txBody>
      </p:sp>
      <p:graphicFrame>
        <p:nvGraphicFramePr>
          <p:cNvPr id="26" name="Схема 25">
            <a:extLst>
              <a:ext uri="{FF2B5EF4-FFF2-40B4-BE49-F238E27FC236}">
                <a16:creationId xmlns:a16="http://schemas.microsoft.com/office/drawing/2014/main" xmlns="" id="{397EEC44-1711-AB5D-81EB-FE70FC29A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9544873"/>
              </p:ext>
            </p:extLst>
          </p:nvPr>
        </p:nvGraphicFramePr>
        <p:xfrm>
          <a:off x="423962" y="716192"/>
          <a:ext cx="11410578" cy="1669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28601" y="309780"/>
            <a:ext cx="3069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i="1" spc="-1" dirty="0">
                <a:solidFill>
                  <a:srgbClr val="0D0D0D"/>
                </a:solidFill>
                <a:latin typeface="Arial"/>
              </a:rPr>
              <a:t>Выпускающие кафедры </a:t>
            </a:r>
            <a:endParaRPr lang="ru-RU" spc="-1" dirty="0">
              <a:latin typeface="Arial"/>
            </a:endParaRPr>
          </a:p>
        </p:txBody>
      </p:sp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397EEC44-1711-AB5D-81EB-FE70FC29A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28947789"/>
              </p:ext>
            </p:extLst>
          </p:nvPr>
        </p:nvGraphicFramePr>
        <p:xfrm>
          <a:off x="423961" y="2776140"/>
          <a:ext cx="11410578" cy="133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18173" y="2415932"/>
            <a:ext cx="3422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i="1" spc="-1" dirty="0">
                <a:solidFill>
                  <a:srgbClr val="0D0D0D"/>
                </a:solidFill>
                <a:latin typeface="Arial"/>
              </a:rPr>
              <a:t> Кафедры на производстве</a:t>
            </a:r>
            <a:endParaRPr lang="ru-RU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0F943-1B58-FB65-EF26-0643F3FD9849}"/>
              </a:ext>
            </a:extLst>
          </p:cNvPr>
          <p:cNvSpPr txBox="1"/>
          <p:nvPr/>
        </p:nvSpPr>
        <p:spPr>
          <a:xfrm>
            <a:off x="177319" y="41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33011" y="4118456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i="1" spc="-1" dirty="0">
                <a:solidFill>
                  <a:srgbClr val="0D0D0D"/>
                </a:solidFill>
                <a:latin typeface="Arial"/>
              </a:rPr>
              <a:t>Лаборатории</a:t>
            </a:r>
            <a:endParaRPr lang="ru-RU" spc="-1" dirty="0">
              <a:latin typeface="Arial"/>
            </a:endParaRP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397EEC44-1711-AB5D-81EB-FE70FC29A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9553425"/>
              </p:ext>
            </p:extLst>
          </p:nvPr>
        </p:nvGraphicFramePr>
        <p:xfrm>
          <a:off x="328162" y="4463908"/>
          <a:ext cx="11410578" cy="1632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xmlns="" id="{397EEC44-1711-AB5D-81EB-FE70FC29A5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26391539"/>
              </p:ext>
            </p:extLst>
          </p:nvPr>
        </p:nvGraphicFramePr>
        <p:xfrm>
          <a:off x="328162" y="6195046"/>
          <a:ext cx="11410578" cy="49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xmlns="" val="3932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7"/>
          <p:cNvSpPr/>
          <p:nvPr/>
        </p:nvSpPr>
        <p:spPr>
          <a:xfrm>
            <a:off x="2811360" y="66102"/>
            <a:ext cx="9167040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25520" indent="-425160" algn="r">
              <a:lnSpc>
                <a:spcPct val="100000"/>
              </a:lnSpc>
              <a:spcBef>
                <a:spcPts val="933"/>
              </a:spcBef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СибРУМЦ УМС по направлению подготовки</a:t>
            </a:r>
            <a:br>
              <a:rPr lang="ru-RU" sz="2400" b="1" strike="noStrike" spc="-1" dirty="0">
                <a:solidFill>
                  <a:srgbClr val="000000"/>
                </a:solidFill>
                <a:latin typeface="Calibri"/>
              </a:rPr>
            </a:b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«Землеустройство и кадастры»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0F943-1B58-FB65-EF26-0643F3FD9849}"/>
              </a:ext>
            </a:extLst>
          </p:cNvPr>
          <p:cNvSpPr txBox="1"/>
          <p:nvPr/>
        </p:nvSpPr>
        <p:spPr>
          <a:xfrm>
            <a:off x="177319" y="41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1787" y="1365193"/>
            <a:ext cx="7887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0D0D0D"/>
                </a:solidFill>
                <a:latin typeface="Arial"/>
              </a:rPr>
              <a:t>С 2004 г. кафедра землеустройства землеустроительного факультета ФГБОУ ВО Омский ГАУ выполняет функцию Регионального учебно-методического центра Сибирского федерального округа УМС по направлению подготовки «Землеустройство и кадастры», координирующего образовательную деятельность профильных выпускающих кафедр вузов Сибирского федерального округа РФ.</a:t>
            </a:r>
            <a:endParaRPr lang="ru-RU" b="1" spc="-1" dirty="0">
              <a:solidFill>
                <a:srgbClr val="0D0D0D"/>
              </a:solidFill>
              <a:latin typeface="Arial"/>
            </a:endParaRPr>
          </a:p>
        </p:txBody>
      </p:sp>
      <p:pic>
        <p:nvPicPr>
          <p:cNvPr id="2" name="Объект 7">
            <a:extLst>
              <a:ext uri="{FF2B5EF4-FFF2-40B4-BE49-F238E27FC236}">
                <a16:creationId xmlns:a16="http://schemas.microsoft.com/office/drawing/2014/main" xmlns="" id="{3A558479-6274-2479-F129-9B4A25783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005" y="1365193"/>
            <a:ext cx="3224227" cy="485445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D7884BD-59CC-57A5-558C-142404A77552}"/>
              </a:ext>
            </a:extLst>
          </p:cNvPr>
          <p:cNvSpPr/>
          <p:nvPr/>
        </p:nvSpPr>
        <p:spPr>
          <a:xfrm>
            <a:off x="3904535" y="4025642"/>
            <a:ext cx="729674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1" dirty="0">
                <a:solidFill>
                  <a:srgbClr val="0D0D0D"/>
                </a:solidFill>
                <a:latin typeface="Arial"/>
              </a:rPr>
              <a:t>Председатель </a:t>
            </a:r>
            <a:r>
              <a:rPr lang="ru-RU" spc="-1" dirty="0" err="1">
                <a:solidFill>
                  <a:srgbClr val="0D0D0D"/>
                </a:solidFill>
                <a:latin typeface="Arial"/>
              </a:rPr>
              <a:t>СибРУМЦ</a:t>
            </a:r>
            <a:r>
              <a:rPr lang="ru-RU" spc="-1" dirty="0">
                <a:solidFill>
                  <a:srgbClr val="0D0D0D"/>
                </a:solidFill>
                <a:latin typeface="Arial"/>
              </a:rPr>
              <a:t> по направлению подготовки </a:t>
            </a:r>
            <a:br>
              <a:rPr lang="ru-RU" spc="-1" dirty="0">
                <a:solidFill>
                  <a:srgbClr val="0D0D0D"/>
                </a:solidFill>
                <a:latin typeface="Arial"/>
              </a:rPr>
            </a:br>
            <a:r>
              <a:rPr lang="ru-RU" spc="-1" dirty="0">
                <a:solidFill>
                  <a:srgbClr val="0D0D0D"/>
                </a:solidFill>
                <a:latin typeface="Arial"/>
              </a:rPr>
              <a:t>«Землеустройство и кадастры» –  </a:t>
            </a:r>
            <a:r>
              <a:rPr lang="ru-RU" b="1" spc="-1" dirty="0">
                <a:solidFill>
                  <a:srgbClr val="0D0D0D"/>
                </a:solidFill>
                <a:latin typeface="Arial"/>
              </a:rPr>
              <a:t>Ю.М. Рогатнев</a:t>
            </a:r>
            <a:r>
              <a:rPr lang="ru-RU" spc="-1" dirty="0">
                <a:solidFill>
                  <a:srgbClr val="0D0D0D"/>
                </a:solidFill>
                <a:latin typeface="Arial"/>
              </a:rPr>
              <a:t>, д-р экон. наук, </a:t>
            </a:r>
            <a:br>
              <a:rPr lang="ru-RU" spc="-1" dirty="0">
                <a:solidFill>
                  <a:srgbClr val="0D0D0D"/>
                </a:solidFill>
                <a:latin typeface="Arial"/>
              </a:rPr>
            </a:br>
            <a:r>
              <a:rPr lang="ru-RU" spc="-1" dirty="0">
                <a:solidFill>
                  <a:srgbClr val="0D0D0D"/>
                </a:solidFill>
                <a:latin typeface="Arial"/>
              </a:rPr>
              <a:t>профессор, </a:t>
            </a:r>
            <a:r>
              <a:rPr lang="ru-RU" b="0" i="0" dirty="0">
                <a:solidFill>
                  <a:srgbClr val="202020"/>
                </a:solidFill>
                <a:effectLst/>
                <a:latin typeface="PTSansRegular"/>
              </a:rPr>
              <a:t>Почётный работник высшего профессионального</a:t>
            </a:r>
            <a:br>
              <a:rPr lang="ru-RU" b="0" i="0" dirty="0">
                <a:solidFill>
                  <a:srgbClr val="202020"/>
                </a:solidFill>
                <a:effectLst/>
                <a:latin typeface="PTSansRegular"/>
              </a:rPr>
            </a:br>
            <a:r>
              <a:rPr lang="ru-RU" b="0" i="0" dirty="0">
                <a:solidFill>
                  <a:srgbClr val="202020"/>
                </a:solidFill>
                <a:effectLst/>
                <a:latin typeface="PTSansRegular"/>
              </a:rPr>
              <a:t>образования РФ, </a:t>
            </a:r>
            <a:r>
              <a:rPr lang="ru-RU" spc="-1" dirty="0">
                <a:solidFill>
                  <a:srgbClr val="0D0D0D"/>
                </a:solidFill>
                <a:latin typeface="Arial"/>
              </a:rPr>
              <a:t>Заслуженный землеустроитель РФ.</a:t>
            </a:r>
          </a:p>
          <a:p>
            <a:endParaRPr lang="ru-RU" spc="-1" dirty="0">
              <a:solidFill>
                <a:srgbClr val="0D0D0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7"/>
          <p:cNvSpPr/>
          <p:nvPr/>
        </p:nvSpPr>
        <p:spPr>
          <a:xfrm>
            <a:off x="0" y="88136"/>
            <a:ext cx="12191999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25520" indent="-425160" algn="ctr">
              <a:lnSpc>
                <a:spcPct val="100000"/>
              </a:lnSpc>
              <a:spcBef>
                <a:spcPts val="933"/>
              </a:spcBef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СибРУМЦ УМС по направлению подготовки</a:t>
            </a:r>
            <a:br>
              <a:rPr lang="ru-RU" sz="2400" b="1" strike="noStrike" spc="-1" dirty="0">
                <a:solidFill>
                  <a:srgbClr val="000000"/>
                </a:solidFill>
                <a:latin typeface="Calibri"/>
              </a:rPr>
            </a:b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«Землеустройство и кадастры»  (ФГБОУ ВО Омский ГАУ)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0F943-1B58-FB65-EF26-0643F3FD9849}"/>
              </a:ext>
            </a:extLst>
          </p:cNvPr>
          <p:cNvSpPr txBox="1"/>
          <p:nvPr/>
        </p:nvSpPr>
        <p:spPr>
          <a:xfrm>
            <a:off x="177319" y="41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695634496"/>
              </p:ext>
            </p:extLst>
          </p:nvPr>
        </p:nvGraphicFramePr>
        <p:xfrm>
          <a:off x="1068636" y="1200836"/>
          <a:ext cx="10322805" cy="520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6101A50-B06E-CA06-8573-52A1A6B97A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94" b="15274"/>
          <a:stretch>
            <a:fillRect/>
          </a:stretch>
        </p:blipFill>
        <p:spPr>
          <a:xfrm>
            <a:off x="1437884" y="1553378"/>
            <a:ext cx="1472207" cy="172964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2" name="Picture 2" descr="C:\Users\Руслан\Downloads\SHCHerb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1105" y="4373234"/>
            <a:ext cx="1354937" cy="169367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3577" y="1519207"/>
            <a:ext cx="1325348" cy="165668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/>
          <a:srcRect t="19898"/>
          <a:stretch>
            <a:fillRect/>
          </a:stretch>
        </p:blipFill>
        <p:spPr bwMode="auto">
          <a:xfrm>
            <a:off x="1345938" y="4225046"/>
            <a:ext cx="1595741" cy="171304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2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7"/>
          <p:cNvSpPr/>
          <p:nvPr/>
        </p:nvSpPr>
        <p:spPr>
          <a:xfrm>
            <a:off x="6262777" y="148312"/>
            <a:ext cx="5655238" cy="7679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1588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 dirty="0">
                <a:solidFill>
                  <a:srgbClr val="000000"/>
                </a:solidFill>
                <a:latin typeface="Calibri"/>
              </a:rPr>
              <a:t>СибРУМЦ УМС по направлению подготовки «Землеустройство и кадастры» </a:t>
            </a:r>
            <a:endParaRPr lang="ru-RU" sz="2200" b="0" strike="noStrike" spc="-1" dirty="0"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040F943-1B58-FB65-EF26-0643F3FD9849}"/>
              </a:ext>
            </a:extLst>
          </p:cNvPr>
          <p:cNvSpPr txBox="1"/>
          <p:nvPr/>
        </p:nvSpPr>
        <p:spPr>
          <a:xfrm>
            <a:off x="177319" y="41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4CA47303-F985-010F-05BA-525B41072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6082590"/>
              </p:ext>
            </p:extLst>
          </p:nvPr>
        </p:nvGraphicFramePr>
        <p:xfrm>
          <a:off x="259773" y="1319844"/>
          <a:ext cx="11658241" cy="50240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1731">
                  <a:extLst>
                    <a:ext uri="{9D8B030D-6E8A-4147-A177-3AD203B41FA5}">
                      <a16:colId xmlns:a16="http://schemas.microsoft.com/office/drawing/2014/main" xmlns="" val="1805762872"/>
                    </a:ext>
                  </a:extLst>
                </a:gridCol>
                <a:gridCol w="4349883">
                  <a:extLst>
                    <a:ext uri="{9D8B030D-6E8A-4147-A177-3AD203B41FA5}">
                      <a16:colId xmlns:a16="http://schemas.microsoft.com/office/drawing/2014/main" xmlns="" val="1502563164"/>
                    </a:ext>
                  </a:extLst>
                </a:gridCol>
                <a:gridCol w="2002061">
                  <a:extLst>
                    <a:ext uri="{9D8B030D-6E8A-4147-A177-3AD203B41FA5}">
                      <a16:colId xmlns:a16="http://schemas.microsoft.com/office/drawing/2014/main" xmlns="" val="2788703856"/>
                    </a:ext>
                  </a:extLst>
                </a:gridCol>
                <a:gridCol w="4904566">
                  <a:extLst>
                    <a:ext uri="{9D8B030D-6E8A-4147-A177-3AD203B41FA5}">
                      <a16:colId xmlns:a16="http://schemas.microsoft.com/office/drawing/2014/main" xmlns="" val="1001910931"/>
                    </a:ext>
                  </a:extLst>
                </a:gridCol>
              </a:tblGrid>
              <a:tr h="3193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ВУЗа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itchFamily="34" charset="0"/>
                          <a:cs typeface="Arial" pitchFamily="34" charset="0"/>
                        </a:rPr>
                        <a:t>ФИО представителя</a:t>
                      </a:r>
                      <a:endParaRPr lang="ru-RU" sz="13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Должность, уч. степень, уч. звание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814843"/>
                  </a:ext>
                </a:extLst>
              </a:tr>
              <a:tr h="297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ФГБОУ ВО «Омский государственный аграрный университет имени  П.А. </a:t>
                      </a:r>
                      <a:r>
                        <a:rPr lang="ru-RU" sz="1300">
                          <a:effectLst/>
                          <a:latin typeface="Arial" pitchFamily="34" charset="0"/>
                          <a:cs typeface="Arial" pitchFamily="34" charset="0"/>
                        </a:rPr>
                        <a:t>Столыпина»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Рогатнев Юрий Михайлович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Профессор кафедры землеустройства, профессор, д-р экон. наук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6817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ФГБОУ ВО «Алтайский государственный аграрный университет»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Лучникова Наталья Михайловна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Заведующий кафедрой землеустройства, земельного и городского кадастра, доцент, канд.</a:t>
                      </a:r>
                      <a:r>
                        <a:rPr lang="ru-RU" sz="13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с-х. наук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7131971"/>
                  </a:ext>
                </a:extLst>
              </a:tr>
              <a:tr h="2970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3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ФГБОУ ВО «Алтайский государственный университет»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Arial" pitchFamily="34" charset="0"/>
                          <a:cs typeface="Arial" pitchFamily="34" charset="0"/>
                        </a:rPr>
                        <a:t>Латышева Ольга Анатольевна</a:t>
                      </a:r>
                      <a:endParaRPr lang="ru-RU" sz="1300" b="1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Доцент кафедры экономической географии и картографии, </a:t>
                      </a:r>
                      <a:b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канд. с-х. наук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2184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Бийский филиал им. В. М. Шукшина ФГБОУ ВО «Алтайский государственный педагогический университет»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Бавыкина Елена Николаевна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Директор института естественных наук и профессионального образования, канд. экон. наук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2481440"/>
                  </a:ext>
                </a:extLst>
              </a:tr>
              <a:tr h="29276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ФГБОУ ВО «Красноярский государственный аграрный университет»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Подлужная Анастасия Сергеевна</a:t>
                      </a: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Директор института землеустройства кадастров и природообустройства, канд. биол. наук</a:t>
                      </a: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76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Бадмаева Юлия Владимировна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Доцент кафедры «Кадастр застроенных территорий и геоинформационные технологии», канд. с.-х. наук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7695305"/>
                  </a:ext>
                </a:extLst>
              </a:tr>
              <a:tr h="292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itchFamily="34" charset="0"/>
                          <a:cs typeface="Arial" pitchFamily="34" charset="0"/>
                        </a:rPr>
                        <a:t>ФГБОУ ВО «Кузбасский государственный технический университет имени Т.Ф. Горбачева»</a:t>
                      </a:r>
                      <a:endParaRPr lang="ru-RU" sz="13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Овсянникова Светлана Васильевна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Доцент кафедры  автомобильных дорог и городского кадастра, канд. биол. наук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80731772"/>
                  </a:ext>
                </a:extLst>
              </a:tr>
              <a:tr h="292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ФГАОУ ВО «Национальный исследовательский Томский политехнический университет»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Гусева Наталья Владимировна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Заведующий кафедрой</a:t>
                      </a:r>
                      <a:r>
                        <a:rPr lang="ru-RU" sz="1300" baseline="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– </a:t>
                      </a:r>
                      <a:r>
                        <a:rPr lang="ru-RU" sz="13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руководитель отделения геологии, </a:t>
                      </a:r>
                      <a:br>
                        <a:rPr lang="ru-RU" sz="13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</a:br>
                      <a:r>
                        <a:rPr lang="ru-RU" sz="1300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д-р геол.-минерал. наук, доцент</a:t>
                      </a: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ФГБОУ ВО «Сибирский государственный университет геосистем и технологий»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Малыгина Олеся Игоревна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Заведующая кафедрой кадастра и территориального планирования,</a:t>
                      </a:r>
                      <a:r>
                        <a:rPr lang="ru-RU" sz="13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канд. техн. наук, доцент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1043147"/>
                  </a:ext>
                </a:extLst>
              </a:tr>
              <a:tr h="292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ФГБОУ ВО «Томский государственный архитектурно-строительный университет»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Губанищева Мария Александровна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Доцент кафедры геоинформатики и кадастра, кадастровый инженер, канд. экон. наук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6158830"/>
                  </a:ext>
                </a:extLst>
              </a:tr>
              <a:tr h="4673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3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ФГБОУ ВО «Нижневартовский государственный университет»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Козелкова</a:t>
                      </a:r>
                      <a:r>
                        <a:rPr lang="ru-RU" sz="13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Евгения Николаевна</a:t>
                      </a:r>
                      <a:endParaRPr lang="ru-RU" sz="13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Заведующий кафедрой географии, канд. геогр. наук, доцент</a:t>
                      </a:r>
                      <a:endParaRPr lang="ru-RU" sz="13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52668" marR="526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89293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EC35DA-14FB-FB6F-53FF-54BAAB58D228}"/>
              </a:ext>
            </a:extLst>
          </p:cNvPr>
          <p:cNvSpPr txBox="1"/>
          <p:nvPr/>
        </p:nvSpPr>
        <p:spPr>
          <a:xfrm>
            <a:off x="1235732" y="940126"/>
            <a:ext cx="105738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pc="-1" dirty="0">
                <a:solidFill>
                  <a:srgbClr val="990033"/>
                </a:solidFill>
                <a:latin typeface="Arial"/>
              </a:rPr>
              <a:t>В состав </a:t>
            </a:r>
            <a:r>
              <a:rPr lang="ru-RU" spc="-1" dirty="0" err="1">
                <a:solidFill>
                  <a:srgbClr val="990033"/>
                </a:solidFill>
                <a:latin typeface="Arial"/>
              </a:rPr>
              <a:t>СибРУМЦ</a:t>
            </a:r>
            <a:r>
              <a:rPr lang="ru-RU" spc="-1" dirty="0">
                <a:solidFill>
                  <a:srgbClr val="990033"/>
                </a:solidFill>
                <a:latin typeface="Arial"/>
              </a:rPr>
              <a:t> входят следующие вузы Минобрнауки России и Минсельхоза России:</a:t>
            </a:r>
          </a:p>
          <a:p>
            <a:pPr algn="just">
              <a:lnSpc>
                <a:spcPct val="100000"/>
              </a:lnSpc>
            </a:pPr>
            <a:endParaRPr lang="ru-RU" spc="-1" dirty="0">
              <a:solidFill>
                <a:srgbClr val="0D0D0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24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7"/>
          <p:cNvSpPr/>
          <p:nvPr/>
        </p:nvSpPr>
        <p:spPr>
          <a:xfrm>
            <a:off x="0" y="135434"/>
            <a:ext cx="12191999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</a:rPr>
              <a:t>	РЕЗУЛЬТАТЫ РАБОТЫ И ПЕРСПЕКТИВЫ РАЗВИТИЯ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</a:rPr>
              <a:t>СибРУМЦ (ФГБОУ ВО Омский ГАУ)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642886"/>
              </p:ext>
            </p:extLst>
          </p:nvPr>
        </p:nvGraphicFramePr>
        <p:xfrm>
          <a:off x="358589" y="1262909"/>
          <a:ext cx="11564469" cy="4994910"/>
        </p:xfrm>
        <a:graphic>
          <a:graphicData uri="http://schemas.openxmlformats.org/drawingml/2006/table">
            <a:tbl>
              <a:tblPr/>
              <a:tblGrid>
                <a:gridCol w="484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6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56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31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77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п/п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мероприятия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изм.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Года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План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2025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2022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2023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2024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797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Образовательная деятельность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Всероссийский конкурс выпускных квалификационных работ по направлению подготовки «Землеустройство и кадастры», УМС, ФГБОУ ВО ГУЗ, Москва  (2,3 этап)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наград 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21/19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14/6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23/14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14/12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14/14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12/5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30/15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15/12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Сетевая форма реализации образовательной программы</a:t>
                      </a:r>
                      <a:r>
                        <a:rPr lang="ru-RU" sz="15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по направлению подготовки 21.04.02 Землеустройство и кадастры (магистратура) (ГУЗ - Омский ГАУ)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ед.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(продол-жение)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Заседание учебно-методического совета по направлению подготовки «Землеустройство и кадастры» в составе ФУМО в системе высшего образования по УГСНП 21.00.00 «Прикладная геология, горное дело, нефтегазовое дело и геодезия» по вопросам совершенствования образовательной деятельности: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экспертиза фонда оценочных средств для оценки сформированности общепрофессиональных компетенций </a:t>
                      </a:r>
                      <a:b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</a:b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(ОПК-1, ОПК-2, ОПК-3) по направлению подготовки 21.03.02 Землеустройство и кадастры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40F943-1B58-FB65-EF26-0643F3FD9849}"/>
              </a:ext>
            </a:extLst>
          </p:cNvPr>
          <p:cNvSpPr txBox="1"/>
          <p:nvPr/>
        </p:nvSpPr>
        <p:spPr>
          <a:xfrm>
            <a:off x="177319" y="41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7"/>
          <p:cNvSpPr/>
          <p:nvPr/>
        </p:nvSpPr>
        <p:spPr>
          <a:xfrm>
            <a:off x="0" y="88136"/>
            <a:ext cx="12191999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</a:rPr>
              <a:t>	РЕЗУЛЬТАТЫ РАБОТЫ И ПЕРСПЕКТИВЫ РАЗВИТИЯ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</a:rPr>
              <a:t>СибРУМЦ (ФГБОУ ВО Омский ГАУ)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8988161"/>
              </p:ext>
            </p:extLst>
          </p:nvPr>
        </p:nvGraphicFramePr>
        <p:xfrm>
          <a:off x="358589" y="1262909"/>
          <a:ext cx="11564469" cy="4756664"/>
        </p:xfrm>
        <a:graphic>
          <a:graphicData uri="http://schemas.openxmlformats.org/drawingml/2006/table">
            <a:tbl>
              <a:tblPr/>
              <a:tblGrid>
                <a:gridCol w="484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6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56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31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77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п/п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мероприятия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изм.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Года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План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2025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2023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2024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245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Образовательная деятельность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Международная просветительская акция «Земельно-кадастровый диктант», ФГБОУ ВО ГУЗ, Москва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400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480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500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Подготовка статей для публикации к Юбилею ГУЗа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ед.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</a:t>
                      </a:r>
                      <a:r>
                        <a:rPr lang="ru-RU" sz="16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материалов для монографии к Юбилею   ГУЗа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ед.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89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Подготовка статей для публикации ГУЗ по тематике «Подготовка кадров в области развития сельских территорий и обеспечения продовольственной безопасности страны»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ед.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(факт)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Внесение изменений в Положение о конкурсе ВКР, в том числе: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разработка критериев оценки ВКР бакалавры </a:t>
                      </a:r>
                    </a:p>
                    <a:p>
                      <a:pPr marL="285750" indent="-2857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разработка критериев оценки ВКР магистры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ед.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(факт)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ФГОС 4: корректировка по перечню дисциплин и формулировке компетенций ОПК по направлению подготовки «Землеустройство и кадастры»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ед.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(факт)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0F943-1B58-FB65-EF26-0643F3FD9849}"/>
              </a:ext>
            </a:extLst>
          </p:cNvPr>
          <p:cNvSpPr txBox="1"/>
          <p:nvPr/>
        </p:nvSpPr>
        <p:spPr>
          <a:xfrm>
            <a:off x="177319" y="41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932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7"/>
          <p:cNvSpPr/>
          <p:nvPr/>
        </p:nvSpPr>
        <p:spPr>
          <a:xfrm>
            <a:off x="0" y="88136"/>
            <a:ext cx="12191999" cy="82954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</a:rPr>
              <a:t>	РЕЗУЛЬТАТЫ РАБОТЫ И ПЕРСПЕКТИВЫ РАЗВИТИЯ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400" b="1" spc="-1" dirty="0">
                <a:solidFill>
                  <a:srgbClr val="000000"/>
                </a:solidFill>
              </a:rPr>
              <a:t>СибРУМЦ (ФГБОУ ВО Омский ГАУ)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9832626"/>
              </p:ext>
            </p:extLst>
          </p:nvPr>
        </p:nvGraphicFramePr>
        <p:xfrm>
          <a:off x="358589" y="971079"/>
          <a:ext cx="11564469" cy="5608320"/>
        </p:xfrm>
        <a:graphic>
          <a:graphicData uri="http://schemas.openxmlformats.org/drawingml/2006/table">
            <a:tbl>
              <a:tblPr/>
              <a:tblGrid>
                <a:gridCol w="484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3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84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64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64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56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031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77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п/п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Наименование мероприятия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Ед.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изм.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Года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План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2025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2022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2023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2024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7797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Научно-исследовательская деятельность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Всероссийский</a:t>
                      </a:r>
                      <a:r>
                        <a:rPr lang="ru-RU" sz="16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конкурс на лучшую научную работу среди студентов, аспирантов и молодых ученых вузов Министерства сельского хозяйства Российской Федерации в номинации «Землеустройство и кадастры» (студенты, магистранты) (2 этап)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наград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6/3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4/3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8/3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8/3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Международная студенческая олимпиада «ГЗК-202... Гео-вызов», ФГБОУ ВО ГУЗ, Москва (2 этап)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наград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10/1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10/1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10/1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10/1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Международная студенческая олимпиада по геодезии, ФГБОУ ВО СГУГиТ, Новосибирск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наград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5/1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5/2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5/2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Всероссийский конкурс профессионального мастерства «Новое имя в оценке», СОО «СОЮЗ», ФГБОУ ВО ГУЗ, Москва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наград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1/1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1/1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Всероссийский конкурс «АгроНТИ», «АгроНТРИ» для школьников из сельских</a:t>
                      </a:r>
                      <a:r>
                        <a:rPr lang="ru-RU" sz="16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территорий (АгроКоптеры)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наград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50/-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39/3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не</a:t>
                      </a:r>
                      <a:r>
                        <a:rPr lang="ru-RU" sz="1600" baseline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реализо-вывалось</a:t>
                      </a:r>
                      <a:endParaRPr lang="ru-RU" sz="16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50/3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</a:p>
                  </a:txBody>
                  <a:tcPr marL="38412" marR="384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Международная научно-практическая конференция на базе ФГБОУ ВО Омский ГАУ (внешние участники)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чел.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</a:p>
                  </a:txBody>
                  <a:tcPr marL="51365" marR="513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68760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40F943-1B58-FB65-EF26-0643F3FD9849}"/>
              </a:ext>
            </a:extLst>
          </p:cNvPr>
          <p:cNvSpPr txBox="1"/>
          <p:nvPr/>
        </p:nvSpPr>
        <p:spPr>
          <a:xfrm>
            <a:off x="177319" y="413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39322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6FFFF">
            <a:alpha val="55000"/>
          </a:srgb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3398</TotalTime>
  <Words>1515</Words>
  <Application>Microsoft Office PowerPoint</Application>
  <PresentationFormat>Произвольный</PresentationFormat>
  <Paragraphs>365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РЕГИОНАЛЬНЫЙ УЧЕБНО-МЕТОДИЧЕСКИЙ ЦЕНТР СИБИРСКОГО ФЕДЕРАЛЬНОГО ОКРУГА УЧЕБНО-МЕТОДИЧЕСКОГО СОВЕТА по направлению подготовки «Землеустройство и кадастры»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РЕГИОНАЛЬНЫЙ УЧЕБНО-МЕТОДИЧЕСКИЙ ЦЕНТР СИБИРСКОГО ФЕДЕРАЛЬНОГО ОКРУГА УЧЕБНО-МЕТОДИЧЕСКОГО СОВЕТА по направлению подготовки «Землеустройство и кадастры»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ПРАКТИКО-ОРИЕНТИРОВАННЫЙ ПОДХОД  В ПОВЫШЕНИИ КАЧЕСТВА ПОДГОТОВКИ ВЫПУСКНИКОВ  ФАКУЛЬТЕТА АГРОХИМИИ, ПОЧВОВЕДЕНИЯ, ЭКОЛОГИИ, ПРИРОДООБУСТРОЙСТВА И ВОДОПОЛЬЗОВАНИЯ</dc:title>
  <dc:creator>User</dc:creator>
  <cp:lastModifiedBy>Руслан</cp:lastModifiedBy>
  <cp:revision>293</cp:revision>
  <cp:lastPrinted>2025-02-03T05:02:16Z</cp:lastPrinted>
  <dcterms:modified xsi:type="dcterms:W3CDTF">2025-02-04T18:36:37Z</dcterms:modified>
</cp:coreProperties>
</file>