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84" r:id="rId2"/>
    <p:sldId id="361" r:id="rId3"/>
    <p:sldId id="369" r:id="rId4"/>
    <p:sldId id="354" r:id="rId5"/>
    <p:sldId id="360" r:id="rId6"/>
    <p:sldId id="362" r:id="rId7"/>
    <p:sldId id="363" r:id="rId8"/>
    <p:sldId id="286" r:id="rId9"/>
    <p:sldId id="370" r:id="rId10"/>
    <p:sldId id="371" r:id="rId11"/>
    <p:sldId id="372" r:id="rId12"/>
    <p:sldId id="373" r:id="rId13"/>
    <p:sldId id="374" r:id="rId14"/>
    <p:sldId id="375" r:id="rId15"/>
    <p:sldId id="367" r:id="rId16"/>
    <p:sldId id="368" r:id="rId17"/>
    <p:sldId id="376" r:id="rId18"/>
    <p:sldId id="377" r:id="rId19"/>
    <p:sldId id="359" r:id="rId20"/>
    <p:sldId id="37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649" autoAdjust="0"/>
    <p:restoredTop sz="93011" autoAdjust="0"/>
  </p:normalViewPr>
  <p:slideViewPr>
    <p:cSldViewPr>
      <p:cViewPr>
        <p:scale>
          <a:sx n="70" d="100"/>
          <a:sy n="70" d="100"/>
        </p:scale>
        <p:origin x="-24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80540-0ADC-4B17-BC91-968FDF5778C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7A638-5F19-4C1D-AF72-6202CB9E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FD782-E54A-4C16-BDCC-F0844468FB17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47A56-D5FB-4792-8CE7-2207E4C1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7A56-D5FB-4792-8CE7-2207E4C11C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F9439DE-1659-4711-8E08-AA3B41AD33F4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C2408B1-5D0C-438F-B64E-F1523DDD4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33AC-79CC-441F-B107-080473D07C85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EB73-121A-4729-B89C-20FBDD934BEB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4DC-81F0-4117-A0CB-E79D3BAF1F2E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7779-FA0D-4F3A-8180-605EDA9647F3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4B29-8DA9-4DB0-9516-DF1D19EAED3B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1C9704-4894-42A6-9902-CB63D1635251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2408B1-5D0C-438F-B64E-F1523DDD4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DE6F08A-3FB1-4F5D-966B-E1FAA981966C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C2408B1-5D0C-438F-B64E-F1523DDD4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BB5C-8CCA-4790-90CE-95E2C732F8CF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8AFD-040B-4744-9771-E5A3D2812878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D89-4821-4EFC-AAC2-29BE2317E878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66E2E2B-AD8F-4F99-8A21-ADD62E8AFD59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C2408B1-5D0C-438F-B64E-F1523DDD4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4;&#1086;&#1077;\&#1087;&#1077;&#1088;&#1077;&#1088;&#1072;&#1089;&#1087;&#1088;&#1077;&#1076;&#1077;&#1083;&#1080;&#1090;&#1100;\&#1057;&#1090;&#1072;&#1090;&#1100;&#1080;\2023\&#1043;&#1059;&#1047;%20&#1040;&#1082;&#1090;%20&#1074;&#1086;&#1087;&#1088;%20&#1088;&#1072;&#1079;&#1074;%20&#1072;&#1075;&#1088;&#1072;&#1088;%20&#1086;&#1073;&#1088;&#1072;&#1079;%2024.11.2023\&#1052;&#1086;&#1076;&#1077;&#1088;&#1085;&#1080;&#1079;&#1072;&#1094;&#1080;&#1103;%20&#1074;&#1099;&#1089;&#1096;&#1077;&#1075;&#1086;%20&#1090;&#1077;&#1093;&#1085;&#1080;&#1095;&#1077;&#1089;&#1082;&#1086;&#1075;&#1086;%20&#1086;&#1073;&#1088;&#1072;&#1079;&#1086;&#1074;&#1072;&#1085;&#1080;&#1103;%20&#1056;&#1086;&#1089;&#1089;&#1080;&#1080;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2" y="620688"/>
            <a:ext cx="9144000" cy="5984800"/>
            <a:chOff x="32" y="620688"/>
            <a:chExt cx="9144000" cy="5984800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3779912" y="4365104"/>
              <a:ext cx="5364088" cy="838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vert="horz">
              <a:normAutofit fontScale="77500" lnSpcReduction="20000"/>
            </a:bodyPr>
            <a:lstStyle/>
            <a:p>
              <a:pPr marL="365760" marR="0" lvl="0" indent="-256032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Докладчик: заведующий кафедрой землеустройства и кадастров</a:t>
              </a:r>
            </a:p>
            <a:p>
              <a:pPr marL="365760" marR="0" lvl="0" indent="-256032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доктор экономических</a:t>
              </a:r>
              <a:r>
                <a:rPr kumimoji="0" lang="ru-RU" sz="1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наук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marL="365760" marR="0" lvl="0" indent="-256032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доцент Быкова Елена Николаевна</a:t>
              </a:r>
            </a:p>
          </p:txBody>
        </p:sp>
        <p:pic>
          <p:nvPicPr>
            <p:cNvPr id="4" name="Рисунок 3" descr="зна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692696"/>
              <a:ext cx="947413" cy="1214446"/>
            </a:xfrm>
            <a:prstGeom prst="rect">
              <a:avLst/>
            </a:prstGeom>
          </p:spPr>
        </p:pic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955043" y="620688"/>
              <a:ext cx="7331733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700" dirty="0" smtClean="0">
                  <a:latin typeface="Times New Roman" pitchFamily="18" charset="0"/>
                  <a:cs typeface="Times New Roman" pitchFamily="18" charset="0"/>
                </a:rPr>
                <a:t>Первое высшее техническое учебное заведение в России</a:t>
              </a:r>
            </a:p>
            <a:p>
              <a:pPr algn="ctr" eaLnBrk="1" hangingPunct="1">
                <a:defRPr/>
              </a:pPr>
              <a:r>
                <a:rPr lang="ru-RU" altLang="ru-RU" sz="1700" dirty="0" smtClean="0">
                  <a:latin typeface="Times New Roman" pitchFamily="18" charset="0"/>
                  <a:cs typeface="Times New Roman" pitchFamily="18" charset="0"/>
                </a:rPr>
                <a:t>федеральное государственное бюджетное образовательное учреждение высшего образования</a:t>
              </a:r>
              <a:endParaRPr lang="en-US" altLang="ru-RU" sz="17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ru-RU" altLang="ru-RU" sz="1700" dirty="0" smtClean="0">
                  <a:latin typeface="Times New Roman" pitchFamily="18" charset="0"/>
                  <a:cs typeface="Times New Roman" pitchFamily="18" charset="0"/>
                </a:rPr>
                <a:t>«Санкт-Петербургский горный университет императрицы Екатерины </a:t>
              </a:r>
              <a:r>
                <a:rPr lang="en-US" altLang="ru-RU" sz="1700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altLang="ru-RU" sz="17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32" y="2924944"/>
              <a:ext cx="9144000" cy="1428750"/>
            </a:xfrm>
            <a:prstGeom prst="rect">
              <a:avLst/>
            </a:prstGeom>
            <a:solidFill>
              <a:schemeClr val="tx2"/>
            </a:solidFill>
            <a:ln w="50800">
              <a:solidFill>
                <a:schemeClr val="tx2"/>
              </a:solidFill>
            </a:ln>
          </p:spPr>
          <p:txBody>
            <a:bodyPr vert="horz" anchor="ctr" anchorCtr="0">
              <a:normAutofit fontScale="92500" lnSpcReduction="10000"/>
            </a:bodyPr>
            <a:lstStyle/>
            <a:p>
              <a:pPr lvl="0" algn="ctr">
                <a:defRPr/>
              </a:pPr>
              <a:r>
                <a:rPr lang="ru-RU" sz="2000" b="1" cap="all" dirty="0" smtClean="0">
                  <a:solidFill>
                    <a:schemeClr val="bg1"/>
                  </a:solidFill>
                </a:rPr>
                <a:t>Подготовка   профессиональной   образовательной программы   базового   высшего   образования специальности   «Землеустройство и кадастры» специализации  «кадастр недвижимости»  в  условиях перехода  на  новую  систему  образования</a:t>
              </a:r>
              <a:endParaRPr kumimoji="0" lang="ru-RU" sz="2000" b="1" i="0" u="none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323528" y="6021288"/>
              <a:ext cx="84629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Санкт-Петербург</a:t>
              </a:r>
            </a:p>
            <a:p>
              <a:pPr algn="ctr" eaLnBrk="1" hangingPunct="1">
                <a:defRPr/>
              </a:pPr>
              <a:r>
                <a:rPr lang="ru-RU" altLang="ru-RU" sz="1600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2" name="Рисунок 11" descr="эмблема кафедры ЗиК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8806" y="980728"/>
            <a:ext cx="953674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42918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err="1" smtClean="0"/>
              <a:t>обобщенныЕ</a:t>
            </a:r>
            <a:r>
              <a:rPr lang="ru-RU" sz="2000" b="1" cap="all" dirty="0" smtClean="0"/>
              <a:t> </a:t>
            </a:r>
            <a:r>
              <a:rPr lang="ru-RU" sz="2000" b="1" cap="all" dirty="0" err="1" smtClean="0"/>
              <a:t>типЫ</a:t>
            </a:r>
            <a:r>
              <a:rPr lang="ru-RU" sz="2000" b="1" cap="all" dirty="0" smtClean="0"/>
              <a:t> </a:t>
            </a:r>
            <a:r>
              <a:rPr lang="ru-RU" sz="2000" b="1" cap="all" dirty="0" smtClean="0"/>
              <a:t>профессиональных задач (квалификационные требования)</a:t>
            </a:r>
            <a:endParaRPr lang="ru-RU" sz="2000" b="1" cap="all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530526"/>
            <a:ext cx="857256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области проектной деятельности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разрабатывать мероприятия по изучению состояния земель, планированию и организации рационального использования земель и их охраны, описанию местоположения и (или) установлению на местности границ объектов землеустройства; </a:t>
            </a: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разрабатывать проекты организации рационального использования гражданами и юридическими лицами земельных участков; </a:t>
            </a: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участвовать в разработке проектов землеустройства, схем территориального планирования, проектов планировки территорий, проектов межевания территорий, составлении иных проектов и технической документации по землеустройству и кадастрам; </a:t>
            </a: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участвовать в разработке стандартов, технических условий и других нормативных документов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1435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err="1" smtClean="0"/>
              <a:t>обобщенныЕ</a:t>
            </a:r>
            <a:r>
              <a:rPr lang="ru-RU" sz="2000" b="1" cap="all" dirty="0" smtClean="0"/>
              <a:t> </a:t>
            </a:r>
            <a:r>
              <a:rPr lang="ru-RU" sz="2000" b="1" cap="all" dirty="0" err="1" smtClean="0"/>
              <a:t>типЫ</a:t>
            </a:r>
            <a:r>
              <a:rPr lang="ru-RU" sz="2000" b="1" cap="all" dirty="0" smtClean="0"/>
              <a:t> </a:t>
            </a:r>
            <a:r>
              <a:rPr lang="ru-RU" sz="2000" b="1" cap="all" dirty="0" smtClean="0"/>
              <a:t>профессиональных задач (квалификационные требования)</a:t>
            </a:r>
            <a:endParaRPr lang="ru-RU" sz="2000" b="1" cap="all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500174"/>
            <a:ext cx="857256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области технологической деятельности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осуществлять ведение Единого государственного реестра недвижимости;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осуществлять проектно-изыскательские и топографо-геодезические работы для целей землеустройства и кадастра недвижимости;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разрабатывать правовое обеспечение деятельности в области землеустройства и кадастров;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осуществлять контроль за использованием земель и иной недвижимости;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использовать информационные технологии, моделирование и современную технику в землеустройстве и кадастрах;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проводить техническую инвентаризацию объектов недвижимости; проводить оценку земель и иных объектов недвижимости;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участвовать в разработке и реализации проектов землеустройства;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осуществлять мониторинг земель и недвижимости;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участвовать в подготовке геодезического и картографического обеспечения землеустройства и кадастров;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внедрять программные средства сбора и обработки исходной информации для целей кадастра недвижимости и землеустройства;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1435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err="1" smtClean="0"/>
              <a:t>обобщенныЕ</a:t>
            </a:r>
            <a:r>
              <a:rPr lang="ru-RU" sz="2000" b="1" cap="all" dirty="0" smtClean="0"/>
              <a:t> </a:t>
            </a:r>
            <a:r>
              <a:rPr lang="ru-RU" sz="2000" b="1" cap="all" dirty="0" err="1" smtClean="0"/>
              <a:t>типЫ</a:t>
            </a:r>
            <a:r>
              <a:rPr lang="ru-RU" sz="2000" b="1" cap="all" dirty="0" smtClean="0"/>
              <a:t> </a:t>
            </a:r>
            <a:r>
              <a:rPr lang="ru-RU" sz="2000" b="1" cap="all" dirty="0" smtClean="0"/>
              <a:t>профессиональных задач (квалификационные требования)</a:t>
            </a:r>
            <a:endParaRPr lang="ru-RU" sz="2000" b="1" cap="all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601964"/>
            <a:ext cx="857256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области экономической деятельности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проводить оценку земель и объектов недвижимости;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разрабатывать мероприятия по планированию и организации рационального использования земель;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участвовать в подготовке технико-экономического обоснования проектов и схем землеустройства, проектов планировки территорий, схем территориального планирования;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осуществлять поиск оптимальных решений при проведении землеустроительных и кадастровых работ с учетом экономических условий;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участвовать в разработке методического и правового обеспечения оценки недвижимости;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участвовать в мероприятиях по кадастровой оценке объектов недвижимости;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выполнять составление сметной документации по кадастровым, землеустроительным и оценочным работам;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1435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err="1" smtClean="0"/>
              <a:t>обобщенныЕ</a:t>
            </a:r>
            <a:r>
              <a:rPr lang="ru-RU" sz="2000" b="1" cap="all" dirty="0" smtClean="0"/>
              <a:t> </a:t>
            </a:r>
            <a:r>
              <a:rPr lang="ru-RU" sz="2000" b="1" cap="all" dirty="0" err="1" smtClean="0"/>
              <a:t>типЫ</a:t>
            </a:r>
            <a:r>
              <a:rPr lang="ru-RU" sz="2000" b="1" cap="all" dirty="0" smtClean="0"/>
              <a:t> </a:t>
            </a:r>
            <a:r>
              <a:rPr lang="ru-RU" sz="2000" b="1" cap="all" dirty="0" smtClean="0"/>
              <a:t>профессиональных задач (квалификационные требования)</a:t>
            </a:r>
            <a:endParaRPr lang="ru-RU" sz="2000" b="1" cap="all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577822"/>
            <a:ext cx="857256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г) в области управленческой: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составлять техническую документацию и отчетность;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участвовать в организации и планировании работы коллективов исполнителей;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осуществлять анализ результатов деятельности коллективов;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определять требования к составлению технической документации;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принимать управленческие решения;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осуществлять поиск оптимальных решений при проведении землеустроительных и кадастровых работ с учетом экономических, социальных, экологических и других условий;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участвовать в  планировании и контроле работ по совершенствованию, модернизации, унификации программного и информационного обеспечения землеустройства и кадастров;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1435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err="1" smtClean="0"/>
              <a:t>обобщенныЕ</a:t>
            </a:r>
            <a:r>
              <a:rPr lang="ru-RU" sz="2000" b="1" cap="all" dirty="0" smtClean="0"/>
              <a:t> </a:t>
            </a:r>
            <a:r>
              <a:rPr lang="ru-RU" sz="2000" b="1" cap="all" dirty="0" err="1" smtClean="0"/>
              <a:t>типЫ</a:t>
            </a:r>
            <a:r>
              <a:rPr lang="ru-RU" sz="2000" b="1" cap="all" dirty="0" smtClean="0"/>
              <a:t> </a:t>
            </a:r>
            <a:r>
              <a:rPr lang="ru-RU" sz="2000" b="1" cap="all" dirty="0" smtClean="0"/>
              <a:t>профессиональных задач (квалификационные требования)</a:t>
            </a:r>
            <a:endParaRPr lang="ru-RU" sz="2000" b="1" cap="all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428736"/>
            <a:ext cx="857256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) в области исследовательской: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обрабатывать и анализировать кадастровые, землеустроительные и градостроительные данные;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разрабатывать новые методики проектирования, технологии выполнения работ в землеустройстве и кадастрах, ведения кадастра, оценки недвижимости;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проводить экспериментальные исследования в землеустройстве, кадастрах;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изучать научно-техническую информацию, отечественный и зарубежный опыт использования земли и иной недвижимости;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разрабатывать математические модели прогнозирования, планирования и организации использования земельных ресурсов и недвижимости;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подготавливать научно-технические отчеты, обзоры, публикации по результатам выполненных исследований;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осуществлять мониторинговые исследования земельных и других природных ресурсов, объектов недвижимости на основе методов дистанционного зондирования Земли и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геоинформационных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технологий для целей кадастров и землеустройства;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осуществлять защиту объектов интеллектуальной собственности;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составлять научные обзоры на основе анализа баз данных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наукометрических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систем и объектов интеллектуальной собственности.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4016" y="260648"/>
            <a:ext cx="8892480" cy="165618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b="1" cap="all" dirty="0" smtClean="0">
                <a:latin typeface="+mn-lt"/>
                <a:cs typeface="Times New Roman" panose="02020603050405020304" pitchFamily="18" charset="0"/>
              </a:rPr>
              <a:t>ПОП   </a:t>
            </a:r>
            <a:r>
              <a:rPr lang="ru-RU" sz="2000" b="1" cap="all" dirty="0" smtClean="0">
                <a:latin typeface="+mn-lt"/>
              </a:rPr>
              <a:t>БАЗОВОГО   ВЫСШЕГО   ОБРАЗОВАНИЯ </a:t>
            </a:r>
            <a:br>
              <a:rPr lang="ru-RU" sz="2000" b="1" cap="all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Специальность: </a:t>
            </a:r>
            <a:r>
              <a:rPr lang="ru-RU" sz="2000" b="1" dirty="0" smtClean="0">
                <a:latin typeface="+mn-lt"/>
              </a:rPr>
              <a:t>Землеустройство и кадастры</a:t>
            </a:r>
          </a:p>
          <a:p>
            <a:pPr algn="ctr"/>
            <a:r>
              <a:rPr lang="ru-RU" sz="2000" b="1" i="1" dirty="0" smtClean="0">
                <a:latin typeface="+mn-lt"/>
              </a:rPr>
              <a:t>Специализация: </a:t>
            </a:r>
            <a:r>
              <a:rPr lang="ru-RU" sz="2000" b="1" dirty="0" smtClean="0">
                <a:latin typeface="+mn-lt"/>
              </a:rPr>
              <a:t>Кадастр недвижимости</a:t>
            </a:r>
            <a:endParaRPr lang="ru-RU" sz="2000" b="1" cap="all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921204"/>
          <a:ext cx="8280921" cy="4676148"/>
        </p:xfrm>
        <a:graphic>
          <a:graphicData uri="http://schemas.openxmlformats.org/drawingml/2006/table">
            <a:tbl>
              <a:tblPr/>
              <a:tblGrid>
                <a:gridCol w="1296144"/>
                <a:gridCol w="3728736"/>
                <a:gridCol w="1722912"/>
                <a:gridCol w="1533129"/>
              </a:tblGrid>
              <a:tr h="361952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Структура профессиональной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образовательной программы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Объем профессиональной образовательной программы и ее блоков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17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Академ. часов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з.е.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51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Блок 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Дисциплины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9 288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Модуль общеобразовательных дисциплин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обязательных дисциплин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1 224</a:t>
                      </a:r>
                      <a:r>
                        <a:rPr lang="ru-RU" sz="14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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Междисциплинарный модуль (общеинженерной подготовки)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(17 обязательных дисциплин)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2 592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Модуль профессиональной подготовки, в т.ч.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5 472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Базовые дисциплины профессиональной подготовки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(3 обязательные дисциплины)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Дисциплины специальности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4752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Дисциплины узкоспециализированной подготовки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Блок 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Практические навыки и опыт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2160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Блок 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Государственная итоговая аттестация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5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Объем профессиональной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образовательной программы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11 880</a:t>
                      </a:r>
                      <a:r>
                        <a:rPr lang="ru-RU" sz="1400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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330</a:t>
                      </a: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1609055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 smtClean="0"/>
              <a:t>Структура учебного плана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4016" y="332656"/>
            <a:ext cx="8892480" cy="8640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b="1" cap="all" dirty="0" smtClean="0">
                <a:latin typeface="+mn-lt"/>
                <a:cs typeface="Times New Roman" panose="02020603050405020304" pitchFamily="18" charset="0"/>
              </a:rPr>
              <a:t>УЧЕБНЫЙ   ПЛАН</a:t>
            </a:r>
            <a:endParaRPr lang="ru-RU" sz="2000" b="1" cap="all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375" t="17234" r="51966" b="12767"/>
          <a:stretch>
            <a:fillRect/>
          </a:stretch>
        </p:blipFill>
        <p:spPr bwMode="auto">
          <a:xfrm>
            <a:off x="1763688" y="1052736"/>
            <a:ext cx="6552728" cy="552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Левая фигурная скобка 6"/>
          <p:cNvSpPr/>
          <p:nvPr/>
        </p:nvSpPr>
        <p:spPr>
          <a:xfrm>
            <a:off x="1043608" y="1628800"/>
            <a:ext cx="648072" cy="4824536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9935" y="2595344"/>
            <a:ext cx="461665" cy="30659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Ядро высшего образования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1700808"/>
            <a:ext cx="165618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3645024"/>
            <a:ext cx="165618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17</a:t>
            </a:fld>
            <a:endParaRPr lang="ru-RU"/>
          </a:p>
        </p:txBody>
      </p:sp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214282" y="1285860"/>
            <a:ext cx="8715404" cy="5322884"/>
            <a:chOff x="1484" y="1433"/>
            <a:chExt cx="9841" cy="9058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1695" y="1433"/>
              <a:ext cx="9353" cy="8267"/>
              <a:chOff x="1695" y="1433"/>
              <a:chExt cx="9353" cy="8267"/>
            </a:xfrm>
          </p:grpSpPr>
          <p:sp>
            <p:nvSpPr>
              <p:cNvPr id="33796" name="Text Box 4"/>
              <p:cNvSpPr txBox="1">
                <a:spLocks noChangeArrowheads="1"/>
              </p:cNvSpPr>
              <p:nvPr/>
            </p:nvSpPr>
            <p:spPr bwMode="auto">
              <a:xfrm>
                <a:off x="1695" y="1447"/>
                <a:ext cx="2947" cy="405"/>
              </a:xfrm>
              <a:prstGeom prst="rect">
                <a:avLst/>
              </a:prstGeom>
              <a:solidFill>
                <a:srgbClr val="DBDBD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Топографические съемки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97" name="Text Box 5"/>
              <p:cNvSpPr txBox="1">
                <a:spLocks noChangeArrowheads="1"/>
              </p:cNvSpPr>
              <p:nvPr/>
            </p:nvSpPr>
            <p:spPr bwMode="auto">
              <a:xfrm>
                <a:off x="1695" y="1942"/>
                <a:ext cx="2947" cy="412"/>
              </a:xfrm>
              <a:prstGeom prst="rect">
                <a:avLst/>
              </a:prstGeom>
              <a:solidFill>
                <a:srgbClr val="DBDBD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Картография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98" name="Text Box 6"/>
              <p:cNvSpPr txBox="1">
                <a:spLocks noChangeArrowheads="1"/>
              </p:cNvSpPr>
              <p:nvPr/>
            </p:nvSpPr>
            <p:spPr bwMode="auto">
              <a:xfrm>
                <a:off x="1695" y="2428"/>
                <a:ext cx="2947" cy="412"/>
              </a:xfrm>
              <a:prstGeom prst="rect">
                <a:avLst/>
              </a:prstGeom>
              <a:solidFill>
                <a:srgbClr val="FFF2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Геодезия. Сети сгущения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99" name="Text Box 7"/>
              <p:cNvSpPr txBox="1">
                <a:spLocks noChangeArrowheads="1"/>
              </p:cNvSpPr>
              <p:nvPr/>
            </p:nvSpPr>
            <p:spPr bwMode="auto">
              <a:xfrm>
                <a:off x="1695" y="3382"/>
                <a:ext cx="2947" cy="412"/>
              </a:xfrm>
              <a:prstGeom prst="rect">
                <a:avLst/>
              </a:prstGeom>
              <a:solidFill>
                <a:srgbClr val="E2EF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ГИС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0" name="Text Box 8"/>
              <p:cNvSpPr txBox="1">
                <a:spLocks noChangeArrowheads="1"/>
              </p:cNvSpPr>
              <p:nvPr/>
            </p:nvSpPr>
            <p:spPr bwMode="auto">
              <a:xfrm>
                <a:off x="4778" y="2099"/>
                <a:ext cx="3247" cy="637"/>
              </a:xfrm>
              <a:prstGeom prst="rect">
                <a:avLst/>
              </a:prstGeom>
              <a:solidFill>
                <a:srgbClr val="D9E2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Земельный кадастр и мониторинг земель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1" name="Text Box 9"/>
              <p:cNvSpPr txBox="1">
                <a:spLocks noChangeArrowheads="1"/>
              </p:cNvSpPr>
              <p:nvPr/>
            </p:nvSpPr>
            <p:spPr bwMode="auto">
              <a:xfrm>
                <a:off x="1695" y="5902"/>
                <a:ext cx="5370" cy="360"/>
              </a:xfrm>
              <a:prstGeom prst="rect">
                <a:avLst/>
              </a:prstGeom>
              <a:solidFill>
                <a:srgbClr val="FFF2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История земельно-имущественных отношений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2" name="Text Box 10"/>
              <p:cNvSpPr txBox="1">
                <a:spLocks noChangeArrowheads="1"/>
              </p:cNvSpPr>
              <p:nvPr/>
            </p:nvSpPr>
            <p:spPr bwMode="auto">
              <a:xfrm>
                <a:off x="7170" y="6097"/>
                <a:ext cx="3878" cy="615"/>
              </a:xfrm>
              <a:prstGeom prst="rect">
                <a:avLst/>
              </a:prstGeom>
              <a:solidFill>
                <a:srgbClr val="FFF2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Теория математической обработки геодезических измерений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3" name="Text Box 11"/>
              <p:cNvSpPr txBox="1">
                <a:spLocks noChangeArrowheads="1"/>
              </p:cNvSpPr>
              <p:nvPr/>
            </p:nvSpPr>
            <p:spPr bwMode="auto">
              <a:xfrm>
                <a:off x="4778" y="2796"/>
                <a:ext cx="3247" cy="808"/>
              </a:xfrm>
              <a:prstGeom prst="rect">
                <a:avLst/>
              </a:prstGeom>
              <a:solidFill>
                <a:srgbClr val="D9E2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Правовое обеспечение землеустройства и кадастров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4" name="Text Box 12"/>
              <p:cNvSpPr txBox="1">
                <a:spLocks noChangeArrowheads="1"/>
              </p:cNvSpPr>
              <p:nvPr/>
            </p:nvSpPr>
            <p:spPr bwMode="auto">
              <a:xfrm>
                <a:off x="4778" y="1447"/>
                <a:ext cx="3247" cy="570"/>
              </a:xfrm>
              <a:prstGeom prst="rect">
                <a:avLst/>
              </a:prstGeom>
              <a:solidFill>
                <a:srgbClr val="D9E2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Основы алгоритмизации и программирования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5" name="Text Box 13"/>
              <p:cNvSpPr txBox="1">
                <a:spLocks noChangeArrowheads="1"/>
              </p:cNvSpPr>
              <p:nvPr/>
            </p:nvSpPr>
            <p:spPr bwMode="auto">
              <a:xfrm>
                <a:off x="7170" y="5422"/>
                <a:ext cx="3878" cy="600"/>
              </a:xfrm>
              <a:prstGeom prst="rect">
                <a:avLst/>
              </a:prstGeom>
              <a:solidFill>
                <a:srgbClr val="D9E2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Фотограмметрия и дистанционное зондирование территорий</a:t>
                </a:r>
                <a:endPara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6" name="Text Box 14"/>
              <p:cNvSpPr txBox="1">
                <a:spLocks noChangeArrowheads="1"/>
              </p:cNvSpPr>
              <p:nvPr/>
            </p:nvSpPr>
            <p:spPr bwMode="auto">
              <a:xfrm>
                <a:off x="1695" y="2908"/>
                <a:ext cx="2947" cy="412"/>
              </a:xfrm>
              <a:prstGeom prst="rect">
                <a:avLst/>
              </a:prstGeom>
              <a:solidFill>
                <a:srgbClr val="FFF2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Землеустройство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7" name="Text Box 15"/>
              <p:cNvSpPr txBox="1">
                <a:spLocks noChangeArrowheads="1"/>
              </p:cNvSpPr>
              <p:nvPr/>
            </p:nvSpPr>
            <p:spPr bwMode="auto">
              <a:xfrm>
                <a:off x="8190" y="1433"/>
                <a:ext cx="2858" cy="584"/>
              </a:xfrm>
              <a:prstGeom prst="rect">
                <a:avLst/>
              </a:prstGeom>
              <a:solidFill>
                <a:srgbClr val="E2EF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Типология объектов недвижимости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8" name="Text Box 16"/>
              <p:cNvSpPr txBox="1">
                <a:spLocks noChangeArrowheads="1"/>
              </p:cNvSpPr>
              <p:nvPr/>
            </p:nvSpPr>
            <p:spPr bwMode="auto">
              <a:xfrm>
                <a:off x="8190" y="2976"/>
                <a:ext cx="2858" cy="765"/>
              </a:xfrm>
              <a:prstGeom prst="rect">
                <a:avLst/>
              </a:prstGeom>
              <a:solidFill>
                <a:srgbClr val="E2EF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Введение в градостроительную деятельность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9" name="Text Box 17"/>
              <p:cNvSpPr txBox="1">
                <a:spLocks noChangeArrowheads="1"/>
              </p:cNvSpPr>
              <p:nvPr/>
            </p:nvSpPr>
            <p:spPr bwMode="auto">
              <a:xfrm>
                <a:off x="8190" y="2099"/>
                <a:ext cx="2858" cy="809"/>
              </a:xfrm>
              <a:prstGeom prst="rect">
                <a:avLst/>
              </a:prstGeom>
              <a:solidFill>
                <a:srgbClr val="FBE4D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Инженерное обустройство территорий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0" name="Text Box 18"/>
              <p:cNvSpPr txBox="1">
                <a:spLocks noChangeArrowheads="1"/>
              </p:cNvSpPr>
              <p:nvPr/>
            </p:nvSpPr>
            <p:spPr bwMode="auto">
              <a:xfrm>
                <a:off x="4778" y="3695"/>
                <a:ext cx="3247" cy="775"/>
              </a:xfrm>
              <a:prstGeom prst="rect">
                <a:avLst/>
              </a:prstGeom>
              <a:solidFill>
                <a:srgbClr val="FBE4D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Техническая инвентаризация объектов недвижимости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1" name="Text Box 19"/>
              <p:cNvSpPr txBox="1">
                <a:spLocks noChangeArrowheads="1"/>
              </p:cNvSpPr>
              <p:nvPr/>
            </p:nvSpPr>
            <p:spPr bwMode="auto">
              <a:xfrm>
                <a:off x="8187" y="3813"/>
                <a:ext cx="2858" cy="744"/>
              </a:xfrm>
              <a:prstGeom prst="rect">
                <a:avLst/>
              </a:prstGeom>
              <a:solidFill>
                <a:srgbClr val="F4B08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Статистический анализ данных в кадастре и землеустройстве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2" name="Text Box 20"/>
              <p:cNvSpPr txBox="1">
                <a:spLocks noChangeArrowheads="1"/>
              </p:cNvSpPr>
              <p:nvPr/>
            </p:nvSpPr>
            <p:spPr bwMode="auto">
              <a:xfrm>
                <a:off x="1695" y="3846"/>
                <a:ext cx="2933" cy="405"/>
              </a:xfrm>
              <a:prstGeom prst="rect">
                <a:avLst/>
              </a:prstGeom>
              <a:solidFill>
                <a:srgbClr val="FBE4D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Кадастр недвижимости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3" name="Text Box 21"/>
              <p:cNvSpPr txBox="1">
                <a:spLocks noChangeArrowheads="1"/>
              </p:cNvSpPr>
              <p:nvPr/>
            </p:nvSpPr>
            <p:spPr bwMode="auto">
              <a:xfrm>
                <a:off x="1695" y="6975"/>
                <a:ext cx="5895" cy="412"/>
              </a:xfrm>
              <a:prstGeom prst="rect">
                <a:avLst/>
              </a:prstGeom>
              <a:solidFill>
                <a:srgbClr val="F4B08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Современные проблемы землеустройства и кадастров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4" name="Text Box 22"/>
              <p:cNvSpPr txBox="1">
                <a:spLocks noChangeArrowheads="1"/>
              </p:cNvSpPr>
              <p:nvPr/>
            </p:nvSpPr>
            <p:spPr bwMode="auto">
              <a:xfrm>
                <a:off x="1695" y="4791"/>
                <a:ext cx="6330" cy="570"/>
              </a:xfrm>
              <a:prstGeom prst="rect">
                <a:avLst/>
              </a:prstGeom>
              <a:solidFill>
                <a:srgbClr val="F4B08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Имущественно-правовая инвентаризация и обоснование изъятия земельных участков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5" name="Text Box 23"/>
              <p:cNvSpPr txBox="1">
                <a:spLocks noChangeArrowheads="1"/>
              </p:cNvSpPr>
              <p:nvPr/>
            </p:nvSpPr>
            <p:spPr bwMode="auto">
              <a:xfrm>
                <a:off x="7710" y="6777"/>
                <a:ext cx="3338" cy="607"/>
              </a:xfrm>
              <a:prstGeom prst="rect">
                <a:avLst/>
              </a:prstGeom>
              <a:solidFill>
                <a:srgbClr val="F4B08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Пространственный анализ городских территорий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6" name="Text Box 24"/>
              <p:cNvSpPr txBox="1">
                <a:spLocks noChangeArrowheads="1"/>
              </p:cNvSpPr>
              <p:nvPr/>
            </p:nvSpPr>
            <p:spPr bwMode="auto">
              <a:xfrm>
                <a:off x="8187" y="4641"/>
                <a:ext cx="2858" cy="600"/>
              </a:xfrm>
              <a:prstGeom prst="rect">
                <a:avLst/>
              </a:prstGeom>
              <a:solidFill>
                <a:srgbClr val="F4B08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Кадастры природных ресурсов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7" name="Text Box 25"/>
              <p:cNvSpPr txBox="1">
                <a:spLocks noChangeArrowheads="1"/>
              </p:cNvSpPr>
              <p:nvPr/>
            </p:nvSpPr>
            <p:spPr bwMode="auto">
              <a:xfrm>
                <a:off x="1709" y="7455"/>
                <a:ext cx="5881" cy="525"/>
              </a:xfrm>
              <a:prstGeom prst="rect">
                <a:avLst/>
              </a:prstGeom>
              <a:solidFill>
                <a:srgbClr val="F4B08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Основы лесного, садово-паркового и приусадебного хозяйства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8" name="Text Box 26"/>
              <p:cNvSpPr txBox="1">
                <a:spLocks noChangeArrowheads="1"/>
              </p:cNvSpPr>
              <p:nvPr/>
            </p:nvSpPr>
            <p:spPr bwMode="auto">
              <a:xfrm>
                <a:off x="7710" y="7455"/>
                <a:ext cx="3338" cy="780"/>
              </a:xfrm>
              <a:prstGeom prst="rect">
                <a:avLst/>
              </a:prstGeom>
              <a:solidFill>
                <a:srgbClr val="F4B08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Градостроительный анализ и оценка городских территорий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9" name="Text Box 27"/>
              <p:cNvSpPr txBox="1">
                <a:spLocks noChangeArrowheads="1"/>
              </p:cNvSpPr>
              <p:nvPr/>
            </p:nvSpPr>
            <p:spPr bwMode="auto">
              <a:xfrm>
                <a:off x="1695" y="8073"/>
                <a:ext cx="5895" cy="585"/>
              </a:xfrm>
              <a:prstGeom prst="rect">
                <a:avLst/>
              </a:prstGeom>
              <a:solidFill>
                <a:srgbClr val="F4B08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Основные положения о сделках с недвижимостью с основами наследственного права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0" name="Text Box 28"/>
              <p:cNvSpPr txBox="1">
                <a:spLocks noChangeArrowheads="1"/>
              </p:cNvSpPr>
              <p:nvPr/>
            </p:nvSpPr>
            <p:spPr bwMode="auto">
              <a:xfrm>
                <a:off x="7710" y="8325"/>
                <a:ext cx="3338" cy="930"/>
              </a:xfrm>
              <a:prstGeom prst="rect">
                <a:avLst/>
              </a:prstGeom>
              <a:solidFill>
                <a:srgbClr val="9CC2E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Информационные системы обеспечения градостроительной деятельности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1" name="Text Box 29"/>
              <p:cNvSpPr txBox="1">
                <a:spLocks noChangeArrowheads="1"/>
              </p:cNvSpPr>
              <p:nvPr/>
            </p:nvSpPr>
            <p:spPr bwMode="auto">
              <a:xfrm>
                <a:off x="1709" y="6330"/>
                <a:ext cx="5356" cy="555"/>
              </a:xfrm>
              <a:prstGeom prst="rect">
                <a:avLst/>
              </a:prstGeom>
              <a:solidFill>
                <a:srgbClr val="F4B08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Технологии информационного моделирования объектов недвижимости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2" name="Text Box 30"/>
              <p:cNvSpPr txBox="1">
                <a:spLocks noChangeArrowheads="1"/>
              </p:cNvSpPr>
              <p:nvPr/>
            </p:nvSpPr>
            <p:spPr bwMode="auto">
              <a:xfrm>
                <a:off x="1695" y="5422"/>
                <a:ext cx="5370" cy="405"/>
              </a:xfrm>
              <a:prstGeom prst="rect">
                <a:avLst/>
              </a:prstGeom>
              <a:solidFill>
                <a:srgbClr val="F4B08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Кадастровая оценка объектов недвижимости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3" name="Text Box 31"/>
              <p:cNvSpPr txBox="1">
                <a:spLocks noChangeArrowheads="1"/>
              </p:cNvSpPr>
              <p:nvPr/>
            </p:nvSpPr>
            <p:spPr bwMode="auto">
              <a:xfrm>
                <a:off x="1695" y="4311"/>
                <a:ext cx="2944" cy="405"/>
              </a:xfrm>
              <a:prstGeom prst="rect">
                <a:avLst/>
              </a:prstGeom>
              <a:solidFill>
                <a:srgbClr val="9CC2E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ВХЗ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4" name="Text Box 32"/>
              <p:cNvSpPr txBox="1">
                <a:spLocks noChangeArrowheads="1"/>
              </p:cNvSpPr>
              <p:nvPr/>
            </p:nvSpPr>
            <p:spPr bwMode="auto">
              <a:xfrm>
                <a:off x="1695" y="8730"/>
                <a:ext cx="5895" cy="525"/>
              </a:xfrm>
              <a:prstGeom prst="rect">
                <a:avLst/>
              </a:prstGeom>
              <a:solidFill>
                <a:srgbClr val="9CC2E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Управление земельными ресурсами и объектами недвижимости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5" name="Text Box 33"/>
              <p:cNvSpPr txBox="1">
                <a:spLocks noChangeArrowheads="1"/>
              </p:cNvSpPr>
              <p:nvPr/>
            </p:nvSpPr>
            <p:spPr bwMode="auto">
              <a:xfrm>
                <a:off x="3255" y="9340"/>
                <a:ext cx="5895" cy="360"/>
              </a:xfrm>
              <a:prstGeom prst="rect">
                <a:avLst/>
              </a:prstGeom>
              <a:solidFill>
                <a:srgbClr val="FFF2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Геодезическое обеспечение кадастровой деятельности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826" name="Group 34"/>
            <p:cNvGrpSpPr>
              <a:grpSpLocks/>
            </p:cNvGrpSpPr>
            <p:nvPr/>
          </p:nvGrpSpPr>
          <p:grpSpPr bwMode="auto">
            <a:xfrm>
              <a:off x="1484" y="10086"/>
              <a:ext cx="9841" cy="405"/>
              <a:chOff x="1484" y="10086"/>
              <a:chExt cx="9841" cy="405"/>
            </a:xfrm>
          </p:grpSpPr>
          <p:sp>
            <p:nvSpPr>
              <p:cNvPr id="33827" name="Text Box 35"/>
              <p:cNvSpPr txBox="1">
                <a:spLocks noChangeArrowheads="1"/>
              </p:cNvSpPr>
              <p:nvPr/>
            </p:nvSpPr>
            <p:spPr bwMode="auto">
              <a:xfrm>
                <a:off x="1484" y="10086"/>
                <a:ext cx="1366" cy="405"/>
              </a:xfrm>
              <a:prstGeom prst="rect">
                <a:avLst/>
              </a:prstGeom>
              <a:solidFill>
                <a:srgbClr val="DBDBD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 семестр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8" name="Text Box 36"/>
              <p:cNvSpPr txBox="1">
                <a:spLocks noChangeArrowheads="1"/>
              </p:cNvSpPr>
              <p:nvPr/>
            </p:nvSpPr>
            <p:spPr bwMode="auto">
              <a:xfrm>
                <a:off x="2928" y="10086"/>
                <a:ext cx="1317" cy="405"/>
              </a:xfrm>
              <a:prstGeom prst="rect">
                <a:avLst/>
              </a:prstGeom>
              <a:solidFill>
                <a:srgbClr val="FFF2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 семестр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9" name="Text Box 37"/>
              <p:cNvSpPr txBox="1">
                <a:spLocks noChangeArrowheads="1"/>
              </p:cNvSpPr>
              <p:nvPr/>
            </p:nvSpPr>
            <p:spPr bwMode="auto">
              <a:xfrm>
                <a:off x="4313" y="10086"/>
                <a:ext cx="1312" cy="405"/>
              </a:xfrm>
              <a:prstGeom prst="rect">
                <a:avLst/>
              </a:prstGeom>
              <a:solidFill>
                <a:srgbClr val="D9E2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 семестр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30" name="Text Box 38"/>
              <p:cNvSpPr txBox="1">
                <a:spLocks noChangeArrowheads="1"/>
              </p:cNvSpPr>
              <p:nvPr/>
            </p:nvSpPr>
            <p:spPr bwMode="auto">
              <a:xfrm>
                <a:off x="5699" y="10086"/>
                <a:ext cx="1336" cy="405"/>
              </a:xfrm>
              <a:prstGeom prst="rect">
                <a:avLst/>
              </a:prstGeom>
              <a:solidFill>
                <a:srgbClr val="E2EF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 семестр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31" name="Text Box 39"/>
              <p:cNvSpPr txBox="1">
                <a:spLocks noChangeArrowheads="1"/>
              </p:cNvSpPr>
              <p:nvPr/>
            </p:nvSpPr>
            <p:spPr bwMode="auto">
              <a:xfrm>
                <a:off x="7109" y="10086"/>
                <a:ext cx="1306" cy="405"/>
              </a:xfrm>
              <a:prstGeom prst="rect">
                <a:avLst/>
              </a:prstGeom>
              <a:solidFill>
                <a:srgbClr val="FBE4D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 семестр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32" name="Text Box 40"/>
              <p:cNvSpPr txBox="1">
                <a:spLocks noChangeArrowheads="1"/>
              </p:cNvSpPr>
              <p:nvPr/>
            </p:nvSpPr>
            <p:spPr bwMode="auto">
              <a:xfrm>
                <a:off x="8489" y="10086"/>
                <a:ext cx="1306" cy="405"/>
              </a:xfrm>
              <a:prstGeom prst="rect">
                <a:avLst/>
              </a:prstGeom>
              <a:solidFill>
                <a:srgbClr val="F4B08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9 семестр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33" name="Text Box 41"/>
              <p:cNvSpPr txBox="1">
                <a:spLocks noChangeArrowheads="1"/>
              </p:cNvSpPr>
              <p:nvPr/>
            </p:nvSpPr>
            <p:spPr bwMode="auto">
              <a:xfrm>
                <a:off x="9869" y="10086"/>
                <a:ext cx="1456" cy="405"/>
              </a:xfrm>
              <a:prstGeom prst="rect">
                <a:avLst/>
              </a:prstGeom>
              <a:solidFill>
                <a:srgbClr val="9CC2E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 семестр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5" name="Прямоугольник 44"/>
          <p:cNvSpPr/>
          <p:nvPr/>
        </p:nvSpPr>
        <p:spPr>
          <a:xfrm>
            <a:off x="2214546" y="714356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</a:rPr>
              <a:t>дисциплины специальности </a:t>
            </a:r>
            <a:endParaRPr lang="ru-RU" b="1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4016" y="260648"/>
            <a:ext cx="8892480" cy="165618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b="1" cap="all" dirty="0" smtClean="0">
                <a:latin typeface="+mn-lt"/>
                <a:cs typeface="Times New Roman" panose="02020603050405020304" pitchFamily="18" charset="0"/>
              </a:rPr>
              <a:t>ПОП   </a:t>
            </a:r>
            <a:r>
              <a:rPr lang="ru-RU" sz="2000" b="1" cap="all" dirty="0" smtClean="0">
                <a:latin typeface="+mn-lt"/>
              </a:rPr>
              <a:t>БАЗОВОГО   ВЫСШЕГО   ОБРАЗОВАНИЯ </a:t>
            </a:r>
            <a:br>
              <a:rPr lang="ru-RU" sz="2000" b="1" cap="all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Специальность: </a:t>
            </a:r>
            <a:r>
              <a:rPr lang="ru-RU" sz="2000" b="1" dirty="0" smtClean="0">
                <a:latin typeface="+mn-lt"/>
              </a:rPr>
              <a:t>Землеустройство и кадастры</a:t>
            </a:r>
          </a:p>
          <a:p>
            <a:pPr algn="ctr"/>
            <a:r>
              <a:rPr lang="ru-RU" sz="2000" b="1" i="1" dirty="0" smtClean="0">
                <a:latin typeface="+mn-lt"/>
              </a:rPr>
              <a:t>Специализация: </a:t>
            </a:r>
            <a:r>
              <a:rPr lang="ru-RU" sz="2000" b="1" dirty="0" smtClean="0">
                <a:latin typeface="+mn-lt"/>
              </a:rPr>
              <a:t>Кадастр недвижимости</a:t>
            </a:r>
            <a:endParaRPr lang="ru-RU" sz="2000" b="1" cap="all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921204"/>
          <a:ext cx="8280921" cy="4676148"/>
        </p:xfrm>
        <a:graphic>
          <a:graphicData uri="http://schemas.openxmlformats.org/drawingml/2006/table">
            <a:tbl>
              <a:tblPr/>
              <a:tblGrid>
                <a:gridCol w="1296144"/>
                <a:gridCol w="3728736"/>
                <a:gridCol w="1722912"/>
                <a:gridCol w="1533129"/>
              </a:tblGrid>
              <a:tr h="361952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Структура профессиональной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образовательной программы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Объем профессиональной образовательной программы и ее блоков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17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Академ. часов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з.е.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51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Блок 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Дисциплины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9 288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Модуль общеобразовательных дисциплин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обязательных дисциплин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1 224</a:t>
                      </a:r>
                      <a:r>
                        <a:rPr lang="ru-RU" sz="14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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Междисциплинарный модуль (общеинженерной подготовки)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(17 обязательных дисциплин)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2 592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Модуль профессиональной подготовки, в т.ч.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5 472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Базовые дисциплины профессиональной подготовки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(3 обязательные дисциплины)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Дисциплины специальности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4752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Дисциплины узкоспециализированной подготовки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Блок 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Практические навыки и опыт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2160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Блок 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Государственная итоговая аттестация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5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Объем профессиональной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образовательной программы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11 880</a:t>
                      </a:r>
                      <a:r>
                        <a:rPr lang="ru-RU" sz="1400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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330</a:t>
                      </a:r>
                    </a:p>
                  </a:txBody>
                  <a:tcPr marL="45244" marR="45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1609055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 smtClean="0"/>
              <a:t>Структура учебного плана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571612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400" dirty="0" smtClean="0"/>
              <a:t>Квалификация </a:t>
            </a:r>
            <a:r>
              <a:rPr lang="ru-RU" sz="1400" dirty="0" smtClean="0"/>
              <a:t>педагогических работников Университета должна отвечать квалификационным </a:t>
            </a:r>
            <a:r>
              <a:rPr lang="ru-RU" sz="1400" dirty="0" smtClean="0"/>
              <a:t>требованиям, </a:t>
            </a:r>
            <a:r>
              <a:rPr lang="ru-RU" sz="1400" dirty="0" smtClean="0"/>
              <a:t>указанным в квалификационных справочниках и (или) профессиональных стандартах (при </a:t>
            </a:r>
            <a:r>
              <a:rPr lang="ru-RU" sz="1400" dirty="0" smtClean="0"/>
              <a:t>наличии).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400" dirty="0" smtClean="0"/>
              <a:t>Доля </a:t>
            </a:r>
            <a:r>
              <a:rPr lang="ru-RU" sz="1400" dirty="0" smtClean="0"/>
              <a:t>педагогических работников Университета, участвующих в реализации профессиональной образовательной программы и лиц, привлекаемых Университетом к реализации профессиональной образовательной программы на иных условиях (исходя из количества замещаемых ставок, приведенного к целочисленным значениям), ведущих научную и (или) учебно-методическую и (или) практическую работу, соответствующую профилю преподаваемой(</a:t>
            </a:r>
            <a:r>
              <a:rPr lang="ru-RU" sz="1400" dirty="0" err="1" smtClean="0"/>
              <a:t>ых</a:t>
            </a:r>
            <a:r>
              <a:rPr lang="ru-RU" sz="1400" dirty="0" smtClean="0"/>
              <a:t>) дисциплин(</a:t>
            </a:r>
            <a:r>
              <a:rPr lang="ru-RU" sz="1400" dirty="0" err="1" smtClean="0"/>
              <a:t>ы</a:t>
            </a:r>
            <a:r>
              <a:rPr lang="ru-RU" sz="1400" dirty="0" smtClean="0"/>
              <a:t>), должна составлять не менее 70</a:t>
            </a:r>
            <a:r>
              <a:rPr lang="ru-RU" sz="1400" dirty="0" smtClean="0"/>
              <a:t>%.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400" dirty="0" smtClean="0"/>
              <a:t>Доля лиц, привлекаемых Университетом к реализации профессиональной образовательной программы на иных условиях (исходя из количества замещаемых ставок, приведенного к целочисленным значениям), являющихся работниками иных организаций, осуществляющими трудовую деятельность в профессиональной сфере, соответствующей профессиональной деятельности, к которой готовятся выпускники (иметь стаж работы в данной профессиональной сфере не менее 3 лет), должна составлять не менее 5</a:t>
            </a:r>
            <a:r>
              <a:rPr lang="ru-RU" sz="1400" dirty="0" smtClean="0"/>
              <a:t>%.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400" dirty="0" smtClean="0"/>
              <a:t>Доля педагогических работников Университета и лиц, привлекаемых к образовательной деятельности Университетом на иных условиях (исходя из количества замещаемых ставок, приведенного к целочисленным значениям), имеющих ученую степень (в том числе ученую степень, признаваемую в Российской Федерации) и (или) ученое звание (в том числе ученое звание, признаваемое в Российской Федерации), должна составлять не менее 60</a:t>
            </a:r>
            <a:r>
              <a:rPr lang="ru-RU" sz="1400" dirty="0" smtClean="0"/>
              <a:t>%.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714356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</a:rPr>
              <a:t>ТРЕБОВАНИЯ К КАДРОВОМУ ОБЕСПЕЧЕНИЮ ОБРАЗОВАТЕЛЬНОЙ ПРОГРАММЫ</a:t>
            </a:r>
            <a:endParaRPr lang="ru-RU" b="1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 descr="000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9984" y="764704"/>
            <a:ext cx="4052480" cy="573325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44" y="2143116"/>
            <a:ext cx="4499348" cy="331236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b="1" cap="all" dirty="0" smtClean="0">
                <a:latin typeface="+mn-lt"/>
                <a:cs typeface="Times New Roman" panose="02020603050405020304" pitchFamily="18" charset="0"/>
              </a:rPr>
              <a:t>СТРАТЕГИЯ МЕТОДОЛОГИЧЕСКОГО ОБЕСПЕЧЕНИЯ </a:t>
            </a:r>
          </a:p>
          <a:p>
            <a:pPr algn="ctr">
              <a:defRPr/>
            </a:pPr>
            <a:r>
              <a:rPr lang="ru-RU" sz="2000" b="1" cap="all" dirty="0" smtClean="0">
                <a:latin typeface="+mn-lt"/>
                <a:cs typeface="Times New Roman" panose="02020603050405020304" pitchFamily="18" charset="0"/>
              </a:rPr>
              <a:t>ПО  КОРЕННОМУ   УЛУЧШЕНИЮ КАЧЕСТВА ПОДГОТОВКИ   И ИСПОЛЬЗОВАНИЯ СПЕЦИАЛИСТОВ   С   ВЫСШИМ ТЕХНИЧЕСКИМ  ОБРАЗОВАНИЕМ </a:t>
            </a:r>
            <a:endParaRPr lang="ru-RU" sz="2000" b="1" cap="all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589240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Ректор </a:t>
            </a:r>
            <a:r>
              <a:rPr lang="ru-RU" dirty="0" smtClean="0"/>
              <a:t>Санкт-Петербургского горного университета</a:t>
            </a:r>
          </a:p>
          <a:p>
            <a:r>
              <a:rPr lang="ru-RU" dirty="0" smtClean="0"/>
              <a:t>профессор В.С. Литвиненко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785794"/>
            <a:ext cx="424733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Указ Президента РФ «О некоторых вопросах совершенствования системы высшего образования»</a:t>
            </a:r>
          </a:p>
          <a:p>
            <a:pPr algn="ctr"/>
            <a:r>
              <a:rPr lang="ru-RU" dirty="0" smtClean="0"/>
              <a:t>от 12 мая 2023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714356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</a:rPr>
              <a:t>ОЦЕНКА КАЧЕСТВА ОБРАЗОВАТЕЛЬНОЙ ДЕЯТЕЛЬНОСТИ</a:t>
            </a:r>
            <a:endParaRPr lang="ru-RU" b="1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1500174"/>
            <a:ext cx="857256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истема внутренней оценки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Университет </a:t>
            </a:r>
            <a:r>
              <a:rPr lang="ru-RU" sz="17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для проведения регулярной внутренней оценки качества образовательной деятельности и подготовки обучающихся по профессиональной образовательной программе привлекает работодателей и (или) их объединения, иных юридических и (или) физических лиц, включая педагогических работников Горного университета. </a:t>
            </a:r>
            <a:endParaRPr lang="ru-RU" sz="17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Обучающимся </a:t>
            </a:r>
            <a:r>
              <a:rPr lang="ru-RU" sz="17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предоставляется возможность оценивания условий, содержания Университета и качества образовательного процесса в целом, а также отдельных учебных дисциплин и </a:t>
            </a:r>
            <a:r>
              <a:rPr lang="ru-RU" sz="17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практик.</a:t>
            </a:r>
            <a:endParaRPr lang="ru-RU" sz="17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700" dirty="0" smtClean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2.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истема внешней оценки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2071678"/>
            <a:ext cx="54377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Модернизация высшего технического образования Росси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66787" y="-500090"/>
            <a:ext cx="10382323" cy="7786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4660" y="432147"/>
            <a:ext cx="8459788" cy="83661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b="1" cap="all" dirty="0" smtClean="0">
                <a:latin typeface="+mn-lt"/>
                <a:cs typeface="Times New Roman" panose="02020603050405020304" pitchFamily="18" charset="0"/>
              </a:rPr>
              <a:t>РЕЗУЛЬТАТЫ</a:t>
            </a:r>
            <a:endParaRPr lang="ru-RU" sz="2000" b="1" cap="all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4880630"/>
            <a:ext cx="8568952" cy="147732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Учебный план;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Календарный график;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Сборник аннотаций рабочих программ дисциплин;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Рабочие программы дисциплин;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/>
              <a:t>Пакет документов по каждой дисциплине.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24744"/>
            <a:ext cx="82809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Указ Президента РФ «О некоторых вопросах совершенствования системы высшего образования» от 12 мая 2023 года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0766" y="1785926"/>
            <a:ext cx="8568952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Подготовлены документы: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3116"/>
            <a:ext cx="8568952" cy="6463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Образовательный стандарт по специальности «Землеустройство и кадастры» (базовое высшее образование, срок обучения – 5,5 лет);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786058"/>
            <a:ext cx="8568952" cy="6463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Результаты (индикаторы) освоения дисциплин ядра профессиональной образовательной программы;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0766" y="3451870"/>
            <a:ext cx="8568952" cy="147732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Профессиональная образовательная программа базового высшего образования со сроком обучения 5,5 лет (уровень образования: базовое высшее образование; специальность: землеустройство и кадастры; специализация: кадастр недвижимости; квалификация: инженер; форма обучения: очная);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4660" y="432147"/>
            <a:ext cx="8459788" cy="83661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b="1" cap="all" dirty="0" smtClean="0">
                <a:latin typeface="+mn-lt"/>
                <a:cs typeface="Times New Roman" panose="02020603050405020304" pitchFamily="18" charset="0"/>
              </a:rPr>
              <a:t>БЛИЖАЙШАЯ  ПЕРСПЕКТИВА</a:t>
            </a:r>
            <a:endParaRPr lang="ru-RU" sz="2000" b="1" cap="all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995224"/>
            <a:ext cx="8568952" cy="264687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Пакет документов по каждой дисциплине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Aft>
                <a:spcPts val="1200"/>
              </a:spcAft>
              <a:buAutoNum type="arabicPeriod"/>
            </a:pPr>
            <a:r>
              <a:rPr lang="ru-RU" dirty="0" smtClean="0"/>
              <a:t>Положение о дисциплине;</a:t>
            </a:r>
          </a:p>
          <a:p>
            <a:pPr marL="342900" indent="-342900" algn="just">
              <a:spcAft>
                <a:spcPts val="1200"/>
              </a:spcAft>
              <a:buAutoNum type="arabicPeriod"/>
            </a:pPr>
            <a:r>
              <a:rPr lang="ru-RU" dirty="0" smtClean="0"/>
              <a:t>Учебный план дисциплины;</a:t>
            </a:r>
          </a:p>
          <a:p>
            <a:pPr marL="342900" indent="-342900" algn="just">
              <a:spcAft>
                <a:spcPts val="1200"/>
              </a:spcAft>
              <a:buAutoNum type="arabicPeriod"/>
            </a:pPr>
            <a:r>
              <a:rPr lang="ru-RU" dirty="0" smtClean="0"/>
              <a:t>Образовательная программа дисциплины;</a:t>
            </a:r>
          </a:p>
          <a:p>
            <a:pPr marL="342900" indent="-342900" algn="just">
              <a:spcAft>
                <a:spcPts val="1200"/>
              </a:spcAft>
              <a:buAutoNum type="arabicPeriod"/>
            </a:pPr>
            <a:r>
              <a:rPr lang="ru-RU" dirty="0" smtClean="0"/>
              <a:t>Конспект лекций и практических занятий </a:t>
            </a:r>
          </a:p>
          <a:p>
            <a:pPr marL="342900" indent="-342900" algn="just">
              <a:spcAft>
                <a:spcPts val="1200"/>
              </a:spcAft>
              <a:buAutoNum type="arabicPeriod"/>
            </a:pPr>
            <a:r>
              <a:rPr lang="ru-RU" dirty="0" smtClean="0"/>
              <a:t>Перечень вопросов к промежуточной аттестации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24744"/>
            <a:ext cx="82809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Указ Президента РФ «О некоторых вопросах совершенствования системы высшего образования» от 12 мая 2023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2692" y="648171"/>
            <a:ext cx="8459788" cy="83661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b="1" cap="all" dirty="0" smtClean="0">
                <a:latin typeface="+mn-lt"/>
                <a:cs typeface="Times New Roman" panose="02020603050405020304" pitchFamily="18" charset="0"/>
              </a:rPr>
              <a:t>Образовательный    стандарт   по   специальности</a:t>
            </a:r>
          </a:p>
          <a:p>
            <a:pPr algn="ctr">
              <a:defRPr/>
            </a:pPr>
            <a:r>
              <a:rPr lang="ru-RU" sz="2000" b="1" cap="all" dirty="0" smtClean="0">
                <a:latin typeface="+mn-lt"/>
                <a:cs typeface="Times New Roman" panose="02020603050405020304" pitchFamily="18" charset="0"/>
              </a:rPr>
              <a:t>«землеустройство   и   кадастры»</a:t>
            </a:r>
            <a:endParaRPr lang="ru-RU" sz="2000" b="1" cap="all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446" t="18750" r="68945" b="9374"/>
          <a:stretch>
            <a:fillRect/>
          </a:stretch>
        </p:blipFill>
        <p:spPr bwMode="auto">
          <a:xfrm>
            <a:off x="1000100" y="1500173"/>
            <a:ext cx="3143272" cy="516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5664" t="18750" r="35625" b="11909"/>
          <a:stretch>
            <a:fillRect/>
          </a:stretch>
        </p:blipFill>
        <p:spPr bwMode="auto">
          <a:xfrm>
            <a:off x="4714876" y="1357297"/>
            <a:ext cx="3929090" cy="533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2692" y="836712"/>
            <a:ext cx="8459788" cy="83661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b="1" cap="all" dirty="0" smtClean="0">
                <a:latin typeface="+mn-lt"/>
                <a:cs typeface="Times New Roman" panose="02020603050405020304" pitchFamily="18" charset="0"/>
              </a:rPr>
              <a:t>Результаты   (индикаторы)  освоения   дисциплин  ядра   профессиональной    образовательной   программы</a:t>
            </a:r>
            <a:endParaRPr lang="ru-RU" sz="2000" b="1" cap="all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4805" t="31250" r="23632" b="13541"/>
          <a:stretch>
            <a:fillRect/>
          </a:stretch>
        </p:blipFill>
        <p:spPr bwMode="auto">
          <a:xfrm>
            <a:off x="357158" y="1714488"/>
            <a:ext cx="8501122" cy="511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4016" y="260648"/>
            <a:ext cx="8892480" cy="165618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b="1" cap="all" dirty="0" smtClean="0">
                <a:latin typeface="+mn-lt"/>
                <a:cs typeface="Times New Roman" panose="02020603050405020304" pitchFamily="18" charset="0"/>
              </a:rPr>
              <a:t>ПОП   </a:t>
            </a:r>
            <a:r>
              <a:rPr lang="ru-RU" sz="2000" b="1" cap="all" dirty="0" smtClean="0">
                <a:latin typeface="+mn-lt"/>
              </a:rPr>
              <a:t>БАЗОВОГО   ВЫСШЕГО   ОБРАЗОВАНИЯ </a:t>
            </a:r>
            <a:br>
              <a:rPr lang="ru-RU" sz="2000" b="1" cap="all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Специальность: </a:t>
            </a:r>
            <a:r>
              <a:rPr lang="ru-RU" sz="2000" b="1" dirty="0" smtClean="0">
                <a:latin typeface="+mn-lt"/>
              </a:rPr>
              <a:t>Землеустройство и кадастры</a:t>
            </a:r>
          </a:p>
          <a:p>
            <a:pPr algn="ctr"/>
            <a:r>
              <a:rPr lang="ru-RU" sz="2000" b="1" i="1" dirty="0" smtClean="0">
                <a:latin typeface="+mn-lt"/>
              </a:rPr>
              <a:t>Специализация: </a:t>
            </a:r>
            <a:r>
              <a:rPr lang="ru-RU" sz="2000" b="1" dirty="0" smtClean="0">
                <a:latin typeface="+mn-lt"/>
              </a:rPr>
              <a:t>Кадастр недвижимости</a:t>
            </a:r>
            <a:endParaRPr lang="ru-RU" sz="2000" b="1" cap="all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1628800"/>
            <a:ext cx="8678198" cy="50629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Норм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тивные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документы: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Федеральный закон от 29 декабря 2012 г. №273-ФЗ «Об образовании в Российской Федерации»;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Образовательный стандарт Горного университета по специальности;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Устав Университета;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Локальные нормативные документы Университета.</a:t>
            </a:r>
          </a:p>
          <a:p>
            <a:r>
              <a:rPr lang="ru-RU" sz="1700" b="1" dirty="0" smtClean="0"/>
              <a:t>Общее описание профессиональной деятельности выпускников:</a:t>
            </a:r>
            <a:endParaRPr lang="ru-RU" sz="1700" b="1" i="1" dirty="0" smtClean="0"/>
          </a:p>
          <a:p>
            <a:pPr algn="just"/>
            <a:r>
              <a:rPr lang="ru-RU" sz="1700" dirty="0" smtClean="0"/>
              <a:t>Архитектура, проектирование, геодезия, топография и дизайн (в сферах: осуществления государственного кадастрового учета недвижимого имущества и его информационное обеспечение; проведения и планирования кадастровых и землеустроительных работ; устойчивого развития территорий путем подготовки градостроительных документов, оценки и прогнозирования состояния территориальных систем; осуществления мониторинга состояния и использования земель; проведения работ по обследованию объектов капитального строительства; планированию мероприятий по рациональному использованию недвижимости; подготовки кадастровой и землеустроительной документации; методического, правового и геодезического обеспечения проведения кадастровых и землеустроительных работ; ведения и развития баз пространственных данных; осуществления кадастровой и рыночной оценки недвижимости</a:t>
            </a:r>
            <a:r>
              <a:rPr lang="ru-RU" sz="1700" dirty="0" smtClean="0"/>
              <a:t>)</a:t>
            </a:r>
            <a:endParaRPr lang="ru-RU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4016" y="260648"/>
            <a:ext cx="8892480" cy="165618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b="1" cap="all" dirty="0" smtClean="0">
                <a:latin typeface="+mn-lt"/>
                <a:cs typeface="Times New Roman" panose="02020603050405020304" pitchFamily="18" charset="0"/>
              </a:rPr>
              <a:t>ПОП   </a:t>
            </a:r>
            <a:r>
              <a:rPr lang="ru-RU" sz="2000" b="1" cap="all" dirty="0" smtClean="0">
                <a:latin typeface="+mn-lt"/>
              </a:rPr>
              <a:t>БАЗОВОГО   ВЫСШЕГО   ОБРАЗОВАНИЯ </a:t>
            </a:r>
            <a:br>
              <a:rPr lang="ru-RU" sz="2000" b="1" cap="all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Специальность: </a:t>
            </a:r>
            <a:r>
              <a:rPr lang="ru-RU" sz="2000" b="1" dirty="0" smtClean="0">
                <a:latin typeface="+mn-lt"/>
              </a:rPr>
              <a:t>Землеустройство и кадастры</a:t>
            </a:r>
          </a:p>
          <a:p>
            <a:pPr algn="ctr"/>
            <a:r>
              <a:rPr lang="ru-RU" sz="2000" b="1" i="1" dirty="0" smtClean="0">
                <a:latin typeface="+mn-lt"/>
              </a:rPr>
              <a:t>Специализация: </a:t>
            </a:r>
            <a:r>
              <a:rPr lang="ru-RU" sz="2000" b="1" dirty="0" smtClean="0">
                <a:latin typeface="+mn-lt"/>
              </a:rPr>
              <a:t>Кадастр недвижимости</a:t>
            </a:r>
            <a:endParaRPr lang="ru-RU" sz="2000" b="1" cap="all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8B1-5D0C-438F-B64E-F1523DDD40B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1839432"/>
            <a:ext cx="8712968" cy="29700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700" b="1" dirty="0" smtClean="0"/>
              <a:t>Типы </a:t>
            </a:r>
            <a:r>
              <a:rPr lang="ru-RU" sz="1700" b="1" dirty="0" smtClean="0"/>
              <a:t>организаций и учреждений, в которых может осуществлять профессиональную деятельность выпускник по специальности подготовки «Землеустройство и кадастры» специализации «Кадастр недвижимости»:</a:t>
            </a:r>
            <a:endParaRPr lang="ru-RU" sz="1700" b="1" i="1" dirty="0" smtClean="0"/>
          </a:p>
          <a:p>
            <a:pPr marL="358775" algn="just">
              <a:buFontTx/>
              <a:buChar char="-"/>
            </a:pPr>
            <a:r>
              <a:rPr lang="ru-RU" sz="1700" dirty="0" smtClean="0"/>
              <a:t> организации</a:t>
            </a:r>
            <a:r>
              <a:rPr lang="ru-RU" sz="1700" dirty="0" smtClean="0"/>
              <a:t>, осуществляющие кадастровую деятельность</a:t>
            </a:r>
            <a:r>
              <a:rPr lang="ru-RU" sz="1700" dirty="0" smtClean="0"/>
              <a:t>;</a:t>
            </a:r>
          </a:p>
          <a:p>
            <a:pPr marL="358775" algn="just">
              <a:buFontTx/>
              <a:buChar char="-"/>
            </a:pPr>
            <a:r>
              <a:rPr lang="ru-RU" sz="1700" dirty="0" smtClean="0"/>
              <a:t> </a:t>
            </a:r>
            <a:r>
              <a:rPr lang="ru-RU" sz="1700" dirty="0" smtClean="0"/>
              <a:t>органы государственной власти и органы местного самоуправления, регулирующие земельные и имущественные отношения</a:t>
            </a:r>
            <a:r>
              <a:rPr lang="ru-RU" sz="1700" dirty="0" smtClean="0"/>
              <a:t>;</a:t>
            </a:r>
          </a:p>
          <a:p>
            <a:pPr marL="358775" algn="just">
              <a:buFontTx/>
              <a:buChar char="-"/>
            </a:pPr>
            <a:r>
              <a:rPr lang="ru-RU" sz="1700" dirty="0" smtClean="0"/>
              <a:t> </a:t>
            </a:r>
            <a:r>
              <a:rPr lang="ru-RU" sz="1700" dirty="0" smtClean="0"/>
              <a:t>организации, осуществляющие геодезические работы при ведении кадастровой деятельности</a:t>
            </a:r>
            <a:r>
              <a:rPr lang="ru-RU" sz="1700" dirty="0" smtClean="0"/>
              <a:t>;</a:t>
            </a:r>
          </a:p>
          <a:p>
            <a:pPr marL="358775" algn="just">
              <a:buFontTx/>
              <a:buChar char="-"/>
            </a:pPr>
            <a:r>
              <a:rPr lang="ru-RU" sz="1700" dirty="0" smtClean="0"/>
              <a:t> </a:t>
            </a:r>
            <a:r>
              <a:rPr lang="ru-RU" sz="1700" dirty="0" smtClean="0"/>
              <a:t>государственные бюджетные учреждения, осуществляющие кадастровую оценку</a:t>
            </a:r>
            <a:r>
              <a:rPr lang="ru-RU" sz="1700" dirty="0" smtClean="0"/>
              <a:t>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44" y="4857760"/>
            <a:ext cx="8858280" cy="19236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700" b="1" dirty="0" smtClean="0"/>
              <a:t>Виды </a:t>
            </a:r>
            <a:r>
              <a:rPr lang="ru-RU" sz="1700" b="1" dirty="0" smtClean="0"/>
              <a:t>профессиональной деятельности выпускника:</a:t>
            </a:r>
          </a:p>
          <a:p>
            <a:pPr lvl="0" algn="ctr"/>
            <a:r>
              <a:rPr lang="ru-RU" sz="1700" dirty="0" smtClean="0"/>
              <a:t>проектная;</a:t>
            </a:r>
          </a:p>
          <a:p>
            <a:pPr lvl="0" algn="ctr"/>
            <a:r>
              <a:rPr lang="ru-RU" sz="1700" dirty="0" smtClean="0"/>
              <a:t>технологическая;</a:t>
            </a:r>
          </a:p>
          <a:p>
            <a:pPr lvl="0" algn="ctr"/>
            <a:r>
              <a:rPr lang="ru-RU" sz="1700" dirty="0" smtClean="0"/>
              <a:t>экономическая;</a:t>
            </a:r>
          </a:p>
          <a:p>
            <a:pPr lvl="0" algn="ctr"/>
            <a:r>
              <a:rPr lang="ru-RU" sz="1700" dirty="0" smtClean="0"/>
              <a:t>управленческая;</a:t>
            </a:r>
          </a:p>
          <a:p>
            <a:pPr lvl="0" algn="ctr"/>
            <a:r>
              <a:rPr lang="ru-RU" sz="1700" dirty="0" smtClean="0"/>
              <a:t>исследовательская.</a:t>
            </a:r>
          </a:p>
          <a:p>
            <a:pPr marL="358775" algn="ctr"/>
            <a:endParaRPr lang="ru-RU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DEDEDE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14630</TotalTime>
  <Words>1602</Words>
  <Application>Microsoft Office PowerPoint</Application>
  <PresentationFormat>Экран (4:3)</PresentationFormat>
  <Paragraphs>274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РЫНОЧНОЙ СТОИМОСТИ ЗЕМЕЛЬНЫХ УЧАСТКОВ СЕЛЬСКОХОЗЯЙСТВЕННОГО НАЗНАЧЕНИЯ НА ОСНОВЕ УЧЕТА ЗОН ОГРАНИЧЕННОГО РЕЖИМА ИСПОЛЬЗОВАНИЯ</dc:title>
  <dc:creator>vilena1979</dc:creator>
  <cp:lastModifiedBy>Anton Bykov</cp:lastModifiedBy>
  <cp:revision>722</cp:revision>
  <dcterms:created xsi:type="dcterms:W3CDTF">2015-01-28T06:15:25Z</dcterms:created>
  <dcterms:modified xsi:type="dcterms:W3CDTF">2023-11-22T18:27:14Z</dcterms:modified>
</cp:coreProperties>
</file>