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62" r:id="rId5"/>
    <p:sldId id="274" r:id="rId6"/>
    <p:sldId id="275" r:id="rId7"/>
    <p:sldId id="276" r:id="rId8"/>
    <p:sldId id="277" r:id="rId9"/>
    <p:sldId id="278" r:id="rId10"/>
    <p:sldId id="279" r:id="rId11"/>
    <p:sldId id="259" r:id="rId12"/>
    <p:sldId id="284" r:id="rId13"/>
    <p:sldId id="286" r:id="rId14"/>
    <p:sldId id="280" r:id="rId15"/>
    <p:sldId id="281" r:id="rId16"/>
    <p:sldId id="282" r:id="rId17"/>
    <p:sldId id="283" r:id="rId18"/>
    <p:sldId id="288" r:id="rId19"/>
    <p:sldId id="285" r:id="rId20"/>
  </p:sldIdLst>
  <p:sldSz cx="18288000" cy="10287000"/>
  <p:notesSz cx="6858000" cy="9144000"/>
  <p:embeddedFontLst>
    <p:embeddedFont>
      <p:font typeface="Inter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955D"/>
    <a:srgbClr val="4E4E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1111" autoAdjust="0"/>
  </p:normalViewPr>
  <p:slideViewPr>
    <p:cSldViewPr>
      <p:cViewPr varScale="1">
        <p:scale>
          <a:sx n="43" d="100"/>
          <a:sy n="43" d="100"/>
        </p:scale>
        <p:origin x="108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DFF2A-63C3-41F9-BD63-99D1F17BDBF4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0CF11-0FFF-43C4-B580-AC166F2CC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25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0CF11-0FFF-43C4-B580-AC166F2CC4F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163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0CF11-0FFF-43C4-B580-AC166F2CC4F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834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651384" y="2802838"/>
            <a:ext cx="3021498" cy="3021497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9615117" y="2802838"/>
            <a:ext cx="3021498" cy="3021497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3578852" y="2802838"/>
            <a:ext cx="3021498" cy="3021497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687652" y="2802838"/>
            <a:ext cx="3021498" cy="3021497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18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95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9526">
            <a:off x="-926130" y="1630012"/>
            <a:ext cx="20666348" cy="588534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43000" y="4362100"/>
            <a:ext cx="15697200" cy="2393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dirty="0">
                <a:solidFill>
                  <a:srgbClr val="FFFFFF"/>
                </a:solidFill>
                <a:latin typeface="Inter"/>
              </a:rPr>
              <a:t>ИТОГИ ПРОВЕДЕНИЯ МЕЖДУНАРОДНОЙ СТУДЕНЧЕСКОЙ ОЛИМПИАДЫ «ГЗК-2022. ГЕО-ВЫЗОВ». ПЕРСПЕКТИВЫ РАЗВИТИЯ ОЛИМПИАДНОГО ДВИЖЕНИЯ</a:t>
            </a:r>
            <a:endParaRPr lang="en-US" sz="3600" dirty="0">
              <a:solidFill>
                <a:srgbClr val="FFFFFF"/>
              </a:solidFill>
              <a:latin typeface="Inter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085628" y="301732"/>
            <a:ext cx="11811944" cy="1959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ru-RU" sz="2800" b="1" dirty="0">
                <a:solidFill>
                  <a:srgbClr val="FFFFFF"/>
                </a:solidFill>
                <a:latin typeface="Inter"/>
              </a:rPr>
              <a:t>МИНИСТЕРСТВО СЕЛЬСКОГО ХОЗЯЙСТВА РОССИЙСКОЙ ФЕДЕРАЦИИ</a:t>
            </a:r>
          </a:p>
          <a:p>
            <a:pPr algn="ctr">
              <a:lnSpc>
                <a:spcPts val="3920"/>
              </a:lnSpc>
            </a:pPr>
            <a:r>
              <a:rPr lang="ru-RU" sz="2800" b="1" dirty="0">
                <a:solidFill>
                  <a:srgbClr val="FFFFFF"/>
                </a:solidFill>
                <a:latin typeface="Inter"/>
              </a:rPr>
              <a:t>Государственный университет по землеустройству</a:t>
            </a:r>
          </a:p>
          <a:p>
            <a:pPr algn="ctr">
              <a:lnSpc>
                <a:spcPts val="3920"/>
              </a:lnSpc>
            </a:pPr>
            <a:endParaRPr lang="ru-RU" sz="2800" dirty="0">
              <a:solidFill>
                <a:srgbClr val="FFFFFF"/>
              </a:solidFill>
              <a:latin typeface="Inte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619014" y="8764905"/>
            <a:ext cx="15049972" cy="44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ru-RU" sz="2400" dirty="0">
                <a:solidFill>
                  <a:srgbClr val="FFFFFF"/>
                </a:solidFill>
                <a:latin typeface="Inter"/>
              </a:rPr>
              <a:t>Врио заведующего кафедрой Геодезии и геоинформатики, В.А. Костеша</a:t>
            </a:r>
            <a:endParaRPr lang="en-US" sz="2400" dirty="0">
              <a:solidFill>
                <a:srgbClr val="FFFFFF"/>
              </a:solidFill>
              <a:latin typeface="Inter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FCD1D0FE-857D-4620-A954-0227D7166AE7}"/>
              </a:ext>
            </a:extLst>
          </p:cNvPr>
          <p:cNvSpPr txBox="1"/>
          <p:nvPr/>
        </p:nvSpPr>
        <p:spPr>
          <a:xfrm>
            <a:off x="1619014" y="9555855"/>
            <a:ext cx="15049972" cy="429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ru-RU" dirty="0">
                <a:solidFill>
                  <a:srgbClr val="FFFFFF"/>
                </a:solidFill>
                <a:latin typeface="Inter"/>
              </a:rPr>
              <a:t>Москва 2023</a:t>
            </a:r>
            <a:endParaRPr lang="en-US" dirty="0">
              <a:solidFill>
                <a:srgbClr val="FFFFFF"/>
              </a:solidFill>
              <a:latin typeface="Inter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10863DB-9D39-4A19-8A2B-5E117EF808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282966"/>
            <a:ext cx="2122980" cy="21229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F73BAA0-E31D-4BDB-B7B4-A0BBC35CA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20" y="167273"/>
            <a:ext cx="1818180" cy="220442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95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610600" y="-6210300"/>
            <a:ext cx="35755116" cy="2024841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98977" y="322460"/>
            <a:ext cx="16852681" cy="4563552"/>
            <a:chOff x="0" y="31751"/>
            <a:chExt cx="18580340" cy="5120793"/>
          </a:xfrm>
        </p:grpSpPr>
        <p:sp>
          <p:nvSpPr>
            <p:cNvPr id="4" name="TextBox 4"/>
            <p:cNvSpPr txBox="1"/>
            <p:nvPr/>
          </p:nvSpPr>
          <p:spPr>
            <a:xfrm>
              <a:off x="0" y="31751"/>
              <a:ext cx="18557342" cy="12632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00"/>
                </a:lnSpc>
              </a:pPr>
              <a:r>
                <a:rPr lang="ru-RU" sz="4800" dirty="0">
                  <a:solidFill>
                    <a:srgbClr val="FFFFFF"/>
                  </a:solidFill>
                  <a:latin typeface="Inter"/>
                </a:rPr>
                <a:t>Итоги Олимпиады «ГЗК-2022. Гео-вызов»</a:t>
              </a:r>
              <a:endParaRPr lang="en-US" sz="4800" dirty="0">
                <a:solidFill>
                  <a:srgbClr val="FFFFFF"/>
                </a:solidFill>
                <a:latin typeface="Inter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2998" y="1422675"/>
              <a:ext cx="18557342" cy="372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2400" dirty="0">
                  <a:solidFill>
                    <a:srgbClr val="FFFFFF"/>
                  </a:solidFill>
                  <a:latin typeface="Inter"/>
                </a:rPr>
                <a:t>Международная студенческая олимпиада “ГЗК-2022. Гео-вызов” стала крупной площадкой для взаимодействия студентов и преподавателей со всей страны, а также ближнего зарубежья. Главным итогом мероприятия стало налаживание научно-академических и производственных контактов, оценка уровня подготовки специалистов в области кадастра, землеустройства и геодезии, а также создание Олимпиадного движения, которое в дальнейшем может стать платформой для популяризации землеустроительного образования. </a:t>
              </a:r>
              <a:endParaRPr lang="en-US" sz="2400" dirty="0">
                <a:solidFill>
                  <a:srgbClr val="FFFFFF"/>
                </a:solidFill>
                <a:latin typeface="Inter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45773C-5F7E-420E-B524-F75BE9102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107978"/>
            <a:ext cx="8851526" cy="46837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6C2169-0C1B-4F5E-BF2C-2B7AC95B4C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0"/>
          <a:stretch/>
        </p:blipFill>
        <p:spPr>
          <a:xfrm>
            <a:off x="0" y="5700100"/>
            <a:ext cx="4953000" cy="364018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6C46ED8-4D40-45AD-9510-55D0761828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876" y="5888182"/>
            <a:ext cx="4500979" cy="338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65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57200" y="633071"/>
            <a:ext cx="1343463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dirty="0">
                <a:solidFill>
                  <a:srgbClr val="6C955D"/>
                </a:solidFill>
                <a:latin typeface="Inter"/>
              </a:rPr>
              <a:t>Предложения по развитию Олимпиадного движения</a:t>
            </a:r>
            <a:endParaRPr lang="en-US" sz="4800" dirty="0">
              <a:solidFill>
                <a:srgbClr val="6C955D"/>
              </a:solidFill>
              <a:latin typeface="Inter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6EC948E-608F-40CA-BCB1-B9DBE52410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190500"/>
            <a:ext cx="1515847" cy="151584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4D1262-DD39-40A8-AE1B-BDE1F5A9DBFA}"/>
              </a:ext>
            </a:extLst>
          </p:cNvPr>
          <p:cNvSpPr txBox="1"/>
          <p:nvPr/>
        </p:nvSpPr>
        <p:spPr>
          <a:xfrm>
            <a:off x="990600" y="2690884"/>
            <a:ext cx="53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6C955D"/>
                </a:solidFill>
                <a:latin typeface="Inter" panose="020B0604020202020204" charset="0"/>
                <a:ea typeface="Inter" panose="020B0604020202020204" charset="0"/>
              </a:rPr>
              <a:t>1</a:t>
            </a:r>
            <a:endParaRPr lang="ru-RU" sz="5400" dirty="0">
              <a:solidFill>
                <a:srgbClr val="4E4E4E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8A9D89-3789-4962-ACB0-1935A743D763}"/>
              </a:ext>
            </a:extLst>
          </p:cNvPr>
          <p:cNvSpPr txBox="1"/>
          <p:nvPr/>
        </p:nvSpPr>
        <p:spPr>
          <a:xfrm>
            <a:off x="1550158" y="3071884"/>
            <a:ext cx="464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4E4E4E"/>
                </a:solidFill>
                <a:latin typeface="Inter" panose="020B0604020202020204" charset="0"/>
                <a:ea typeface="Inter" panose="020B0604020202020204" charset="0"/>
              </a:rPr>
              <a:t>Ежегодное проведение Олимпиады ГЗК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358B2E-D60B-4919-ACBA-22AC4D8A26B0}"/>
              </a:ext>
            </a:extLst>
          </p:cNvPr>
          <p:cNvSpPr txBox="1"/>
          <p:nvPr/>
        </p:nvSpPr>
        <p:spPr>
          <a:xfrm>
            <a:off x="990600" y="5018235"/>
            <a:ext cx="53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6C955D"/>
                </a:solidFill>
                <a:latin typeface="Inter" panose="020B0604020202020204" charset="0"/>
                <a:ea typeface="Inter" panose="020B0604020202020204" charset="0"/>
              </a:rPr>
              <a:t>2</a:t>
            </a:r>
            <a:endParaRPr lang="ru-RU" sz="5400" dirty="0">
              <a:solidFill>
                <a:srgbClr val="4E4E4E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0EE8FE-D40B-4F11-BE27-CE2F1406547E}"/>
              </a:ext>
            </a:extLst>
          </p:cNvPr>
          <p:cNvSpPr txBox="1"/>
          <p:nvPr/>
        </p:nvSpPr>
        <p:spPr>
          <a:xfrm>
            <a:off x="1550158" y="5399235"/>
            <a:ext cx="518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4E4E4E"/>
                </a:solidFill>
                <a:latin typeface="Inter" panose="020B0604020202020204" charset="0"/>
                <a:ea typeface="Inter" panose="020B0604020202020204" charset="0"/>
              </a:rPr>
              <a:t>Федеральный этап проводить на базе базового вуза УМС </a:t>
            </a:r>
            <a:r>
              <a:rPr lang="ru-RU" sz="2800" dirty="0" err="1">
                <a:solidFill>
                  <a:srgbClr val="4E4E4E"/>
                </a:solidFill>
                <a:latin typeface="Inter" panose="020B0604020202020204" charset="0"/>
                <a:ea typeface="Inter" panose="020B0604020202020204" charset="0"/>
              </a:rPr>
              <a:t>ЗиК</a:t>
            </a:r>
            <a:r>
              <a:rPr lang="ru-RU" sz="2800" dirty="0">
                <a:solidFill>
                  <a:srgbClr val="4E4E4E"/>
                </a:solidFill>
                <a:latin typeface="Inter" panose="020B0604020202020204" charset="0"/>
                <a:ea typeface="Inter" panose="020B0604020202020204" charset="0"/>
              </a:rPr>
              <a:t> (ГУЗ)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9F7973-9D0F-435A-BEBB-2004D6894667}"/>
              </a:ext>
            </a:extLst>
          </p:cNvPr>
          <p:cNvSpPr txBox="1"/>
          <p:nvPr/>
        </p:nvSpPr>
        <p:spPr>
          <a:xfrm>
            <a:off x="9727442" y="2687467"/>
            <a:ext cx="53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6C955D"/>
                </a:solidFill>
                <a:latin typeface="Inter" panose="020B0604020202020204" charset="0"/>
                <a:ea typeface="Inter" panose="020B0604020202020204" charset="0"/>
              </a:rPr>
              <a:t>3</a:t>
            </a:r>
            <a:endParaRPr lang="ru-RU" sz="5400" dirty="0">
              <a:solidFill>
                <a:srgbClr val="4E4E4E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7AE2E1-49B5-4215-9B63-DE74CA0381BA}"/>
              </a:ext>
            </a:extLst>
          </p:cNvPr>
          <p:cNvSpPr txBox="1"/>
          <p:nvPr/>
        </p:nvSpPr>
        <p:spPr>
          <a:xfrm>
            <a:off x="10287000" y="3068467"/>
            <a:ext cx="396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4E4E4E"/>
                </a:solidFill>
                <a:latin typeface="Inter" panose="020B0604020202020204" charset="0"/>
                <a:ea typeface="Inter" panose="020B0604020202020204" charset="0"/>
              </a:rPr>
              <a:t>Проведение регионального этапа в смешанном формате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DC1EA1-AF56-4B8B-A59F-9D633F62A168}"/>
              </a:ext>
            </a:extLst>
          </p:cNvPr>
          <p:cNvSpPr txBox="1"/>
          <p:nvPr/>
        </p:nvSpPr>
        <p:spPr>
          <a:xfrm>
            <a:off x="9731991" y="5232403"/>
            <a:ext cx="53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6C955D"/>
                </a:solidFill>
                <a:latin typeface="Inter" panose="020B0604020202020204" charset="0"/>
                <a:ea typeface="Inter" panose="020B0604020202020204" charset="0"/>
              </a:rPr>
              <a:t>4</a:t>
            </a:r>
            <a:endParaRPr lang="ru-RU" sz="5400" dirty="0">
              <a:solidFill>
                <a:srgbClr val="4E4E4E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402803-8C05-45EE-ABF7-0E1A72524473}"/>
              </a:ext>
            </a:extLst>
          </p:cNvPr>
          <p:cNvSpPr txBox="1"/>
          <p:nvPr/>
        </p:nvSpPr>
        <p:spPr>
          <a:xfrm>
            <a:off x="10291549" y="5613403"/>
            <a:ext cx="472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4E4E4E"/>
                </a:solidFill>
                <a:latin typeface="Inter" panose="020B0604020202020204" charset="0"/>
                <a:ea typeface="Inter" panose="020B0604020202020204" charset="0"/>
              </a:rPr>
              <a:t>Стандартизация тем заданий всех этапов</a:t>
            </a:r>
          </a:p>
          <a:p>
            <a:r>
              <a:rPr lang="ru-RU" sz="2800" dirty="0">
                <a:solidFill>
                  <a:srgbClr val="4E4E4E"/>
                </a:solidFill>
                <a:latin typeface="Inter" panose="020B0604020202020204" charset="0"/>
                <a:ea typeface="Inter" panose="020B0604020202020204" charset="0"/>
              </a:rPr>
              <a:t>(ответственный базовый вуз ЦУМС </a:t>
            </a:r>
            <a:r>
              <a:rPr lang="ru-RU" sz="2800" dirty="0" err="1">
                <a:solidFill>
                  <a:srgbClr val="4E4E4E"/>
                </a:solidFill>
                <a:latin typeface="Inter" panose="020B0604020202020204" charset="0"/>
                <a:ea typeface="Inter" panose="020B0604020202020204" charset="0"/>
              </a:rPr>
              <a:t>ЗиК</a:t>
            </a:r>
            <a:r>
              <a:rPr lang="ru-RU" sz="2800" dirty="0">
                <a:solidFill>
                  <a:srgbClr val="4E4E4E"/>
                </a:solidFill>
                <a:latin typeface="Inter" panose="020B0604020202020204" charset="0"/>
                <a:ea typeface="Inter" panose="020B0604020202020204" charset="0"/>
              </a:rPr>
              <a:t> – ГУЗ)</a:t>
            </a:r>
          </a:p>
        </p:txBody>
      </p:sp>
      <p:pic>
        <p:nvPicPr>
          <p:cNvPr id="26" name="Рисунок 25" descr="Голова с шестеренками">
            <a:extLst>
              <a:ext uri="{FF2B5EF4-FFF2-40B4-BE49-F238E27FC236}">
                <a16:creationId xmlns:a16="http://schemas.microsoft.com/office/drawing/2014/main" id="{C7285E85-173A-476A-B5CE-66D6749AA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67856" y="2622334"/>
            <a:ext cx="2033516" cy="2033516"/>
          </a:xfrm>
          <a:prstGeom prst="rect">
            <a:avLst/>
          </a:prstGeom>
        </p:spPr>
      </p:pic>
      <p:pic>
        <p:nvPicPr>
          <p:cNvPr id="28" name="Рисунок 27" descr="Книги">
            <a:extLst>
              <a:ext uri="{FF2B5EF4-FFF2-40B4-BE49-F238E27FC236}">
                <a16:creationId xmlns:a16="http://schemas.microsoft.com/office/drawing/2014/main" id="{D0046134-F868-41C3-8266-479358DBD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473149" y="5235820"/>
            <a:ext cx="1988342" cy="1988342"/>
          </a:xfrm>
          <a:prstGeom prst="rect">
            <a:avLst/>
          </a:prstGeom>
        </p:spPr>
      </p:pic>
      <p:pic>
        <p:nvPicPr>
          <p:cNvPr id="30" name="Рисунок 29" descr="Карта с кнопкой">
            <a:extLst>
              <a:ext uri="{FF2B5EF4-FFF2-40B4-BE49-F238E27FC236}">
                <a16:creationId xmlns:a16="http://schemas.microsoft.com/office/drawing/2014/main" id="{E5E0B271-B56E-4288-93A8-AAA72A25B6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11287" y="5290925"/>
            <a:ext cx="2107440" cy="2107440"/>
          </a:xfrm>
          <a:prstGeom prst="rect">
            <a:avLst/>
          </a:prstGeom>
        </p:spPr>
      </p:pic>
      <p:pic>
        <p:nvPicPr>
          <p:cNvPr id="32" name="Рисунок 31" descr="Ежедневник">
            <a:extLst>
              <a:ext uri="{FF2B5EF4-FFF2-40B4-BE49-F238E27FC236}">
                <a16:creationId xmlns:a16="http://schemas.microsoft.com/office/drawing/2014/main" id="{5B575B5C-C5CC-4AF6-B8C5-8D8D70CC0A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54504" y="2854250"/>
            <a:ext cx="2033516" cy="203351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95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610600" y="-6210300"/>
            <a:ext cx="35755116" cy="2024841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67856" y="1181100"/>
            <a:ext cx="15798203" cy="5257039"/>
            <a:chOff x="-1089521" y="-1661497"/>
            <a:chExt cx="21064271" cy="5898960"/>
          </a:xfrm>
        </p:grpSpPr>
        <p:sp>
          <p:nvSpPr>
            <p:cNvPr id="4" name="TextBox 4"/>
            <p:cNvSpPr txBox="1"/>
            <p:nvPr/>
          </p:nvSpPr>
          <p:spPr>
            <a:xfrm>
              <a:off x="-1089521" y="-1661497"/>
              <a:ext cx="21064271" cy="42597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200"/>
                </a:lnSpc>
              </a:pPr>
              <a:r>
                <a:rPr lang="en-US" sz="6600" dirty="0">
                  <a:solidFill>
                    <a:srgbClr val="FFFFFF"/>
                  </a:solidFill>
                  <a:latin typeface="Inter"/>
                </a:rPr>
                <a:t>C</a:t>
              </a:r>
              <a:r>
                <a:rPr lang="ru-RU" sz="6600" dirty="0" err="1">
                  <a:solidFill>
                    <a:srgbClr val="FFFFFF"/>
                  </a:solidFill>
                  <a:latin typeface="Inter"/>
                </a:rPr>
                <a:t>тартап</a:t>
              </a:r>
              <a:r>
                <a:rPr lang="ru-RU" sz="6600" dirty="0">
                  <a:solidFill>
                    <a:srgbClr val="FFFFFF"/>
                  </a:solidFill>
                  <a:latin typeface="Inter"/>
                </a:rPr>
                <a:t> - это временная организация, направленная на поиск новой бизнес-модели  </a:t>
              </a:r>
              <a:endParaRPr lang="en-US" sz="6600" dirty="0">
                <a:solidFill>
                  <a:srgbClr val="FFFFFF"/>
                </a:solidFill>
                <a:latin typeface="Inter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942370"/>
              <a:ext cx="18557342" cy="1295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ru-RU" sz="3600" dirty="0">
                  <a:solidFill>
                    <a:srgbClr val="FFFFFF"/>
                  </a:solidFill>
                  <a:latin typeface="Inter"/>
                </a:rPr>
                <a:t>В 2023 году Министерство сельского хозяйства поддержит </a:t>
              </a:r>
              <a:r>
                <a:rPr lang="ru-RU" sz="3600" dirty="0" err="1">
                  <a:solidFill>
                    <a:srgbClr val="FFFFFF"/>
                  </a:solidFill>
                  <a:latin typeface="Inter"/>
                </a:rPr>
                <a:t>агротуристические</a:t>
              </a:r>
              <a:r>
                <a:rPr lang="ru-RU" sz="3600" dirty="0">
                  <a:solidFill>
                    <a:srgbClr val="FFFFFF"/>
                  </a:solidFill>
                  <a:latin typeface="Inter"/>
                </a:rPr>
                <a:t> проекты в 50 регионах России</a:t>
              </a:r>
              <a:endParaRPr lang="en-US" sz="3600" dirty="0">
                <a:solidFill>
                  <a:srgbClr val="FFFFFF"/>
                </a:solidFill>
                <a:latin typeface="In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2979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57200" y="633071"/>
            <a:ext cx="1343463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dirty="0">
                <a:solidFill>
                  <a:srgbClr val="6C955D"/>
                </a:solidFill>
                <a:latin typeface="Inter"/>
              </a:rPr>
              <a:t>Как принять участие:</a:t>
            </a:r>
            <a:endParaRPr lang="en-US" sz="4800" dirty="0">
              <a:solidFill>
                <a:srgbClr val="6C955D"/>
              </a:solidFill>
              <a:latin typeface="Inter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6EC948E-608F-40CA-BCB1-B9DBE52410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190500"/>
            <a:ext cx="1515847" cy="151584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4D1262-DD39-40A8-AE1B-BDE1F5A9DBFA}"/>
              </a:ext>
            </a:extLst>
          </p:cNvPr>
          <p:cNvSpPr txBox="1"/>
          <p:nvPr/>
        </p:nvSpPr>
        <p:spPr>
          <a:xfrm>
            <a:off x="990600" y="2690884"/>
            <a:ext cx="53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6C955D"/>
                </a:solidFill>
                <a:latin typeface="Inter" panose="020B0604020202020204" charset="0"/>
                <a:ea typeface="Inter" panose="020B0604020202020204" charset="0"/>
              </a:rPr>
              <a:t>1</a:t>
            </a:r>
            <a:endParaRPr lang="ru-RU" sz="5400" dirty="0">
              <a:solidFill>
                <a:srgbClr val="4E4E4E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8A9D89-3789-4962-ACB0-1935A743D763}"/>
              </a:ext>
            </a:extLst>
          </p:cNvPr>
          <p:cNvSpPr txBox="1"/>
          <p:nvPr/>
        </p:nvSpPr>
        <p:spPr>
          <a:xfrm>
            <a:off x="1752600" y="2918299"/>
            <a:ext cx="464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i="1" dirty="0">
                <a:solidFill>
                  <a:srgbClr val="4E4E4E"/>
                </a:solidFill>
                <a:latin typeface="Inter" panose="020B0604020202020204" charset="0"/>
                <a:ea typeface="Inter" panose="020B0604020202020204" charset="0"/>
              </a:rPr>
              <a:t>Поиск гранатовой поддержки, изучение условий поддержки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358B2E-D60B-4919-ACBA-22AC4D8A26B0}"/>
              </a:ext>
            </a:extLst>
          </p:cNvPr>
          <p:cNvSpPr txBox="1"/>
          <p:nvPr/>
        </p:nvSpPr>
        <p:spPr>
          <a:xfrm>
            <a:off x="990600" y="5018235"/>
            <a:ext cx="53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6C955D"/>
                </a:solidFill>
                <a:latin typeface="Inter" panose="020B0604020202020204" charset="0"/>
                <a:ea typeface="Inter" panose="020B0604020202020204" charset="0"/>
              </a:rPr>
              <a:t>2</a:t>
            </a:r>
            <a:endParaRPr lang="ru-RU" sz="5400" dirty="0">
              <a:solidFill>
                <a:srgbClr val="4E4E4E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0EE8FE-D40B-4F11-BE27-CE2F1406547E}"/>
              </a:ext>
            </a:extLst>
          </p:cNvPr>
          <p:cNvSpPr txBox="1"/>
          <p:nvPr/>
        </p:nvSpPr>
        <p:spPr>
          <a:xfrm>
            <a:off x="1642281" y="5256958"/>
            <a:ext cx="5181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i="1" dirty="0">
                <a:solidFill>
                  <a:srgbClr val="4E4E4E"/>
                </a:solidFill>
                <a:latin typeface="Inter" panose="020B0604020202020204" charset="0"/>
                <a:ea typeface="Inter" panose="020B0604020202020204" charset="0"/>
              </a:rPr>
              <a:t>Исследование рынка, изучение потребности клиентов и поиск проблем, подлежащих решению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9F7973-9D0F-435A-BEBB-2004D6894667}"/>
              </a:ext>
            </a:extLst>
          </p:cNvPr>
          <p:cNvSpPr txBox="1"/>
          <p:nvPr/>
        </p:nvSpPr>
        <p:spPr>
          <a:xfrm>
            <a:off x="9727442" y="2687467"/>
            <a:ext cx="53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6C955D"/>
                </a:solidFill>
                <a:latin typeface="Inter" panose="020B0604020202020204" charset="0"/>
                <a:ea typeface="Inter" panose="020B0604020202020204" charset="0"/>
              </a:rPr>
              <a:t>3</a:t>
            </a:r>
            <a:endParaRPr lang="ru-RU" sz="5400" dirty="0">
              <a:solidFill>
                <a:srgbClr val="4E4E4E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7AE2E1-49B5-4215-9B63-DE74CA0381BA}"/>
              </a:ext>
            </a:extLst>
          </p:cNvPr>
          <p:cNvSpPr txBox="1"/>
          <p:nvPr/>
        </p:nvSpPr>
        <p:spPr>
          <a:xfrm>
            <a:off x="10660040" y="2687467"/>
            <a:ext cx="396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solidFill>
                  <a:srgbClr val="4E4E4E"/>
                </a:solidFill>
                <a:latin typeface="Inter" panose="020B0604020202020204" charset="0"/>
                <a:ea typeface="Inter" panose="020B0604020202020204" charset="0"/>
              </a:rPr>
              <a:t>Разработать бизнес-план и создать сайт </a:t>
            </a:r>
            <a:r>
              <a:rPr lang="ru-RU" sz="2800" i="1" dirty="0" err="1">
                <a:solidFill>
                  <a:srgbClr val="4E4E4E"/>
                </a:solidFill>
                <a:latin typeface="Inter" panose="020B0604020202020204" charset="0"/>
                <a:ea typeface="Inter" panose="020B0604020202020204" charset="0"/>
              </a:rPr>
              <a:t>стартапа</a:t>
            </a:r>
            <a:endParaRPr lang="ru-RU" sz="2800" i="1" dirty="0">
              <a:solidFill>
                <a:srgbClr val="4E4E4E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DC1EA1-AF56-4B8B-A59F-9D633F62A168}"/>
              </a:ext>
            </a:extLst>
          </p:cNvPr>
          <p:cNvSpPr txBox="1"/>
          <p:nvPr/>
        </p:nvSpPr>
        <p:spPr>
          <a:xfrm>
            <a:off x="9758149" y="5033907"/>
            <a:ext cx="53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6C955D"/>
                </a:solidFill>
                <a:latin typeface="Inter" panose="020B0604020202020204" charset="0"/>
                <a:ea typeface="Inter" panose="020B0604020202020204" charset="0"/>
              </a:rPr>
              <a:t>4</a:t>
            </a:r>
            <a:endParaRPr lang="ru-RU" sz="5400" dirty="0">
              <a:solidFill>
                <a:srgbClr val="4E4E4E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402803-8C05-45EE-ABF7-0E1A72524473}"/>
              </a:ext>
            </a:extLst>
          </p:cNvPr>
          <p:cNvSpPr txBox="1"/>
          <p:nvPr/>
        </p:nvSpPr>
        <p:spPr>
          <a:xfrm>
            <a:off x="10660040" y="5033907"/>
            <a:ext cx="495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solidFill>
                  <a:srgbClr val="4E4E4E"/>
                </a:solidFill>
                <a:latin typeface="Inter" panose="020B0604020202020204" charset="0"/>
                <a:ea typeface="Inter" panose="020B0604020202020204" charset="0"/>
              </a:rPr>
              <a:t>Подписать договор гранта, зарегистрировать свой </a:t>
            </a:r>
            <a:r>
              <a:rPr lang="ru-RU" sz="2800" i="1" dirty="0" err="1">
                <a:solidFill>
                  <a:srgbClr val="4E4E4E"/>
                </a:solidFill>
                <a:latin typeface="Inter" panose="020B0604020202020204" charset="0"/>
                <a:ea typeface="Inter" panose="020B0604020202020204" charset="0"/>
              </a:rPr>
              <a:t>стартап</a:t>
            </a:r>
            <a:r>
              <a:rPr lang="ru-RU" sz="2800" i="1" dirty="0">
                <a:solidFill>
                  <a:srgbClr val="4E4E4E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endParaRPr lang="ru-RU" sz="2800" dirty="0">
              <a:solidFill>
                <a:srgbClr val="4E4E4E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DC1EA1-AF56-4B8B-A59F-9D633F62A168}"/>
              </a:ext>
            </a:extLst>
          </p:cNvPr>
          <p:cNvSpPr txBox="1"/>
          <p:nvPr/>
        </p:nvSpPr>
        <p:spPr>
          <a:xfrm>
            <a:off x="9697872" y="7644247"/>
            <a:ext cx="53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6C955D"/>
                </a:solidFill>
                <a:latin typeface="Inter" panose="020B0604020202020204" charset="0"/>
                <a:ea typeface="Inter" panose="020B0604020202020204" charset="0"/>
              </a:rPr>
              <a:t>5</a:t>
            </a:r>
            <a:endParaRPr lang="ru-RU" sz="5400" dirty="0">
              <a:solidFill>
                <a:srgbClr val="4E4E4E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402803-8C05-45EE-ABF7-0E1A72524473}"/>
              </a:ext>
            </a:extLst>
          </p:cNvPr>
          <p:cNvSpPr txBox="1"/>
          <p:nvPr/>
        </p:nvSpPr>
        <p:spPr>
          <a:xfrm>
            <a:off x="10455323" y="7644247"/>
            <a:ext cx="472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solidFill>
                  <a:srgbClr val="4E4E4E"/>
                </a:solidFill>
                <a:latin typeface="Inter" panose="020B0604020202020204" charset="0"/>
                <a:ea typeface="Inter" panose="020B0604020202020204" charset="0"/>
              </a:rPr>
              <a:t>Направлять отчет о проделанной работе</a:t>
            </a:r>
            <a:endParaRPr lang="ru-RU" sz="2800" dirty="0">
              <a:solidFill>
                <a:srgbClr val="4E4E4E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9F7973-9D0F-435A-BEBB-2004D6894667}"/>
              </a:ext>
            </a:extLst>
          </p:cNvPr>
          <p:cNvSpPr txBox="1"/>
          <p:nvPr/>
        </p:nvSpPr>
        <p:spPr>
          <a:xfrm>
            <a:off x="930323" y="7871664"/>
            <a:ext cx="53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6C955D"/>
                </a:solidFill>
                <a:latin typeface="Inter" panose="020B0604020202020204" charset="0"/>
                <a:ea typeface="Inter" panose="020B0604020202020204" charset="0"/>
              </a:rPr>
              <a:t>3</a:t>
            </a:r>
            <a:endParaRPr lang="ru-RU" sz="5400" dirty="0">
              <a:solidFill>
                <a:srgbClr val="4E4E4E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7AE2E1-49B5-4215-9B63-DE74CA0381BA}"/>
              </a:ext>
            </a:extLst>
          </p:cNvPr>
          <p:cNvSpPr txBox="1"/>
          <p:nvPr/>
        </p:nvSpPr>
        <p:spPr>
          <a:xfrm>
            <a:off x="1642281" y="7644248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solidFill>
                  <a:srgbClr val="4E4E4E"/>
                </a:solidFill>
                <a:latin typeface="Inter" panose="020B0604020202020204" charset="0"/>
                <a:ea typeface="Inter" panose="020B0604020202020204" charset="0"/>
              </a:rPr>
              <a:t>Зарегистрировать юридическое лицо</a:t>
            </a:r>
          </a:p>
        </p:txBody>
      </p:sp>
    </p:spTree>
    <p:extLst>
      <p:ext uri="{BB962C8B-B14F-4D97-AF65-F5344CB8AC3E}">
        <p14:creationId xmlns:p14="http://schemas.microsoft.com/office/powerpoint/2010/main" val="3164458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r="2922"/>
          <a:stretch>
            <a:fillRect/>
          </a:stretch>
        </p:blipFill>
        <p:spPr>
          <a:xfrm>
            <a:off x="396466" y="1484840"/>
            <a:ext cx="2473325" cy="2473326"/>
          </a:xfrm>
        </p:spPr>
      </p:pic>
      <p:pic>
        <p:nvPicPr>
          <p:cNvPr id="30" name="Рисунок 29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" r="3139"/>
          <a:stretch>
            <a:fillRect/>
          </a:stretch>
        </p:blipFill>
        <p:spPr>
          <a:xfrm>
            <a:off x="456880" y="4381500"/>
            <a:ext cx="2449672" cy="2449672"/>
          </a:xfrm>
        </p:spPr>
      </p:pic>
      <p:pic>
        <p:nvPicPr>
          <p:cNvPr id="34" name="Рисунок 33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r="7703"/>
          <a:stretch>
            <a:fillRect/>
          </a:stretch>
        </p:blipFill>
        <p:spPr>
          <a:xfrm>
            <a:off x="617561" y="7639609"/>
            <a:ext cx="2422525" cy="2421253"/>
          </a:xfrm>
        </p:spPr>
      </p:pic>
      <p:sp>
        <p:nvSpPr>
          <p:cNvPr id="4" name="TextBox 3"/>
          <p:cNvSpPr txBox="1"/>
          <p:nvPr/>
        </p:nvSpPr>
        <p:spPr>
          <a:xfrm>
            <a:off x="5907035" y="266700"/>
            <a:ext cx="6467129" cy="969482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Грант «</a:t>
            </a:r>
            <a:r>
              <a:rPr lang="ru-RU" sz="5400" b="1" dirty="0" err="1">
                <a:solidFill>
                  <a:schemeClr val="accent1"/>
                </a:solidFill>
                <a:latin typeface="+mj-lt"/>
              </a:rPr>
              <a:t>Агростартап</a:t>
            </a:r>
            <a:r>
              <a:rPr lang="ru-RU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»</a:t>
            </a:r>
            <a:endParaRPr lang="en-US" sz="5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2143033" y="2628900"/>
            <a:ext cx="1362167" cy="13297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179479" y="5524500"/>
            <a:ext cx="1325721" cy="13071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312276" y="8801100"/>
            <a:ext cx="1359920" cy="126003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389365" y="5978028"/>
            <a:ext cx="974279" cy="400095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/>
            <a:r>
              <a:rPr lang="ru-RU" sz="1700" b="1" dirty="0"/>
              <a:t>Размер</a:t>
            </a:r>
            <a:endParaRPr lang="en-US" sz="17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138909" y="3009555"/>
            <a:ext cx="1370414" cy="400095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/>
            <a:r>
              <a:rPr lang="ru-RU" sz="1700" b="1" dirty="0"/>
              <a:t>Получатель</a:t>
            </a:r>
            <a:endParaRPr lang="en-US" sz="17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220467" y="9231070"/>
            <a:ext cx="1543538" cy="400095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/>
            <a:r>
              <a:rPr lang="ru-RU" sz="1700" b="1" dirty="0"/>
              <a:t>Направления</a:t>
            </a:r>
            <a:endParaRPr lang="en-US" sz="17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5848475" y="4152664"/>
            <a:ext cx="1123102" cy="400095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</a:rPr>
              <a:t>Secretary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82818" y="7579226"/>
            <a:ext cx="14091820" cy="3013575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lIns="137147" tIns="68573" rIns="137147" bIns="68573" numCol="2" rtlCol="0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Приобретение с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х земельного участка; 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Разработка проектной документации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Приобретение, строительство, ремонт, </a:t>
            </a:r>
          </a:p>
          <a:p>
            <a:pPr algn="just"/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 модернизация и (или) переустройство зданий;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Приобретение техники, с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/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х животных и птицы, рыбопосадочного материала;</a:t>
            </a:r>
          </a:p>
          <a:p>
            <a:pPr algn="just"/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Подключение к электро-, газо-, водо-, тепло- проводным сетям;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Приобретение посадочного материала, для закладки многолетних насаждений, в </a:t>
            </a:r>
            <a:r>
              <a:rPr lang="ru-RU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т.ч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 виноградников и земляники.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Погашение кредита.</a:t>
            </a:r>
          </a:p>
        </p:txBody>
      </p:sp>
      <p:pic>
        <p:nvPicPr>
          <p:cNvPr id="39" name="Рисунок 38"/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 r="1747"/>
          <a:stretch>
            <a:fillRect/>
          </a:stretch>
        </p:blipFill>
        <p:spPr>
          <a:xfrm>
            <a:off x="6121021" y="3374328"/>
            <a:ext cx="2667000" cy="2525713"/>
          </a:xfrm>
          <a:prstGeom prst="homePlate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3764004" y="3313303"/>
            <a:ext cx="14330871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/>
              <a:t>до 5 млн. руб.                                           – на разведение КРС мясного или молочного направлений </a:t>
            </a:r>
          </a:p>
          <a:p>
            <a:r>
              <a:rPr lang="ru-RU" sz="2500" b="1" dirty="0"/>
              <a:t>                                                                          продуктивности;</a:t>
            </a:r>
          </a:p>
          <a:p>
            <a:r>
              <a:rPr lang="ru-RU" sz="2500" b="1" dirty="0"/>
              <a:t>до 3 млн. руб.                                            – на иные направления создания / развития хозяйства;</a:t>
            </a:r>
          </a:p>
          <a:p>
            <a:endParaRPr lang="ru-RU" sz="2500" b="1" dirty="0"/>
          </a:p>
          <a:p>
            <a:r>
              <a:rPr lang="ru-RU" sz="2500" b="1" dirty="0"/>
              <a:t>до 6 млн. руб.                                           – на разведение КРС мясного или молочного направлений </a:t>
            </a:r>
          </a:p>
          <a:p>
            <a:r>
              <a:rPr lang="ru-RU" sz="2500" b="1" dirty="0"/>
              <a:t>                                                                          продуктивности </a:t>
            </a:r>
          </a:p>
          <a:p>
            <a:r>
              <a:rPr lang="ru-RU" sz="2500" b="1" dirty="0"/>
              <a:t>до 4 млн. руб.                                           – на иные направления создания / развития хозяйства, в случае </a:t>
            </a:r>
          </a:p>
          <a:p>
            <a:r>
              <a:rPr lang="ru-RU" sz="2500" b="1" dirty="0"/>
              <a:t>                                                                          если предусмотрено использование части средств гранта </a:t>
            </a:r>
          </a:p>
          <a:p>
            <a:r>
              <a:rPr lang="ru-RU" sz="2500" b="1" dirty="0"/>
              <a:t>                                                                         "</a:t>
            </a:r>
            <a:r>
              <a:rPr lang="ru-RU" sz="2500" b="1" dirty="0" err="1"/>
              <a:t>Агростартап</a:t>
            </a:r>
            <a:r>
              <a:rPr lang="ru-RU" sz="2500" b="1" dirty="0"/>
              <a:t>" на цели формирования неделимого фонда </a:t>
            </a:r>
            <a:r>
              <a:rPr lang="ru-RU" sz="2500" b="1" dirty="0" err="1"/>
              <a:t>СПоК</a:t>
            </a:r>
            <a:endParaRPr lang="ru-RU" sz="2500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3815181" y="6868479"/>
            <a:ext cx="1433087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ln>
                  <a:solidFill>
                    <a:schemeClr val="accent3"/>
                  </a:solidFill>
                </a:ln>
              </a:rPr>
              <a:t>Собственные средства на реализацию проекта гранта – не менее 10% стоимости приобретений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818075" y="1236182"/>
            <a:ext cx="14073882" cy="1855812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lIns="137147" tIns="68573" rIns="137147" bIns="68573" rtlCol="0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Гражданин РФ, являющийся главой крестьянского (фермерского) хозяйства, в сельской местности;</a:t>
            </a:r>
          </a:p>
          <a:p>
            <a:pPr algn="just"/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Гражданин РФ, обязующийся  течении 30 календарных дней после объявления его победителем</a:t>
            </a:r>
          </a:p>
          <a:p>
            <a:pPr algn="just"/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конкурса осуществить государственную регистрацию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крестьянского (фермерского) хозяйства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;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2661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64306" y="266700"/>
            <a:ext cx="3952594" cy="969482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Документы:</a:t>
            </a:r>
            <a:endParaRPr lang="en-US" sz="5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848475" y="4152664"/>
            <a:ext cx="1123102" cy="400095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</a:rPr>
              <a:t>Secretary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14400" y="1333500"/>
            <a:ext cx="16687800" cy="8887524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lIns="137147" tIns="68573" rIns="137147" bIns="68573" rtlCol="0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sz="2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Заявка на участие в конкурсе.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Анкета.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Бизнес-план составленный по форме, утвержденной приказом Министерства сельского хозяйства Пензенской области от 19.04.2021 № 55 «Об утверждении формы бизнес-плана», в который включаются направления расходов и условия использования гранта, а также плановые показатели деятельности.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Резюме бизнес-плана.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План расходов, который является неотъемлемой частью бизнес-плана, с указанием наименований приобретаемого имущества, выполняемых работ, оказываемых услуг с привлечением средств гранта «</a:t>
            </a:r>
            <a:r>
              <a:rPr lang="ru-RU" sz="27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Агростартап</a:t>
            </a:r>
            <a:r>
              <a:rPr lang="ru-RU" sz="2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», их количества, цены, источников финансирования (средств гранта, собственных и заемных средств).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Выписку с расчетного счета заявителя, открытого в кредитной организации, подтверждающую финансовое обеспечение в размере не менее 10% от общей суммы финансирования плана расходов за счет собственных средств.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Копию паспорта гражданина Российской Федерации (всех страниц).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Письменное согласие на публикацию (размещение) в информационно-телекоммуникационной сети «Интернет» информации о заявителе, о подаваемой заявителем заявке, иной информации о заявителе, связанной с соответствующим отбором, а также согласие на обработку персональных данных (для заявителей индивидуальных предпринимателей).</a:t>
            </a:r>
            <a:endParaRPr lang="en-US" sz="27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1208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5" r="17225"/>
          <a:stretch>
            <a:fillRect/>
          </a:stretch>
        </p:blipFill>
        <p:spPr>
          <a:xfrm>
            <a:off x="498978" y="6680378"/>
            <a:ext cx="2459038" cy="2438431"/>
          </a:xfrm>
        </p:spPr>
      </p:pic>
      <p:pic>
        <p:nvPicPr>
          <p:cNvPr id="16" name="Рисунок 15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2" r="17912"/>
          <a:stretch>
            <a:fillRect/>
          </a:stretch>
        </p:blipFill>
        <p:spPr>
          <a:xfrm>
            <a:off x="477838" y="3883836"/>
            <a:ext cx="2346325" cy="2274887"/>
          </a:xfrm>
        </p:spPr>
      </p:pic>
      <p:pic>
        <p:nvPicPr>
          <p:cNvPr id="14" name="Рисунок 13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" r="1647"/>
          <a:stretch>
            <a:fillRect/>
          </a:stretch>
        </p:blipFill>
        <p:spPr>
          <a:xfrm>
            <a:off x="457200" y="1379294"/>
            <a:ext cx="2366963" cy="2284412"/>
          </a:xfrm>
        </p:spPr>
      </p:pic>
      <p:sp>
        <p:nvSpPr>
          <p:cNvPr id="4" name="TextBox 3"/>
          <p:cNvSpPr txBox="1"/>
          <p:nvPr/>
        </p:nvSpPr>
        <p:spPr>
          <a:xfrm>
            <a:off x="5963845" y="266700"/>
            <a:ext cx="6353509" cy="969482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Грант «</a:t>
            </a:r>
            <a:r>
              <a:rPr lang="ru-RU" sz="5400" b="1" dirty="0" err="1">
                <a:solidFill>
                  <a:schemeClr val="accent1"/>
                </a:solidFill>
                <a:latin typeface="+mj-lt"/>
              </a:rPr>
              <a:t>Агротуризм</a:t>
            </a:r>
            <a:r>
              <a:rPr lang="ru-RU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»</a:t>
            </a:r>
            <a:endParaRPr lang="en-US" sz="5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2143033" y="2333381"/>
            <a:ext cx="1362167" cy="13297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179479" y="5015723"/>
            <a:ext cx="1325721" cy="13071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01654" y="7902821"/>
            <a:ext cx="1359920" cy="126003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389365" y="5469251"/>
            <a:ext cx="974279" cy="400095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/>
            <a:r>
              <a:rPr lang="ru-RU" sz="1700" b="1" dirty="0"/>
              <a:t>Размер</a:t>
            </a:r>
            <a:endParaRPr lang="en-US" sz="17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138909" y="2714036"/>
            <a:ext cx="1370414" cy="400095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/>
            <a:r>
              <a:rPr lang="ru-RU" sz="1700" b="1" dirty="0"/>
              <a:t>Получатель</a:t>
            </a:r>
            <a:endParaRPr lang="en-US" sz="17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109845" y="8332791"/>
            <a:ext cx="1543538" cy="400095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/>
            <a:r>
              <a:rPr lang="ru-RU" sz="1700" b="1" dirty="0"/>
              <a:t>Направления</a:t>
            </a:r>
            <a:endParaRPr lang="en-US" sz="17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5848475" y="3643887"/>
            <a:ext cx="1123102" cy="400095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</a:rPr>
              <a:t>Secretary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72196" y="6475461"/>
            <a:ext cx="14091820" cy="2196330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lIns="137147" tIns="68573" rIns="137147" bIns="68573" numCol="2" rtlCol="0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Приобретение, строительство, модернизация и (или) реконструкция средств размещения;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Подключение к электро-, газо-, водо-, тепло- проводным сетям;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Проведение работ по благоустройству территорий, прилегающих к средствам размещения;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Приобретение и монтаж туристского оборудования, снаряжения и инвентаря.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818075" y="4038082"/>
            <a:ext cx="143308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/>
              <a:t>до 3 млн. руб.                                                            – не менее 10% собственных средств;</a:t>
            </a:r>
          </a:p>
          <a:p>
            <a:r>
              <a:rPr lang="ru-RU" sz="2500" b="1" dirty="0"/>
              <a:t>до 5 млн. руб.                                                            – не менее 15% собственных средств;</a:t>
            </a:r>
          </a:p>
          <a:p>
            <a:r>
              <a:rPr lang="ru-RU" sz="2500" b="1" dirty="0"/>
              <a:t>до 8 млн. руб.                                                            – не менее 20% собственных средств;</a:t>
            </a:r>
          </a:p>
          <a:p>
            <a:r>
              <a:rPr lang="ru-RU" sz="2500" b="1" dirty="0"/>
              <a:t>до 10 млн. руб.                                                          – не менее 25% собственных средств;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764005" y="1735046"/>
            <a:ext cx="14073882" cy="178770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lIns="137147" tIns="68573" rIns="137147" bIns="68573" rtlCol="0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Сельскохозяйственные товаропроизводители (исключение ЛПХ), в сельской местности, у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заявителя имеется земельный участок (земельные участки) в собственности и (или) в пользовании на срок не менее 5 лет, наличие у заявителя проектной документации (в случае строительства, модернизации и реконструкции)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5" b="13315"/>
          <a:stretch>
            <a:fillRect/>
          </a:stretch>
        </p:blipFill>
        <p:spPr>
          <a:xfrm>
            <a:off x="6934200" y="3921308"/>
            <a:ext cx="2587625" cy="1735138"/>
          </a:xfrm>
          <a:prstGeom prst="homePlate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3697738" y="8871839"/>
            <a:ext cx="1433087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ln>
                  <a:solidFill>
                    <a:schemeClr val="accent3"/>
                  </a:solidFill>
                </a:ln>
              </a:rPr>
              <a:t>Обязательства: осуществлять свою деятельность и представлять отчетность о реализации бизнес-плана в Министерство в течение не менее чем 5 лет со дня получения гранта, достигнуть показателей деятельности, предусмотренных проектом</a:t>
            </a:r>
          </a:p>
        </p:txBody>
      </p:sp>
    </p:spTree>
    <p:extLst>
      <p:ext uri="{BB962C8B-B14F-4D97-AF65-F5344CB8AC3E}">
        <p14:creationId xmlns:p14="http://schemas.microsoft.com/office/powerpoint/2010/main" val="3054494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64306" y="266700"/>
            <a:ext cx="3952594" cy="969482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Документы:</a:t>
            </a:r>
            <a:endParaRPr lang="en-US" sz="5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848475" y="4152664"/>
            <a:ext cx="1123102" cy="400095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</a:rPr>
              <a:t>Secretary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14400" y="1333500"/>
            <a:ext cx="16687800" cy="860234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lIns="137147" tIns="68573" rIns="137147" bIns="68573" rtlCol="0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Заявка на предоставление гранта.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Справку-расчет на предоставление гранта.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Копию проекта развития сельского туризма по форме согласно приложению N 2 к Порядку проведения конкурсного отбора проектов развития сельского туризма, утвержденному приказом Министерства сельского хозяйства Российской Федерации от 10.02.2022 N 68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План расходов с указанием наименований приобретаемого имущества, выполняемых работ, оказываемых услуг, их количества, цены, источников финансирования (средств гранта, собственных и заемных средств).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Выписку с расчетного счета заявителя, открытого в кредитной организации, подтверждающую финансовое обеспечение затрат.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Копии правоустанавливающих документов на земельный участок, на котором запланирована реализация проекта развития сельского туризма, с указанием вида разрешенного использования, а также копии документов, подтверждающих право пользования земельным участком на срок не менее 5 лет, в случае если земельный участок не находится в собственности заявителя.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Информацию о лицах (руководителе, членах коллегиального исполнительного органа, лице, исполняющем функции единоличного исполнительного органа, и главном бухгалтере участника отбора, являющегося юридическим лицом, об индивидуальном предпринимателе и о физическом лице - производителе товаров, работ, услуг, являющихся участниками отбора), сведения о которых должны отсутствовать в реестре дисквалифицированных лиц, включающую данные о фамилии имени отчестве, дате и месте рождения.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Письменное согласие на публикацию (размещение) в информационно-телекоммуникационной сети "Интернет" информации о заявителе, о подаваемой заявителем заявке, иной информации о заявителе, связанной с соответствующим отбором, а также согласие на обработку персональных данных (для заявителей - индивидуальных предпринимателей).</a:t>
            </a:r>
          </a:p>
        </p:txBody>
      </p:sp>
    </p:spTree>
    <p:extLst>
      <p:ext uri="{BB962C8B-B14F-4D97-AF65-F5344CB8AC3E}">
        <p14:creationId xmlns:p14="http://schemas.microsoft.com/office/powerpoint/2010/main" val="601365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5" r="17225"/>
          <a:stretch>
            <a:fillRect/>
          </a:stretch>
        </p:blipFill>
        <p:spPr>
          <a:xfrm>
            <a:off x="498978" y="6680378"/>
            <a:ext cx="2459038" cy="2438431"/>
          </a:xfrm>
        </p:spPr>
      </p:pic>
      <p:pic>
        <p:nvPicPr>
          <p:cNvPr id="16" name="Рисунок 15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2" r="17912"/>
          <a:stretch>
            <a:fillRect/>
          </a:stretch>
        </p:blipFill>
        <p:spPr>
          <a:xfrm>
            <a:off x="477838" y="3883836"/>
            <a:ext cx="2346325" cy="2274887"/>
          </a:xfrm>
        </p:spPr>
      </p:pic>
      <p:pic>
        <p:nvPicPr>
          <p:cNvPr id="14" name="Рисунок 13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" r="1647"/>
          <a:stretch>
            <a:fillRect/>
          </a:stretch>
        </p:blipFill>
        <p:spPr>
          <a:xfrm>
            <a:off x="457200" y="1379294"/>
            <a:ext cx="2366963" cy="2284412"/>
          </a:xfrm>
        </p:spPr>
      </p:pic>
      <p:sp>
        <p:nvSpPr>
          <p:cNvPr id="4" name="TextBox 3"/>
          <p:cNvSpPr txBox="1"/>
          <p:nvPr/>
        </p:nvSpPr>
        <p:spPr>
          <a:xfrm>
            <a:off x="6267679" y="266700"/>
            <a:ext cx="5745841" cy="969482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Акселератор </a:t>
            </a:r>
            <a:r>
              <a:rPr lang="ru-RU" sz="5400" b="1" dirty="0">
                <a:solidFill>
                  <a:schemeClr val="accent1"/>
                </a:solidFill>
                <a:latin typeface="+mj-lt"/>
              </a:rPr>
              <a:t>РСХБ</a:t>
            </a:r>
          </a:p>
        </p:txBody>
      </p:sp>
      <p:sp>
        <p:nvSpPr>
          <p:cNvPr id="3" name="Oval 2"/>
          <p:cNvSpPr/>
          <p:nvPr/>
        </p:nvSpPr>
        <p:spPr>
          <a:xfrm>
            <a:off x="2143033" y="2333381"/>
            <a:ext cx="1362167" cy="13297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179479" y="5015723"/>
            <a:ext cx="1325721" cy="13071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01654" y="7902821"/>
            <a:ext cx="1359920" cy="126003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389365" y="5469251"/>
            <a:ext cx="974279" cy="400095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/>
            <a:r>
              <a:rPr lang="ru-RU" sz="1700" b="1" dirty="0"/>
              <a:t>Размер</a:t>
            </a:r>
            <a:endParaRPr lang="en-US" sz="17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138909" y="2714036"/>
            <a:ext cx="1370414" cy="400095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/>
            <a:r>
              <a:rPr lang="ru-RU" sz="1700" b="1" dirty="0"/>
              <a:t>Получатель</a:t>
            </a:r>
            <a:endParaRPr lang="en-US" sz="17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109845" y="8332791"/>
            <a:ext cx="1543538" cy="400095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/>
            <a:r>
              <a:rPr lang="ru-RU" sz="1700" b="1" dirty="0"/>
              <a:t>Направления</a:t>
            </a:r>
            <a:endParaRPr lang="en-US" sz="17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5848475" y="3643887"/>
            <a:ext cx="1123102" cy="400095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</a:rPr>
              <a:t>Secretary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764005" y="1735046"/>
            <a:ext cx="14073882" cy="1379085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lIns="137147" tIns="68573" rIns="137147" bIns="68573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Чтобы принять участие в акселераторе, необходимо зарегистрироваться на платформе, защитить свой проект и получите возможность заключить договор с </a:t>
            </a:r>
            <a:r>
              <a:rPr lang="ru-RU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Россельхозбанком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на развитие </a:t>
            </a:r>
            <a:r>
              <a:rPr lang="ru-RU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стартапа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Заявки для участия в конкурсном отборе принимаются до 8 февраля 2023 года включительно.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5" b="13315"/>
          <a:stretch>
            <a:fillRect/>
          </a:stretch>
        </p:blipFill>
        <p:spPr>
          <a:xfrm>
            <a:off x="6934200" y="3921308"/>
            <a:ext cx="2587625" cy="1735138"/>
          </a:xfrm>
          <a:prstGeom prst="homePlate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213" y="6117085"/>
            <a:ext cx="12192000" cy="372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439400" y="4473758"/>
            <a:ext cx="4825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До 5 млн ₽ на пилот с банком</a:t>
            </a:r>
          </a:p>
        </p:txBody>
      </p:sp>
    </p:spTree>
    <p:extLst>
      <p:ext uri="{BB962C8B-B14F-4D97-AF65-F5344CB8AC3E}">
        <p14:creationId xmlns:p14="http://schemas.microsoft.com/office/powerpoint/2010/main" val="4047888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 flipV="1">
            <a:off x="3429001" y="5105399"/>
            <a:ext cx="10287001" cy="76199"/>
          </a:xfrm>
          <a:prstGeom prst="line">
            <a:avLst/>
          </a:prstGeom>
          <a:ln w="9525" cap="rnd">
            <a:solidFill>
              <a:srgbClr val="292828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426791" y="3695700"/>
            <a:ext cx="8528783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ru-RU" sz="6000" b="1" dirty="0">
                <a:solidFill>
                  <a:srgbClr val="6C955D"/>
                </a:solidFill>
                <a:latin typeface="Inter"/>
              </a:rPr>
              <a:t>Примеры успешных проектов.</a:t>
            </a:r>
            <a:r>
              <a:rPr lang="ru-RU" sz="6000" b="1" dirty="0">
                <a:solidFill>
                  <a:srgbClr val="292828"/>
                </a:solidFill>
                <a:latin typeface="Inter"/>
              </a:rPr>
              <a:t> </a:t>
            </a:r>
            <a:endParaRPr lang="en-US" sz="6000" b="1" dirty="0">
              <a:solidFill>
                <a:srgbClr val="292828"/>
              </a:solidFill>
              <a:latin typeface="Inte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941926" y="190500"/>
            <a:ext cx="9117474" cy="55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75"/>
              </a:lnSpc>
            </a:pPr>
            <a:endParaRPr lang="en-US" sz="2625" dirty="0">
              <a:solidFill>
                <a:srgbClr val="6C955D"/>
              </a:solidFill>
              <a:latin typeface="Inter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8916903" y="342900"/>
            <a:ext cx="9142497" cy="9874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ts val="7000"/>
              </a:lnSpc>
              <a:buFont typeface="Arial" pitchFamily="34" charset="0"/>
              <a:buChar char="•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Городские теплицы»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iFarm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571500" indent="-571500" algn="just">
              <a:lnSpc>
                <a:spcPts val="7000"/>
              </a:lnSpc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«Умные теплицы»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УрбаниЭко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571500" indent="-571500" algn="just">
              <a:lnSpc>
                <a:spcPts val="7000"/>
              </a:lnSpc>
              <a:buFont typeface="Arial" pitchFamily="34" charset="0"/>
              <a:buChar char="•"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Дроны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АгроДронГрупп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 -проводит на полях так называемую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гиперспектральную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съемку;</a:t>
            </a:r>
          </a:p>
          <a:p>
            <a:pPr marL="571500" indent="-571500" algn="just">
              <a:lnSpc>
                <a:spcPts val="7000"/>
              </a:lnSpc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Онлайн-сервис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Magrotech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- позволяет прогнозировать урожайность на любой стадии выращивания и выдает рекомендации по правильному питанию и поливу растений.</a:t>
            </a:r>
          </a:p>
          <a:p>
            <a:pPr marL="571500" indent="-571500" algn="just">
              <a:lnSpc>
                <a:spcPts val="7000"/>
              </a:lnSpc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Мобильное приложение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Агромон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 - осмотр полей;</a:t>
            </a:r>
          </a:p>
          <a:p>
            <a:pPr marL="571500" indent="-571500" algn="just">
              <a:lnSpc>
                <a:spcPts val="7000"/>
              </a:lnSpc>
              <a:buFont typeface="Arial" pitchFamily="34" charset="0"/>
              <a:buChar char="•"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Дроны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AgroAi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позволяют выявить места на посевах которые нуждаются в поливе или в удобрениях.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619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1181100"/>
            <a:ext cx="11386274" cy="2410640"/>
            <a:chOff x="0" y="0"/>
            <a:chExt cx="15181698" cy="3214186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5181698" cy="2021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480"/>
                </a:lnSpc>
              </a:pPr>
              <a:r>
                <a:rPr lang="ru-RU" sz="10400" dirty="0">
                  <a:solidFill>
                    <a:srgbClr val="6C955D"/>
                  </a:solidFill>
                  <a:latin typeface="Inter"/>
                </a:rPr>
                <a:t>Цели олимпиады</a:t>
              </a:r>
              <a:endParaRPr lang="en-US" sz="10400" dirty="0">
                <a:solidFill>
                  <a:srgbClr val="6C955D"/>
                </a:solidFill>
                <a:latin typeface="Inter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554421"/>
              <a:ext cx="15181698" cy="659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endParaRPr lang="en-US" sz="3200" dirty="0">
                <a:solidFill>
                  <a:srgbClr val="292828"/>
                </a:solidFill>
                <a:latin typeface="Inter"/>
              </a:endParaRPr>
            </a:p>
          </p:txBody>
        </p:sp>
      </p:grpSp>
      <p:sp>
        <p:nvSpPr>
          <p:cNvPr id="6" name="AutoShape 6"/>
          <p:cNvSpPr/>
          <p:nvPr/>
        </p:nvSpPr>
        <p:spPr>
          <a:xfrm>
            <a:off x="1" y="3096916"/>
            <a:ext cx="18288000" cy="0"/>
          </a:xfrm>
          <a:prstGeom prst="line">
            <a:avLst/>
          </a:prstGeom>
          <a:ln w="9525" cap="rnd">
            <a:solidFill>
              <a:srgbClr val="292828">
                <a:alpha val="47843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CBA506-B1E8-4DCD-98B6-728089B4B4BC}"/>
              </a:ext>
            </a:extLst>
          </p:cNvPr>
          <p:cNvSpPr txBox="1"/>
          <p:nvPr/>
        </p:nvSpPr>
        <p:spPr>
          <a:xfrm>
            <a:off x="152400" y="3397980"/>
            <a:ext cx="91440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B0604020202020204" charset="0"/>
                <a:ea typeface="Inter" panose="020B0604020202020204" charset="0"/>
              </a:rPr>
              <a:t>Главной целью Олимпиады являлась популяризация землеустроительного, кадастрового и геодезического образования, укрепление междисциплинарных профессиональных контактов, расширение общего академического пространства, содействие установлению климата межнационального уважения и взаимовыручки.</a:t>
            </a:r>
          </a:p>
          <a:p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Inter" panose="020B0604020202020204" charset="0"/>
              <a:ea typeface="Inter" panose="020B0604020202020204" charset="0"/>
            </a:endParaRPr>
          </a:p>
          <a:p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B0604020202020204" charset="0"/>
                <a:ea typeface="Inter" panose="020B0604020202020204" charset="0"/>
              </a:rPr>
              <a:t>Помимо этого можно выделить следующие цели:</a:t>
            </a:r>
          </a:p>
          <a:p>
            <a:r>
              <a:rPr lang="ru-RU" sz="3200" dirty="0">
                <a:solidFill>
                  <a:srgbClr val="6C955D"/>
                </a:solidFill>
                <a:latin typeface="Inter" panose="020B0604020202020204" charset="0"/>
                <a:ea typeface="Inter" panose="020B0604020202020204" charset="0"/>
              </a:rPr>
              <a:t>1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B0604020202020204" charset="0"/>
                <a:ea typeface="Inter" panose="020B0604020202020204" charset="0"/>
              </a:rPr>
              <a:t> раскрытие творческого потенциала и коммуникативных компетенций обучаемых</a:t>
            </a:r>
          </a:p>
          <a:p>
            <a:r>
              <a:rPr lang="ru-RU" sz="3200" dirty="0">
                <a:solidFill>
                  <a:srgbClr val="6C955D"/>
                </a:solidFill>
                <a:latin typeface="Inter" panose="020B0604020202020204" charset="0"/>
                <a:ea typeface="Inter" panose="020B0604020202020204" charset="0"/>
              </a:rPr>
              <a:t>2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B0604020202020204" charset="0"/>
                <a:ea typeface="Inter" panose="020B0604020202020204" charset="0"/>
              </a:rPr>
              <a:t> стимулирование участников Олимпиады к дальнейшему профессиональному и личностному росту</a:t>
            </a:r>
          </a:p>
          <a:p>
            <a:r>
              <a:rPr lang="ru-RU" sz="3200" dirty="0">
                <a:solidFill>
                  <a:srgbClr val="6C955D"/>
                </a:solidFill>
                <a:latin typeface="Inter" panose="020B0604020202020204" charset="0"/>
                <a:ea typeface="Inter" panose="020B0604020202020204" charset="0"/>
              </a:rPr>
              <a:t>3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B0604020202020204" charset="0"/>
                <a:ea typeface="Inter" panose="020B0604020202020204" charset="0"/>
              </a:rPr>
              <a:t> оценка уровня профессиональной подготовки будущих специалистов</a:t>
            </a:r>
          </a:p>
          <a:p>
            <a:r>
              <a:rPr lang="ru-RU" sz="3200" dirty="0">
                <a:solidFill>
                  <a:srgbClr val="6C955D"/>
                </a:solidFill>
                <a:latin typeface="Inter" panose="020B0604020202020204" charset="0"/>
                <a:ea typeface="Inter" panose="020B0604020202020204" charset="0"/>
              </a:rPr>
              <a:t>4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B0604020202020204" charset="0"/>
                <a:ea typeface="Inter" panose="020B0604020202020204" charset="0"/>
              </a:rPr>
              <a:t> развитие академического сотрудничества между высшими учебными заведениями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6756BD-96DD-46CE-B61F-41511F304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190500"/>
            <a:ext cx="1515847" cy="151584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68D29D-05C6-4898-93C9-54D7F80739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851" y="3353995"/>
            <a:ext cx="8305800" cy="4152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975D159-DC96-4810-9652-BBF58E1A6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149" y="6362700"/>
            <a:ext cx="4743451" cy="36097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300EA5-5ED7-4946-89D4-FA2453F9FC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6857523"/>
            <a:ext cx="4108292" cy="30593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95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733558" y="-6286500"/>
            <a:ext cx="35755116" cy="2024841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057400" y="1866900"/>
            <a:ext cx="13918006" cy="6824647"/>
            <a:chOff x="-170129" y="-891957"/>
            <a:chExt cx="18557342" cy="7657987"/>
          </a:xfrm>
        </p:grpSpPr>
        <p:sp>
          <p:nvSpPr>
            <p:cNvPr id="4" name="TextBox 4"/>
            <p:cNvSpPr txBox="1"/>
            <p:nvPr/>
          </p:nvSpPr>
          <p:spPr>
            <a:xfrm>
              <a:off x="-170129" y="-891957"/>
              <a:ext cx="18557342" cy="1744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00"/>
                </a:lnSpc>
              </a:pPr>
              <a:r>
                <a:rPr lang="ru-RU" sz="8500" dirty="0">
                  <a:solidFill>
                    <a:srgbClr val="FFFFFF"/>
                  </a:solidFill>
                  <a:latin typeface="Inter"/>
                </a:rPr>
                <a:t>Этапы Олимпиады</a:t>
              </a:r>
              <a:endParaRPr lang="en-US" sz="8500" dirty="0">
                <a:solidFill>
                  <a:srgbClr val="FFFFFF"/>
                </a:solidFill>
                <a:latin typeface="Inter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70129" y="1585656"/>
              <a:ext cx="18557342" cy="5180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ru-RU" sz="3600" dirty="0">
                  <a:solidFill>
                    <a:srgbClr val="FFFFFF"/>
                  </a:solidFill>
                  <a:latin typeface="Inter"/>
                </a:rPr>
                <a:t>Олимпиада проводится в три этапа:</a:t>
              </a:r>
            </a:p>
            <a:p>
              <a:pPr algn="ctr">
                <a:lnSpc>
                  <a:spcPts val="4500"/>
                </a:lnSpc>
              </a:pPr>
              <a:r>
                <a:rPr lang="ru-RU" sz="3600" dirty="0">
                  <a:solidFill>
                    <a:srgbClr val="FFFFFF"/>
                  </a:solidFill>
                  <a:latin typeface="Inter"/>
                </a:rPr>
                <a:t>1 этап – </a:t>
              </a:r>
              <a:r>
                <a:rPr lang="ru-RU" sz="3600" dirty="0" err="1">
                  <a:solidFill>
                    <a:srgbClr val="FFFFFF"/>
                  </a:solidFill>
                  <a:latin typeface="Inter"/>
                </a:rPr>
                <a:t>внутривузовские</a:t>
              </a:r>
              <a:r>
                <a:rPr lang="ru-RU" sz="3600" dirty="0">
                  <a:solidFill>
                    <a:srgbClr val="FFFFFF"/>
                  </a:solidFill>
                  <a:latin typeface="Inter"/>
                </a:rPr>
                <a:t> соревнования по принятым темам УМС </a:t>
              </a:r>
              <a:r>
                <a:rPr lang="ru-RU" sz="3600" dirty="0" err="1">
                  <a:solidFill>
                    <a:srgbClr val="FFFFFF"/>
                  </a:solidFill>
                  <a:latin typeface="Inter"/>
                </a:rPr>
                <a:t>ЗиК</a:t>
              </a:r>
              <a:r>
                <a:rPr lang="ru-RU" sz="3600" dirty="0">
                  <a:solidFill>
                    <a:srgbClr val="FFFFFF"/>
                  </a:solidFill>
                  <a:latin typeface="Inter"/>
                </a:rPr>
                <a:t> ;</a:t>
              </a:r>
            </a:p>
            <a:p>
              <a:pPr algn="ctr">
                <a:lnSpc>
                  <a:spcPts val="4500"/>
                </a:lnSpc>
              </a:pPr>
              <a:r>
                <a:rPr lang="ru-RU" sz="3600" dirty="0">
                  <a:solidFill>
                    <a:srgbClr val="FFFFFF"/>
                  </a:solidFill>
                  <a:latin typeface="Inter"/>
                </a:rPr>
                <a:t>2 этап – проводится базовым вузом РУМЦ среди победителей 1 этапа (возможно в смешанном режиме);</a:t>
              </a:r>
            </a:p>
            <a:p>
              <a:pPr algn="ctr">
                <a:lnSpc>
                  <a:spcPts val="4500"/>
                </a:lnSpc>
              </a:pPr>
              <a:r>
                <a:rPr lang="ru-RU" sz="3600" dirty="0">
                  <a:solidFill>
                    <a:srgbClr val="FFFFFF"/>
                  </a:solidFill>
                  <a:latin typeface="Inter"/>
                </a:rPr>
                <a:t>3 этап – проводится на базе базового вуза УМС </a:t>
              </a:r>
              <a:r>
                <a:rPr lang="ru-RU" sz="3600" dirty="0" err="1">
                  <a:solidFill>
                    <a:srgbClr val="FFFFFF"/>
                  </a:solidFill>
                  <a:latin typeface="Inter"/>
                </a:rPr>
                <a:t>ЗиК</a:t>
              </a:r>
              <a:r>
                <a:rPr lang="ru-RU" sz="3600" dirty="0">
                  <a:solidFill>
                    <a:srgbClr val="FFFFFF"/>
                  </a:solidFill>
                  <a:latin typeface="Inter"/>
                </a:rPr>
                <a:t> в режиме </a:t>
              </a:r>
              <a:r>
                <a:rPr lang="en-US" sz="3600" dirty="0">
                  <a:solidFill>
                    <a:srgbClr val="FFFFFF"/>
                  </a:solidFill>
                  <a:latin typeface="Inter"/>
                </a:rPr>
                <a:t>of-line </a:t>
              </a:r>
              <a:r>
                <a:rPr lang="ru-RU" sz="3600" dirty="0">
                  <a:solidFill>
                    <a:srgbClr val="FFFFFF"/>
                  </a:solidFill>
                  <a:latin typeface="Inter"/>
                </a:rPr>
                <a:t>(Государственный университет по землеустройству)</a:t>
              </a:r>
              <a:endParaRPr lang="en-US" sz="3600" dirty="0">
                <a:solidFill>
                  <a:srgbClr val="FFFFFF"/>
                </a:solidFill>
                <a:latin typeface="Inter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 flipV="1">
            <a:off x="3429001" y="5105399"/>
            <a:ext cx="10287001" cy="76199"/>
          </a:xfrm>
          <a:prstGeom prst="line">
            <a:avLst/>
          </a:prstGeom>
          <a:ln w="9525" cap="rnd">
            <a:solidFill>
              <a:srgbClr val="292828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228601" y="3947453"/>
            <a:ext cx="8528783" cy="1733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ru-RU" sz="5400" dirty="0">
                <a:solidFill>
                  <a:srgbClr val="6C955D"/>
                </a:solidFill>
                <a:latin typeface="Inter"/>
              </a:rPr>
              <a:t>Конкурсные испытания.</a:t>
            </a:r>
            <a:r>
              <a:rPr lang="ru-RU" sz="5400" dirty="0">
                <a:solidFill>
                  <a:srgbClr val="292828"/>
                </a:solidFill>
                <a:latin typeface="Inter"/>
              </a:rPr>
              <a:t> Приветствие команд</a:t>
            </a:r>
            <a:endParaRPr lang="en-US" sz="5400" dirty="0">
              <a:solidFill>
                <a:srgbClr val="292828"/>
              </a:solidFill>
              <a:latin typeface="Inter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8899760" y="190500"/>
            <a:ext cx="9159640" cy="3128590"/>
            <a:chOff x="-33120" y="79375"/>
            <a:chExt cx="7194643" cy="3275755"/>
          </a:xfrm>
        </p:grpSpPr>
        <p:sp>
          <p:nvSpPr>
            <p:cNvPr id="6" name="TextBox 6"/>
            <p:cNvSpPr txBox="1"/>
            <p:nvPr/>
          </p:nvSpPr>
          <p:spPr>
            <a:xfrm>
              <a:off x="0" y="79375"/>
              <a:ext cx="7161523" cy="579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75"/>
                </a:lnSpc>
              </a:pPr>
              <a:endParaRPr lang="en-US" sz="2625" dirty="0">
                <a:solidFill>
                  <a:srgbClr val="6C955D"/>
                </a:solidFill>
                <a:latin typeface="Inter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33120" y="648197"/>
              <a:ext cx="7194643" cy="2706933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just"/>
              <a:r>
                <a:rPr lang="ru-RU" sz="2800" dirty="0">
                  <a:solidFill>
                    <a:srgbClr val="6C955D"/>
                  </a:solidFill>
                  <a:latin typeface="Inter"/>
                </a:rPr>
                <a:t>Команда-участница готовит приветствие, в котором представляет своё учебное заведение, даёт название команды, девиз и представляет её участников. Приветствие оформляется в форме видео ролика, либо презентации. Длительность приветствия 5-7 минут.</a:t>
              </a:r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DA30B9F-A007-41CB-9000-D482D8FF37CC}"/>
              </a:ext>
            </a:extLst>
          </p:cNvPr>
          <p:cNvSpPr/>
          <p:nvPr/>
        </p:nvSpPr>
        <p:spPr>
          <a:xfrm>
            <a:off x="8941924" y="9431403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B0604020202020204" charset="0"/>
                <a:ea typeface="Inter" panose="020B0604020202020204" charset="0"/>
              </a:rPr>
              <a:t>Оценивается оригинальность выступления, информативность видео, наличие атрибутики ВУЗа (одежда, флаг, герб и т.п.)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ECD9E9-FE1B-4A8A-AEF5-CF0891B2D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0500"/>
            <a:ext cx="1627773" cy="16277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2C4CE9-5116-4082-8D08-F4A576EA2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6327" y="3947453"/>
            <a:ext cx="5223071" cy="34820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539704C-C04A-498D-BDC0-D6510C260E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924" y="6175506"/>
            <a:ext cx="4883846" cy="3255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85A8F57-397A-4DE4-8C89-7E80C77EBF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7" y="8801390"/>
            <a:ext cx="1485609" cy="148560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F9050BE-97C4-4A7B-8160-202BA7FC22DB}"/>
              </a:ext>
            </a:extLst>
          </p:cNvPr>
          <p:cNvSpPr/>
          <p:nvPr/>
        </p:nvSpPr>
        <p:spPr>
          <a:xfrm>
            <a:off x="1530822" y="9640669"/>
            <a:ext cx="6281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B0604020202020204" charset="0"/>
                <a:ea typeface="Inter" panose="020B0604020202020204" charset="0"/>
              </a:rPr>
              <a:t>Архив презентаций команд-участниц «ГЗК-2022. Гео-вызов»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 flipV="1">
            <a:off x="3429001" y="5105399"/>
            <a:ext cx="10287001" cy="76199"/>
          </a:xfrm>
          <a:prstGeom prst="line">
            <a:avLst/>
          </a:prstGeom>
          <a:ln w="9525" cap="rnd">
            <a:solidFill>
              <a:srgbClr val="292828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228600" y="3753423"/>
            <a:ext cx="8528783" cy="1733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ru-RU" sz="5400" dirty="0">
                <a:solidFill>
                  <a:srgbClr val="6C955D"/>
                </a:solidFill>
                <a:latin typeface="Inter"/>
              </a:rPr>
              <a:t>Конкурсные испытания. </a:t>
            </a:r>
            <a:r>
              <a:rPr lang="ru-RU" sz="5400" dirty="0">
                <a:solidFill>
                  <a:srgbClr val="292828"/>
                </a:solidFill>
                <a:latin typeface="Inter"/>
              </a:rPr>
              <a:t>Раздел «Геодезия»</a:t>
            </a:r>
            <a:endParaRPr lang="en-US" sz="5400" dirty="0">
              <a:solidFill>
                <a:srgbClr val="292828"/>
              </a:solidFill>
              <a:latin typeface="Inter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8771032" y="48947"/>
            <a:ext cx="9117476" cy="3538652"/>
            <a:chOff x="-1" y="79375"/>
            <a:chExt cx="7161524" cy="4718203"/>
          </a:xfrm>
        </p:grpSpPr>
        <p:sp>
          <p:nvSpPr>
            <p:cNvPr id="6" name="TextBox 6"/>
            <p:cNvSpPr txBox="1"/>
            <p:nvPr/>
          </p:nvSpPr>
          <p:spPr>
            <a:xfrm>
              <a:off x="0" y="79375"/>
              <a:ext cx="7161523" cy="579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75"/>
                </a:lnSpc>
              </a:pPr>
              <a:r>
                <a:rPr lang="ru-RU" sz="2625" dirty="0">
                  <a:solidFill>
                    <a:srgbClr val="6C955D"/>
                  </a:solidFill>
                  <a:latin typeface="Inter"/>
                </a:rPr>
                <a:t>Теоретический этап</a:t>
              </a:r>
              <a:endParaRPr lang="en-US" sz="2625" dirty="0">
                <a:solidFill>
                  <a:srgbClr val="6C955D"/>
                </a:solidFill>
                <a:latin typeface="Inter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" y="835210"/>
              <a:ext cx="7161523" cy="3962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Участникам выдается задание, содержащее вопросы, охватывающие следующие темы: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основы геодезии;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форма и размеры Земли;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геодезические приборы;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измерения и их погрешности;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история геодезии.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Помимо вопросов задание включает расчётные задачи (на знание прямой и обратной геодезических задач)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ECD9E9-FE1B-4A8A-AEF5-CF0891B2D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0500"/>
            <a:ext cx="1627773" cy="16277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C4C0F0-A77A-4211-9526-A0F25D014B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26359"/>
            <a:ext cx="5112447" cy="3408298"/>
          </a:xfrm>
          <a:prstGeom prst="rect">
            <a:avLst/>
          </a:prstGeom>
        </p:spPr>
      </p:pic>
      <p:grpSp>
        <p:nvGrpSpPr>
          <p:cNvPr id="17" name="Group 5">
            <a:extLst>
              <a:ext uri="{FF2B5EF4-FFF2-40B4-BE49-F238E27FC236}">
                <a16:creationId xmlns:a16="http://schemas.microsoft.com/office/drawing/2014/main" id="{8BE0619E-29CD-4031-9116-0F6FF28F3238}"/>
              </a:ext>
            </a:extLst>
          </p:cNvPr>
          <p:cNvGrpSpPr/>
          <p:nvPr/>
        </p:nvGrpSpPr>
        <p:grpSpPr>
          <a:xfrm>
            <a:off x="297410" y="5679298"/>
            <a:ext cx="7825283" cy="4599171"/>
            <a:chOff x="-1" y="79375"/>
            <a:chExt cx="7161524" cy="5543128"/>
          </a:xfrm>
        </p:grpSpPr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6C7EDEAF-340F-418E-A033-19F35A284D2E}"/>
                </a:ext>
              </a:extLst>
            </p:cNvPr>
            <p:cNvSpPr txBox="1"/>
            <p:nvPr/>
          </p:nvSpPr>
          <p:spPr>
            <a:xfrm>
              <a:off x="0" y="79375"/>
              <a:ext cx="7161523" cy="524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75"/>
                </a:lnSpc>
              </a:pPr>
              <a:r>
                <a:rPr lang="ru-RU" sz="2625" dirty="0">
                  <a:solidFill>
                    <a:srgbClr val="6C955D"/>
                  </a:solidFill>
                  <a:latin typeface="Inter"/>
                </a:rPr>
                <a:t>Геодезическая эстафета</a:t>
              </a:r>
              <a:endParaRPr lang="en-US" sz="2625" dirty="0">
                <a:solidFill>
                  <a:srgbClr val="6C955D"/>
                </a:solidFill>
                <a:latin typeface="Inter"/>
              </a:endParaRPr>
            </a:p>
          </p:txBody>
        </p:sp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C6BC4FA1-5542-427B-A6FF-DA7564EAEF0B}"/>
                </a:ext>
              </a:extLst>
            </p:cNvPr>
            <p:cNvSpPr txBox="1"/>
            <p:nvPr/>
          </p:nvSpPr>
          <p:spPr>
            <a:xfrm>
              <a:off x="-1" y="835211"/>
              <a:ext cx="7161523" cy="47872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Командам выдаются теодолиты, нивелиры, штативы и исходные данные, после чего им необходимо: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привести прибор в рабочее положение;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выполнить измерение горизонтального угла полным приемом;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определить превышение между точками и расстояние по нитяному дальномеру.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Также для выполнения дополнительных заданий практического этапа (при желании) участникам выдаются электронные тахеометры, с использованием которых предлагается: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выполнить обратную линейно-угловую засечку; 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выполнить вынос запроектированной точки в натуру.</a:t>
              </a:r>
            </a:p>
            <a:p>
              <a:pPr>
                <a:lnSpc>
                  <a:spcPts val="2600"/>
                </a:lnSpc>
              </a:pPr>
              <a:endParaRPr lang="ru-RU" dirty="0">
                <a:solidFill>
                  <a:srgbClr val="292828"/>
                </a:solidFill>
                <a:latin typeface="Inter"/>
              </a:endParaRPr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BBA16F4-2FA2-431D-86C8-A9B7460C6E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310" y="4152900"/>
            <a:ext cx="3896175" cy="568799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073AA63-C192-4B9D-983A-D4E32E2AB8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27025" y="4493914"/>
            <a:ext cx="6616463" cy="441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73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 flipV="1">
            <a:off x="3429001" y="5105399"/>
            <a:ext cx="10287001" cy="76199"/>
          </a:xfrm>
          <a:prstGeom prst="line">
            <a:avLst/>
          </a:prstGeom>
          <a:ln w="9525" cap="rnd">
            <a:solidFill>
              <a:srgbClr val="292828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228600" y="4285667"/>
            <a:ext cx="8869912" cy="1715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ru-RU" sz="4800" dirty="0">
                <a:solidFill>
                  <a:srgbClr val="6C955D"/>
                </a:solidFill>
                <a:latin typeface="Inter"/>
              </a:rPr>
              <a:t>Конкурсные испытания. </a:t>
            </a:r>
            <a:r>
              <a:rPr lang="ru-RU" sz="4800" dirty="0">
                <a:solidFill>
                  <a:srgbClr val="292828"/>
                </a:solidFill>
                <a:latin typeface="Inter"/>
              </a:rPr>
              <a:t>Раздел «Землеустройство»</a:t>
            </a:r>
            <a:endParaRPr lang="en-US" sz="4800" dirty="0">
              <a:solidFill>
                <a:srgbClr val="292828"/>
              </a:solidFill>
              <a:latin typeface="Inter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8839200" y="190500"/>
            <a:ext cx="9117476" cy="3872076"/>
            <a:chOff x="-1" y="79375"/>
            <a:chExt cx="7161524" cy="5162769"/>
          </a:xfrm>
        </p:grpSpPr>
        <p:sp>
          <p:nvSpPr>
            <p:cNvPr id="6" name="TextBox 6"/>
            <p:cNvSpPr txBox="1"/>
            <p:nvPr/>
          </p:nvSpPr>
          <p:spPr>
            <a:xfrm>
              <a:off x="0" y="79375"/>
              <a:ext cx="7161523" cy="579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75"/>
                </a:lnSpc>
              </a:pPr>
              <a:r>
                <a:rPr lang="ru-RU" sz="2625" dirty="0">
                  <a:solidFill>
                    <a:srgbClr val="6C955D"/>
                  </a:solidFill>
                  <a:latin typeface="Inter"/>
                </a:rPr>
                <a:t>Теоретический этап</a:t>
              </a:r>
              <a:endParaRPr lang="en-US" sz="2625" dirty="0">
                <a:solidFill>
                  <a:srgbClr val="6C955D"/>
                </a:solidFill>
                <a:latin typeface="Inter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" y="835210"/>
              <a:ext cx="7161523" cy="4406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Участникам выдается задание, содержащее вопросы, охватывающие следующие темы: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история землеустройства;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общие сведения по землеустройству;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правовые основы землеустройства;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земельный строй;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система  и виды землеустройства.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6C955D"/>
                  </a:solidFill>
                  <a:latin typeface="Inter"/>
                </a:rPr>
                <a:t>Помимо прохождения теоретического этапа, командам необходимо будет пройти практическое испытание, направленное на выявление профессиональных навыков в области землеустройства.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ECD9E9-FE1B-4A8A-AEF5-CF0891B2D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0500"/>
            <a:ext cx="1627773" cy="16277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EE04EF-2005-4C0A-9D76-87A7C77AEC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4285667"/>
            <a:ext cx="8248649" cy="549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50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 flipV="1">
            <a:off x="3429001" y="5105399"/>
            <a:ext cx="10287001" cy="76199"/>
          </a:xfrm>
          <a:prstGeom prst="line">
            <a:avLst/>
          </a:prstGeom>
          <a:ln w="9525" cap="rnd">
            <a:solidFill>
              <a:srgbClr val="292828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228600" y="4285667"/>
            <a:ext cx="8869912" cy="1715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ru-RU" sz="4800" dirty="0">
                <a:solidFill>
                  <a:srgbClr val="6C955D"/>
                </a:solidFill>
                <a:latin typeface="Inter"/>
              </a:rPr>
              <a:t>Конкурсные испытания. </a:t>
            </a:r>
            <a:r>
              <a:rPr lang="ru-RU" sz="4800" dirty="0">
                <a:solidFill>
                  <a:srgbClr val="292828"/>
                </a:solidFill>
                <a:latin typeface="Inter"/>
              </a:rPr>
              <a:t>Раздел «Кадастр»</a:t>
            </a:r>
            <a:endParaRPr lang="en-US" sz="4800" dirty="0">
              <a:solidFill>
                <a:srgbClr val="292828"/>
              </a:solidFill>
              <a:latin typeface="Inter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8941924" y="190500"/>
            <a:ext cx="9117476" cy="3872076"/>
            <a:chOff x="-1" y="79375"/>
            <a:chExt cx="7161524" cy="5162769"/>
          </a:xfrm>
        </p:grpSpPr>
        <p:sp>
          <p:nvSpPr>
            <p:cNvPr id="6" name="TextBox 6"/>
            <p:cNvSpPr txBox="1"/>
            <p:nvPr/>
          </p:nvSpPr>
          <p:spPr>
            <a:xfrm>
              <a:off x="0" y="79375"/>
              <a:ext cx="7161523" cy="579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75"/>
                </a:lnSpc>
              </a:pPr>
              <a:r>
                <a:rPr lang="ru-RU" sz="2625" dirty="0">
                  <a:solidFill>
                    <a:srgbClr val="6C955D"/>
                  </a:solidFill>
                  <a:latin typeface="Inter"/>
                </a:rPr>
                <a:t>Теоретический этап</a:t>
              </a:r>
              <a:endParaRPr lang="en-US" sz="2625" dirty="0">
                <a:solidFill>
                  <a:srgbClr val="6C955D"/>
                </a:solidFill>
                <a:latin typeface="Inter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" y="835210"/>
              <a:ext cx="7161523" cy="4406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Участникам выдается задание, содержащее вопросы, охватывающие следующие темы: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общие сведения о кадастре недвижимости, органах регистрации прав и кадастрового учета, составе земельного фонда РФ, категориях земель и видах разрешенного использования;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процесс формирования реестровых дел;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кадастровая деятельность;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межевые и технические планы (состав, структура и требования);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права, обязанности, ответственность и основные функции кадастрового инженера. 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ECD9E9-FE1B-4A8A-AEF5-CF0891B2D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0500"/>
            <a:ext cx="1627773" cy="16277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BD2BF2-8B22-4B0F-AF1D-DE99A35D10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986" y="4293060"/>
            <a:ext cx="85153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7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 flipV="1">
            <a:off x="3429001" y="5105399"/>
            <a:ext cx="10287001" cy="76199"/>
          </a:xfrm>
          <a:prstGeom prst="line">
            <a:avLst/>
          </a:prstGeom>
          <a:ln w="9525" cap="rnd">
            <a:solidFill>
              <a:srgbClr val="292828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245660" y="3543300"/>
            <a:ext cx="8229603" cy="4488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ru-RU" sz="4800" dirty="0">
                <a:solidFill>
                  <a:srgbClr val="6C955D"/>
                </a:solidFill>
                <a:latin typeface="Inter"/>
              </a:rPr>
              <a:t>Конкурсные испытания. </a:t>
            </a:r>
            <a:r>
              <a:rPr lang="ru-RU" sz="4800" dirty="0">
                <a:solidFill>
                  <a:srgbClr val="292828"/>
                </a:solidFill>
                <a:latin typeface="Inter"/>
              </a:rPr>
              <a:t>Раздел «Управление земельными ресурсами и объектами недвижимости»</a:t>
            </a:r>
            <a:endParaRPr lang="en-US" sz="4800" dirty="0">
              <a:solidFill>
                <a:srgbClr val="292828"/>
              </a:solidFill>
              <a:latin typeface="Inter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8941924" y="342900"/>
            <a:ext cx="9117476" cy="3234273"/>
            <a:chOff x="-1" y="79375"/>
            <a:chExt cx="7161524" cy="4312366"/>
          </a:xfrm>
        </p:grpSpPr>
        <p:sp>
          <p:nvSpPr>
            <p:cNvPr id="6" name="TextBox 6"/>
            <p:cNvSpPr txBox="1"/>
            <p:nvPr/>
          </p:nvSpPr>
          <p:spPr>
            <a:xfrm>
              <a:off x="0" y="79375"/>
              <a:ext cx="7161523" cy="579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75"/>
                </a:lnSpc>
              </a:pPr>
              <a:r>
                <a:rPr lang="ru-RU" sz="2625" dirty="0">
                  <a:solidFill>
                    <a:srgbClr val="6C955D"/>
                  </a:solidFill>
                  <a:latin typeface="Inter"/>
                </a:rPr>
                <a:t>Теоретический этап</a:t>
              </a:r>
              <a:endParaRPr lang="en-US" sz="2625" dirty="0">
                <a:solidFill>
                  <a:srgbClr val="6C955D"/>
                </a:solidFill>
                <a:latin typeface="Inter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" y="835210"/>
              <a:ext cx="7161523" cy="355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Участникам выдается задание, содержащее вопросы, охватывающие следующие темы: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понятие земельные ресурсы, недвижимость, классификация;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основы управления земельными ресурсами и объектами недвижимости;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правовые основы земельными ресурсами и объектами недвижимости;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формы собственности на недвижимость;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рынок недвижимости, формы и виды сделок с недвижимостью;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‒ уровни в системе земельными ресурсами и объектами недвижимости;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ECD9E9-FE1B-4A8A-AEF5-CF0891B2D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90500"/>
            <a:ext cx="1627773" cy="16277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D4E1A4-90CF-4A07-BEEE-AD3FDFE860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4251407"/>
            <a:ext cx="7917326" cy="527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59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 flipV="1">
            <a:off x="3429001" y="5105399"/>
            <a:ext cx="10287001" cy="76199"/>
          </a:xfrm>
          <a:prstGeom prst="line">
            <a:avLst/>
          </a:prstGeom>
          <a:ln w="9525" cap="rnd">
            <a:solidFill>
              <a:srgbClr val="292828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546659" y="3467100"/>
            <a:ext cx="8229603" cy="2613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ru-RU" sz="4800" dirty="0">
                <a:solidFill>
                  <a:srgbClr val="6C955D"/>
                </a:solidFill>
                <a:latin typeface="Inter"/>
              </a:rPr>
              <a:t>Конкурсные испытания. </a:t>
            </a:r>
            <a:r>
              <a:rPr lang="ru-RU" sz="4800" dirty="0">
                <a:solidFill>
                  <a:srgbClr val="292828"/>
                </a:solidFill>
                <a:latin typeface="Inter"/>
              </a:rPr>
              <a:t>Командная игра «</a:t>
            </a:r>
            <a:r>
              <a:rPr lang="en-US" sz="4800" dirty="0">
                <a:solidFill>
                  <a:srgbClr val="292828"/>
                </a:solidFill>
                <a:latin typeface="Inter"/>
              </a:rPr>
              <a:t>Brain Ring»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941924" y="342900"/>
            <a:ext cx="9117476" cy="4538925"/>
            <a:chOff x="-1" y="79375"/>
            <a:chExt cx="7161524" cy="6051902"/>
          </a:xfrm>
        </p:grpSpPr>
        <p:sp>
          <p:nvSpPr>
            <p:cNvPr id="6" name="TextBox 6"/>
            <p:cNvSpPr txBox="1"/>
            <p:nvPr/>
          </p:nvSpPr>
          <p:spPr>
            <a:xfrm>
              <a:off x="0" y="79375"/>
              <a:ext cx="7161523" cy="579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75"/>
                </a:lnSpc>
              </a:pPr>
              <a:r>
                <a:rPr lang="ru-RU" sz="2625" dirty="0">
                  <a:solidFill>
                    <a:srgbClr val="6C955D"/>
                  </a:solidFill>
                  <a:latin typeface="Inter"/>
                </a:rPr>
                <a:t>Теоретический этап</a:t>
              </a:r>
              <a:endParaRPr lang="en-US" sz="2625" dirty="0">
                <a:solidFill>
                  <a:srgbClr val="6C955D"/>
                </a:solidFill>
                <a:latin typeface="Inter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" y="835210"/>
              <a:ext cx="7161523" cy="529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Игра состоит из нескольких боев (бой – сражение, длящееся до тех пор, пока одна из команд не наберёт необходимое количество очков или не закончатся вопросы).</a:t>
              </a:r>
            </a:p>
            <a:p>
              <a:pPr>
                <a:lnSpc>
                  <a:spcPts val="2600"/>
                </a:lnSpc>
              </a:pPr>
              <a:r>
                <a:rPr lang="ru-RU" dirty="0">
                  <a:solidFill>
                    <a:srgbClr val="292828"/>
                  </a:solidFill>
                  <a:latin typeface="Inter"/>
                </a:rPr>
                <a:t>В каждом бою принимает участие 4 команды, находящиеся за разными столами. На каждом столе (между игроками) расположены средства для подачи сигналов. Участники выбирают вопросы из категорий: Землеустройства, Кадастры, Геодезия и Управление недвижимостью и земельно-имущественным комплексом. Ведущий зачитывает вопрос и подает команду «Время», после чего игроки команд приступают к обсуждению. На обсуждение отводится 30 секунд. При готовности, игроки сигналом прерывают время, данное для обсуждения, и отвечают на вопрос. Право ответа получает та команда, которая первой подала сигнал.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ECD9E9-FE1B-4A8A-AEF5-CF0891B2D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0500"/>
            <a:ext cx="1627773" cy="16277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5A449A-B58F-4FE1-B8DB-FD3A524B0F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142" y="5013710"/>
            <a:ext cx="9144000" cy="516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56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Другая 1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9966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1890</Words>
  <Application>Microsoft Office PowerPoint</Application>
  <PresentationFormat>Произвольный</PresentationFormat>
  <Paragraphs>175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Times New Roman</vt:lpstr>
      <vt:lpstr>Arial</vt:lpstr>
      <vt:lpstr>Inter</vt:lpstr>
      <vt:lpstr>Wingdings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Темный Серый Фиолетовый Технология Узоры Технологии в Образовании Презентация</dc:title>
  <dc:creator>Татьяна Колесникова</dc:creator>
  <cp:lastModifiedBy>Алла Мурашева</cp:lastModifiedBy>
  <cp:revision>38</cp:revision>
  <dcterms:created xsi:type="dcterms:W3CDTF">2006-08-16T00:00:00Z</dcterms:created>
  <dcterms:modified xsi:type="dcterms:W3CDTF">2024-01-28T16:55:52Z</dcterms:modified>
  <dc:identifier>DAEsgmTJueE</dc:identifier>
</cp:coreProperties>
</file>