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4" r:id="rId15"/>
    <p:sldId id="273" r:id="rId16"/>
    <p:sldId id="275" r:id="rId17"/>
    <p:sldId id="271" r:id="rId18"/>
  </p:sldIdLst>
  <p:sldSz cx="18288000" cy="10287000"/>
  <p:notesSz cx="6858000" cy="9144000"/>
  <p:embeddedFontLst>
    <p:embeddedFont>
      <p:font typeface="Fira Sans Light" panose="020B0604020202020204" charset="0"/>
      <p:regular r:id="rId20"/>
    </p:embeddedFont>
    <p:embeddedFont>
      <p:font typeface="TT Norms Pro" panose="020B0604020202020204" charset="0"/>
      <p:regular r:id="rId21"/>
      <p:bold r:id="rId22"/>
      <p:italic r:id="rId23"/>
      <p:boldItalic r:id="rId24"/>
    </p:embeddedFont>
    <p:embeddedFont>
      <p:font typeface="Carlito Bold" panose="020B0604020202020204" charset="0"/>
      <p:regular r:id="rId25"/>
    </p:embeddedFont>
    <p:embeddedFont>
      <p:font typeface="Tahoma Bold" panose="020B0604020202020204" charset="0"/>
      <p:regular r:id="rId26"/>
    </p:embeddedFont>
    <p:embeddedFont>
      <p:font typeface="Arimo Bold" panose="020B0604020202020204" charset="0"/>
      <p:regular r:id="rId27"/>
    </p:embeddedFont>
    <p:embeddedFont>
      <p:font typeface="Carlito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ahoma" panose="020B0604030504040204" pitchFamily="34" charset="0"/>
      <p:regular r:id="rId33"/>
      <p:bold r:id="rId34"/>
    </p:embeddedFont>
    <p:embeddedFont>
      <p:font typeface="Fira Sans Medium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8" d="100"/>
          <a:sy n="78" d="100"/>
        </p:scale>
        <p:origin x="-29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30.05.2024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3952" y="1586769"/>
            <a:ext cx="7970606" cy="827820"/>
          </a:xfrm>
        </p:spPr>
        <p:txBody>
          <a:bodyPr anchor="t">
            <a:noAutofit/>
          </a:bodyPr>
          <a:lstStyle>
            <a:lvl1pPr algn="l">
              <a:lnSpc>
                <a:spcPts val="5025"/>
              </a:lnSpc>
              <a:defRPr sz="55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dirty="0"/>
              <a:t>Заголовок раздела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4" y="4072652"/>
            <a:ext cx="121641" cy="945000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973952" y="2741698"/>
            <a:ext cx="7970606" cy="78803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9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What is Lorem Ipsum?</a:t>
            </a:r>
            <a:endParaRPr lang="ru-RU" dirty="0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971614" y="3842549"/>
            <a:ext cx="5203370" cy="4907250"/>
          </a:xfrm>
        </p:spPr>
        <p:txBody>
          <a:bodyPr>
            <a:noAutofit/>
          </a:bodyPr>
          <a:lstStyle>
            <a:lvl1pPr marL="542925" indent="-542925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2300">
                <a:solidFill>
                  <a:schemeClr val="tx2"/>
                </a:solidFill>
                <a:latin typeface="TT Norms Pro" panose="020B0103030101020204" pitchFamily="34" charset="0"/>
              </a:defRPr>
            </a:lvl1pPr>
          </a:lstStyle>
          <a:p>
            <a:pPr lvl="0"/>
            <a:r>
              <a:rPr lang="ru-RU" dirty="0"/>
              <a:t>Организация и управление научно-образовательным</a:t>
            </a:r>
            <a:br>
              <a:rPr lang="ru-RU" dirty="0"/>
            </a:br>
            <a:r>
              <a:rPr lang="ru-RU" dirty="0"/>
              <a:t>процессом по программам</a:t>
            </a:r>
            <a:br>
              <a:rPr lang="ru-RU" dirty="0"/>
            </a:br>
            <a:r>
              <a:rPr lang="ru-RU" dirty="0"/>
              <a:t>подготовки научно-</a:t>
            </a:r>
            <a:br>
              <a:rPr lang="ru-RU" dirty="0"/>
            </a:br>
            <a:r>
              <a:rPr lang="ru-RU" dirty="0"/>
              <a:t>педагогических кадров</a:t>
            </a:r>
            <a:br>
              <a:rPr lang="ru-RU" dirty="0"/>
            </a:br>
            <a:r>
              <a:rPr lang="ru-RU" dirty="0"/>
              <a:t>в аспирантуре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Разработка нормативной</a:t>
            </a:r>
            <a:br>
              <a:rPr lang="ru-RU" dirty="0"/>
            </a:br>
            <a:r>
              <a:rPr lang="ru-RU" dirty="0"/>
              <a:t>и методической документации</a:t>
            </a:r>
            <a:br>
              <a:rPr lang="ru-RU" dirty="0"/>
            </a:br>
            <a:r>
              <a:rPr lang="ru-RU" dirty="0"/>
              <a:t>по осуществлению </a:t>
            </a:r>
            <a:br>
              <a:rPr lang="ru-RU" dirty="0"/>
            </a:br>
            <a:r>
              <a:rPr lang="ru-RU" dirty="0"/>
              <a:t>научно-образовательной</a:t>
            </a:r>
            <a:br>
              <a:rPr lang="ru-RU" dirty="0"/>
            </a:br>
            <a:r>
              <a:rPr lang="ru-RU" dirty="0"/>
              <a:t>деятельности в аспирантуре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977056" y="9498331"/>
            <a:ext cx="5214599" cy="547688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ru-RU"/>
              <a:t>Название презентации в одну или несколько строк</a:t>
            </a:r>
            <a:endParaRPr lang="ru-RU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14859968" y="9473240"/>
            <a:ext cx="2467412" cy="547688"/>
          </a:xfrm>
        </p:spPr>
        <p:txBody>
          <a:bodyPr/>
          <a:lstStyle>
            <a:lvl1pPr>
              <a:defRPr sz="1700">
                <a:solidFill>
                  <a:schemeClr val="accent1"/>
                </a:solidFill>
              </a:defRPr>
            </a:lvl1pPr>
          </a:lstStyle>
          <a:p>
            <a:fld id="{66B5E2A4-72D4-4DC4-9470-54C0EE06E4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21" hasCustomPrompt="1"/>
          </p:nvPr>
        </p:nvSpPr>
        <p:spPr>
          <a:xfrm>
            <a:off x="6506000" y="9642565"/>
            <a:ext cx="5203370" cy="2663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Докладчик (при необходимости)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4859968" y="491792"/>
            <a:ext cx="2455202" cy="323166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r"/>
            <a:r>
              <a:rPr lang="en-US" sz="1200" dirty="0">
                <a:solidFill>
                  <a:schemeClr val="accent1"/>
                </a:solidFill>
              </a:rPr>
              <a:t>misis.ru</a:t>
            </a:r>
            <a:endParaRPr lang="ru-RU" sz="1200" dirty="0">
              <a:solidFill>
                <a:schemeClr val="accent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04" y="299304"/>
            <a:ext cx="1795617" cy="721455"/>
          </a:xfrm>
          <a:prstGeom prst="rect">
            <a:avLst/>
          </a:prstGeom>
        </p:spPr>
      </p:pic>
      <p:sp>
        <p:nvSpPr>
          <p:cNvPr id="20" name="Текст 6"/>
          <p:cNvSpPr>
            <a:spLocks noGrp="1"/>
          </p:cNvSpPr>
          <p:nvPr>
            <p:ph type="body" sz="quarter" idx="22" hasCustomPrompt="1"/>
          </p:nvPr>
        </p:nvSpPr>
        <p:spPr>
          <a:xfrm>
            <a:off x="6506000" y="3842549"/>
            <a:ext cx="5203370" cy="4907250"/>
          </a:xfrm>
        </p:spPr>
        <p:txBody>
          <a:bodyPr>
            <a:noAutofit/>
          </a:bodyPr>
          <a:lstStyle>
            <a:lvl1pPr marL="542925" indent="-542925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2300">
                <a:solidFill>
                  <a:schemeClr val="tx2"/>
                </a:solidFill>
                <a:latin typeface="TT Norms Pro" panose="020B0103030101020204" pitchFamily="34" charset="0"/>
              </a:defRPr>
            </a:lvl1pPr>
          </a:lstStyle>
          <a:p>
            <a:pPr lvl="0"/>
            <a:r>
              <a:rPr lang="ru-RU" dirty="0"/>
              <a:t>Организация и управление научно-образовательным</a:t>
            </a:r>
            <a:br>
              <a:rPr lang="ru-RU" dirty="0"/>
            </a:br>
            <a:r>
              <a:rPr lang="ru-RU" dirty="0"/>
              <a:t>процессом по программам</a:t>
            </a:r>
            <a:br>
              <a:rPr lang="ru-RU" dirty="0"/>
            </a:br>
            <a:r>
              <a:rPr lang="ru-RU" dirty="0"/>
              <a:t>подготовки научно-</a:t>
            </a:r>
            <a:br>
              <a:rPr lang="ru-RU" dirty="0"/>
            </a:br>
            <a:r>
              <a:rPr lang="ru-RU" dirty="0"/>
              <a:t>педагогических кадров</a:t>
            </a:r>
            <a:br>
              <a:rPr lang="ru-RU" dirty="0"/>
            </a:br>
            <a:r>
              <a:rPr lang="ru-RU" dirty="0"/>
              <a:t>в аспирантуре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Разработка нормативной</a:t>
            </a:r>
            <a:br>
              <a:rPr lang="ru-RU" dirty="0"/>
            </a:br>
            <a:r>
              <a:rPr lang="ru-RU" dirty="0"/>
              <a:t>и методической документации</a:t>
            </a:r>
            <a:br>
              <a:rPr lang="ru-RU" dirty="0"/>
            </a:br>
            <a:r>
              <a:rPr lang="ru-RU" dirty="0"/>
              <a:t>по осуществлению </a:t>
            </a:r>
            <a:br>
              <a:rPr lang="ru-RU" dirty="0"/>
            </a:br>
            <a:r>
              <a:rPr lang="ru-RU" dirty="0"/>
              <a:t>научно-образовательной</a:t>
            </a:r>
            <a:br>
              <a:rPr lang="ru-RU" dirty="0"/>
            </a:br>
            <a:r>
              <a:rPr lang="ru-RU" dirty="0"/>
              <a:t>деятельности в аспирантуре</a:t>
            </a:r>
          </a:p>
        </p:txBody>
      </p:sp>
      <p:sp>
        <p:nvSpPr>
          <p:cNvPr id="21" name="Текст 6"/>
          <p:cNvSpPr>
            <a:spLocks noGrp="1"/>
          </p:cNvSpPr>
          <p:nvPr>
            <p:ph type="body" sz="quarter" idx="23" hasCustomPrompt="1"/>
          </p:nvPr>
        </p:nvSpPr>
        <p:spPr>
          <a:xfrm>
            <a:off x="12040385" y="3842549"/>
            <a:ext cx="5204559" cy="4907250"/>
          </a:xfrm>
        </p:spPr>
        <p:txBody>
          <a:bodyPr>
            <a:noAutofit/>
          </a:bodyPr>
          <a:lstStyle>
            <a:lvl1pPr marL="542925" indent="-542925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2300">
                <a:solidFill>
                  <a:schemeClr val="tx2"/>
                </a:solidFill>
                <a:latin typeface="TT Norms Pro" panose="020B0103030101020204" pitchFamily="34" charset="0"/>
              </a:defRPr>
            </a:lvl1pPr>
          </a:lstStyle>
          <a:p>
            <a:pPr lvl="0"/>
            <a:r>
              <a:rPr lang="ru-RU" dirty="0"/>
              <a:t>Организация и управление научно-образовательным</a:t>
            </a:r>
            <a:br>
              <a:rPr lang="ru-RU" dirty="0"/>
            </a:br>
            <a:r>
              <a:rPr lang="ru-RU" dirty="0"/>
              <a:t>процессом по программам</a:t>
            </a:r>
            <a:br>
              <a:rPr lang="ru-RU" dirty="0"/>
            </a:br>
            <a:r>
              <a:rPr lang="ru-RU" dirty="0"/>
              <a:t>подготовки научно-</a:t>
            </a:r>
            <a:br>
              <a:rPr lang="ru-RU" dirty="0"/>
            </a:br>
            <a:r>
              <a:rPr lang="ru-RU" dirty="0"/>
              <a:t>педагогических кадров</a:t>
            </a:r>
            <a:br>
              <a:rPr lang="ru-RU" dirty="0"/>
            </a:br>
            <a:r>
              <a:rPr lang="ru-RU" dirty="0"/>
              <a:t>в аспирантуре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Разработка нормативной</a:t>
            </a:r>
            <a:br>
              <a:rPr lang="ru-RU" dirty="0"/>
            </a:br>
            <a:r>
              <a:rPr lang="ru-RU" dirty="0"/>
              <a:t>и методической документации</a:t>
            </a:r>
            <a:br>
              <a:rPr lang="ru-RU" dirty="0"/>
            </a:br>
            <a:r>
              <a:rPr lang="ru-RU" dirty="0"/>
              <a:t>по осуществлению </a:t>
            </a:r>
            <a:br>
              <a:rPr lang="ru-RU" dirty="0"/>
            </a:br>
            <a:r>
              <a:rPr lang="ru-RU" dirty="0"/>
              <a:t>научно-образовательной</a:t>
            </a:r>
            <a:br>
              <a:rPr lang="ru-RU" dirty="0"/>
            </a:br>
            <a:r>
              <a:rPr lang="ru-RU" dirty="0"/>
              <a:t>деятельности в аспирантуре</a:t>
            </a:r>
          </a:p>
        </p:txBody>
      </p:sp>
    </p:spTree>
    <p:extLst>
      <p:ext uri="{BB962C8B-B14F-4D97-AF65-F5344CB8AC3E}">
        <p14:creationId xmlns:p14="http://schemas.microsoft.com/office/powerpoint/2010/main" val="4098181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876">
          <p15:clr>
            <a:srgbClr val="FBAE40"/>
          </p15:clr>
        </p15:guide>
        <p15:guide id="2" pos="14483">
          <p15:clr>
            <a:srgbClr val="FBAE40"/>
          </p15:clr>
        </p15:guide>
        <p15:guide id="3" pos="2871">
          <p15:clr>
            <a:srgbClr val="FBAE40"/>
          </p15:clr>
        </p15:guide>
        <p15:guide id="4" pos="3212">
          <p15:clr>
            <a:srgbClr val="FBAE40"/>
          </p15:clr>
        </p15:guide>
        <p15:guide id="5" pos="5200">
          <p15:clr>
            <a:srgbClr val="FBAE40"/>
          </p15:clr>
        </p15:guide>
        <p15:guide id="6" pos="5512">
          <p15:clr>
            <a:srgbClr val="FBAE40"/>
          </p15:clr>
        </p15:guide>
        <p15:guide id="7" pos="7512">
          <p15:clr>
            <a:srgbClr val="FBAE40"/>
          </p15:clr>
        </p15:guide>
        <p15:guide id="8" pos="7838">
          <p15:clr>
            <a:srgbClr val="FBAE40"/>
          </p15:clr>
        </p15:guide>
        <p15:guide id="9" pos="9834">
          <p15:clr>
            <a:srgbClr val="FBAE40"/>
          </p15:clr>
        </p15:guide>
        <p15:guide id="10" pos="10152">
          <p15:clr>
            <a:srgbClr val="FBAE40"/>
          </p15:clr>
        </p15:guide>
        <p15:guide id="11" pos="12160">
          <p15:clr>
            <a:srgbClr val="FBAE40"/>
          </p15:clr>
        </p15:guide>
        <p15:guide id="12" pos="12480">
          <p15:clr>
            <a:srgbClr val="FBAE40"/>
          </p15:clr>
        </p15:guide>
        <p15:guide id="13" orient="horz" pos="1344">
          <p15:clr>
            <a:srgbClr val="FBAE40"/>
          </p15:clr>
        </p15:guide>
        <p15:guide id="14" orient="horz" pos="7767">
          <p15:clr>
            <a:srgbClr val="FBAE40"/>
          </p15:clr>
        </p15:guide>
        <p15:guide id="15" orient="horz" pos="8232">
          <p15:clr>
            <a:srgbClr val="FBAE40"/>
          </p15:clr>
        </p15:guide>
        <p15:guide id="16" orient="horz" pos="55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36004" y="3543300"/>
            <a:ext cx="8939340" cy="1406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5"/>
              </a:lnSpc>
            </a:pPr>
            <a:r>
              <a:rPr lang="ru-RU" sz="4000" dirty="0" smtClean="0">
                <a:solidFill>
                  <a:srgbClr val="505569"/>
                </a:solidFill>
                <a:latin typeface="Tahoma Bold"/>
              </a:rPr>
              <a:t>О задачах работы Федерального </a:t>
            </a:r>
            <a:r>
              <a:rPr lang="ru-RU" sz="4000" dirty="0" smtClean="0">
                <a:solidFill>
                  <a:srgbClr val="505569"/>
                </a:solidFill>
                <a:latin typeface="Tahoma Bold"/>
              </a:rPr>
              <a:t>УМО на 2024 г.</a:t>
            </a:r>
            <a:endParaRPr lang="en-US" sz="4000" dirty="0">
              <a:solidFill>
                <a:srgbClr val="505569"/>
              </a:solidFill>
              <a:latin typeface="Tahom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7380" y="7675349"/>
            <a:ext cx="8252185" cy="141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0070C0"/>
                </a:solidFill>
                <a:latin typeface="Arimo Medium Italics"/>
              </a:rPr>
              <a:t>Петров Вадим Леонидович, </a:t>
            </a: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0070C0"/>
                </a:solidFill>
                <a:latin typeface="Arimo Medium Italics"/>
              </a:rPr>
              <a:t>председатель Федерального УМО по направлению «Прикладная геология, горное дело, нефтегазовое дело и геодезия», проректор Университета МИСИС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1964" y="4072652"/>
            <a:ext cx="121641" cy="945000"/>
          </a:xfrm>
          <a:custGeom>
            <a:avLst/>
            <a:gdLst/>
            <a:ahLst/>
            <a:cxnLst/>
            <a:rect l="l" t="t" r="r" b="b"/>
            <a:pathLst>
              <a:path w="121641" h="945000">
                <a:moveTo>
                  <a:pt x="0" y="0"/>
                </a:moveTo>
                <a:lnTo>
                  <a:pt x="121641" y="0"/>
                </a:lnTo>
                <a:lnTo>
                  <a:pt x="121641" y="945000"/>
                </a:lnTo>
                <a:lnTo>
                  <a:pt x="0" y="94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0" r="-111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951405" y="537510"/>
            <a:ext cx="2272330" cy="231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0541F0"/>
                </a:solidFill>
                <a:latin typeface="Tahoma"/>
              </a:rPr>
              <a:t>misis.ru</a:t>
            </a:r>
          </a:p>
        </p:txBody>
      </p:sp>
      <p:sp>
        <p:nvSpPr>
          <p:cNvPr id="4" name="Freeform 4"/>
          <p:cNvSpPr/>
          <p:nvPr/>
        </p:nvSpPr>
        <p:spPr>
          <a:xfrm>
            <a:off x="1047668" y="299304"/>
            <a:ext cx="1509717" cy="712800"/>
          </a:xfrm>
          <a:custGeom>
            <a:avLst/>
            <a:gdLst/>
            <a:ahLst/>
            <a:cxnLst/>
            <a:rect l="l" t="t" r="r" b="b"/>
            <a:pathLst>
              <a:path w="1509717" h="712800">
                <a:moveTo>
                  <a:pt x="0" y="0"/>
                </a:moveTo>
                <a:lnTo>
                  <a:pt x="1509717" y="0"/>
                </a:lnTo>
                <a:lnTo>
                  <a:pt x="1509717" y="712800"/>
                </a:lnTo>
                <a:lnTo>
                  <a:pt x="0" y="712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3" r="-113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951407" y="9499911"/>
            <a:ext cx="2284532" cy="475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>
                <a:solidFill>
                  <a:srgbClr val="0541F0"/>
                </a:solidFill>
                <a:latin typeface="Arimo Medium"/>
              </a:rPr>
              <a:t>10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56090" y="1787176"/>
            <a:ext cx="8306207" cy="5859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0"/>
              </a:lnSpc>
            </a:pPr>
            <a:r>
              <a:rPr lang="en-US" sz="2700">
                <a:solidFill>
                  <a:srgbClr val="FF0000"/>
                </a:solidFill>
                <a:latin typeface="Arimo Medium"/>
              </a:rPr>
              <a:t>Содержание высшего образования </a:t>
            </a:r>
            <a:r>
              <a:rPr lang="en-US" sz="2700">
                <a:solidFill>
                  <a:srgbClr val="000000"/>
                </a:solidFill>
                <a:latin typeface="Arimo Medium"/>
              </a:rPr>
              <a:t>по специальностям и  направлениям подготовки, отнесенным к УГСН, </a:t>
            </a:r>
          </a:p>
          <a:p>
            <a:pPr algn="just">
              <a:lnSpc>
                <a:spcPts val="3240"/>
              </a:lnSpc>
            </a:pPr>
            <a:endParaRPr lang="en-US" sz="2700">
              <a:solidFill>
                <a:srgbClr val="000000"/>
              </a:solidFill>
              <a:latin typeface="Arimo Medium"/>
            </a:endParaRPr>
          </a:p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FF0000"/>
                </a:solidFill>
                <a:latin typeface="Arimo Bold"/>
              </a:rPr>
              <a:t>определяется </a:t>
            </a:r>
          </a:p>
          <a:p>
            <a:pPr algn="ctr">
              <a:lnSpc>
                <a:spcPts val="3240"/>
              </a:lnSpc>
            </a:pPr>
            <a:endParaRPr lang="en-US" sz="2700">
              <a:solidFill>
                <a:srgbClr val="FF0000"/>
              </a:solidFill>
              <a:latin typeface="Arimo Bold"/>
            </a:endParaRPr>
          </a:p>
          <a:p>
            <a:pPr algn="just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mo Medium"/>
              </a:rPr>
              <a:t>программой базового высшего образования – программой по специальности, программой специализированного высшего образования - программой по направлению подготовки магистратуры, </a:t>
            </a:r>
          </a:p>
          <a:p>
            <a:pPr algn="just">
              <a:lnSpc>
                <a:spcPts val="3240"/>
              </a:lnSpc>
            </a:pPr>
            <a:endParaRPr lang="en-US" sz="2700">
              <a:solidFill>
                <a:srgbClr val="000000"/>
              </a:solidFill>
              <a:latin typeface="Arimo Medium"/>
            </a:endParaRPr>
          </a:p>
          <a:p>
            <a:pPr algn="just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mo Medium"/>
              </a:rPr>
              <a:t>разрабатываемой и утверждаемой </a:t>
            </a:r>
            <a:r>
              <a:rPr lang="en-US" sz="2700">
                <a:solidFill>
                  <a:srgbClr val="FF0000"/>
                </a:solidFill>
                <a:latin typeface="Arimo Bold"/>
              </a:rPr>
              <a:t>Организацией самостоятельно</a:t>
            </a:r>
            <a:r>
              <a:rPr lang="en-US" sz="2700">
                <a:solidFill>
                  <a:srgbClr val="000000"/>
                </a:solidFill>
                <a:latin typeface="Arimo Medium"/>
              </a:rPr>
              <a:t> в соответствии с ФГОС ВО.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27236" y="523054"/>
            <a:ext cx="12485854" cy="52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25"/>
              </a:lnSpc>
            </a:pPr>
            <a:r>
              <a:rPr lang="en-US" sz="3900">
                <a:solidFill>
                  <a:srgbClr val="0541F0"/>
                </a:solidFill>
                <a:latin typeface="Tahoma Bold"/>
              </a:rPr>
              <a:t>Отдельные формулировки макета ФГОС ВО</a:t>
            </a:r>
          </a:p>
        </p:txBody>
      </p:sp>
      <p:sp>
        <p:nvSpPr>
          <p:cNvPr id="8" name="Freeform 8"/>
          <p:cNvSpPr/>
          <p:nvPr/>
        </p:nvSpPr>
        <p:spPr>
          <a:xfrm>
            <a:off x="9940738" y="1097280"/>
            <a:ext cx="8062572" cy="8062047"/>
          </a:xfrm>
          <a:custGeom>
            <a:avLst/>
            <a:gdLst/>
            <a:ahLst/>
            <a:cxnLst/>
            <a:rect l="l" t="t" r="r" b="b"/>
            <a:pathLst>
              <a:path w="8062572" h="8062047">
                <a:moveTo>
                  <a:pt x="0" y="0"/>
                </a:moveTo>
                <a:lnTo>
                  <a:pt x="8062572" y="0"/>
                </a:lnTo>
                <a:lnTo>
                  <a:pt x="8062572" y="8062047"/>
                </a:lnTo>
                <a:lnTo>
                  <a:pt x="0" y="80620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" b="-3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56270" y="8851830"/>
            <a:ext cx="950157" cy="950095"/>
          </a:xfrm>
          <a:custGeom>
            <a:avLst/>
            <a:gdLst/>
            <a:ahLst/>
            <a:cxnLst/>
            <a:rect l="l" t="t" r="r" b="b"/>
            <a:pathLst>
              <a:path w="950157" h="950095">
                <a:moveTo>
                  <a:pt x="0" y="0"/>
                </a:moveTo>
                <a:lnTo>
                  <a:pt x="950157" y="0"/>
                </a:lnTo>
                <a:lnTo>
                  <a:pt x="950157" y="950096"/>
                </a:lnTo>
                <a:lnTo>
                  <a:pt x="0" y="9500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045946" y="8376783"/>
            <a:ext cx="950157" cy="950096"/>
          </a:xfrm>
          <a:custGeom>
            <a:avLst/>
            <a:gdLst/>
            <a:ahLst/>
            <a:cxnLst/>
            <a:rect l="l" t="t" r="r" b="b"/>
            <a:pathLst>
              <a:path w="950157" h="950096">
                <a:moveTo>
                  <a:pt x="0" y="0"/>
                </a:moveTo>
                <a:lnTo>
                  <a:pt x="950157" y="0"/>
                </a:lnTo>
                <a:lnTo>
                  <a:pt x="950157" y="950095"/>
                </a:lnTo>
                <a:lnTo>
                  <a:pt x="0" y="9500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1964" y="4072652"/>
            <a:ext cx="121641" cy="945000"/>
          </a:xfrm>
          <a:custGeom>
            <a:avLst/>
            <a:gdLst/>
            <a:ahLst/>
            <a:cxnLst/>
            <a:rect l="l" t="t" r="r" b="b"/>
            <a:pathLst>
              <a:path w="121641" h="945000">
                <a:moveTo>
                  <a:pt x="0" y="0"/>
                </a:moveTo>
                <a:lnTo>
                  <a:pt x="121641" y="0"/>
                </a:lnTo>
                <a:lnTo>
                  <a:pt x="121641" y="945000"/>
                </a:lnTo>
                <a:lnTo>
                  <a:pt x="0" y="94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0" r="-111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951405" y="537510"/>
            <a:ext cx="2272330" cy="231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0541F0"/>
                </a:solidFill>
                <a:latin typeface="Tahoma"/>
              </a:rPr>
              <a:t>misis.ru</a:t>
            </a:r>
          </a:p>
        </p:txBody>
      </p:sp>
      <p:sp>
        <p:nvSpPr>
          <p:cNvPr id="4" name="Freeform 4"/>
          <p:cNvSpPr/>
          <p:nvPr/>
        </p:nvSpPr>
        <p:spPr>
          <a:xfrm>
            <a:off x="1047668" y="299304"/>
            <a:ext cx="1509717" cy="712800"/>
          </a:xfrm>
          <a:custGeom>
            <a:avLst/>
            <a:gdLst/>
            <a:ahLst/>
            <a:cxnLst/>
            <a:rect l="l" t="t" r="r" b="b"/>
            <a:pathLst>
              <a:path w="1509717" h="712800">
                <a:moveTo>
                  <a:pt x="0" y="0"/>
                </a:moveTo>
                <a:lnTo>
                  <a:pt x="1509717" y="0"/>
                </a:lnTo>
                <a:lnTo>
                  <a:pt x="1509717" y="712800"/>
                </a:lnTo>
                <a:lnTo>
                  <a:pt x="0" y="712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3" r="-11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085916" y="5085255"/>
            <a:ext cx="5202084" cy="5201746"/>
          </a:xfrm>
          <a:custGeom>
            <a:avLst/>
            <a:gdLst/>
            <a:ahLst/>
            <a:cxnLst/>
            <a:rect l="l" t="t" r="r" b="b"/>
            <a:pathLst>
              <a:path w="5202084" h="5201746">
                <a:moveTo>
                  <a:pt x="0" y="0"/>
                </a:moveTo>
                <a:lnTo>
                  <a:pt x="5202084" y="0"/>
                </a:lnTo>
                <a:lnTo>
                  <a:pt x="5202084" y="5201747"/>
                </a:lnTo>
                <a:lnTo>
                  <a:pt x="0" y="52017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" b="-3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951407" y="9499911"/>
            <a:ext cx="2284532" cy="475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>
                <a:solidFill>
                  <a:srgbClr val="0541F0"/>
                </a:solidFill>
                <a:latin typeface="Arimo Medium"/>
              </a:rPr>
              <a:t>11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05920" y="1544402"/>
            <a:ext cx="11064135" cy="3366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mo Medium"/>
              </a:rPr>
              <a:t>Организация </a:t>
            </a:r>
            <a:r>
              <a:rPr lang="en-US" sz="2700">
                <a:solidFill>
                  <a:srgbClr val="FF0000"/>
                </a:solidFill>
                <a:latin typeface="Arimo Medium"/>
              </a:rPr>
              <a:t>вправе разрабатывать образовательную программу</a:t>
            </a:r>
            <a:r>
              <a:rPr lang="en-US" sz="2700">
                <a:solidFill>
                  <a:srgbClr val="000000"/>
                </a:solidFill>
                <a:latin typeface="Arimo Medium"/>
              </a:rPr>
              <a:t>, включающую в себя профессиональные компетенции, отнесенные к </a:t>
            </a:r>
            <a:r>
              <a:rPr lang="en-US" sz="2700">
                <a:solidFill>
                  <a:srgbClr val="FF0000"/>
                </a:solidFill>
                <a:latin typeface="Arimo Medium"/>
              </a:rPr>
              <a:t>одной или нескольким специальностям и направлениям подготовки </a:t>
            </a:r>
            <a:r>
              <a:rPr lang="en-US" sz="2700">
                <a:solidFill>
                  <a:srgbClr val="000000"/>
                </a:solidFill>
                <a:latin typeface="Arimo Medium"/>
              </a:rPr>
              <a:t>по соответствующим уровням профессионального образования или к УГСН, а также к области (областям) и виду (видам) профессиональной деятельности, в том числе </a:t>
            </a:r>
            <a:r>
              <a:rPr lang="en-US" sz="2700">
                <a:solidFill>
                  <a:srgbClr val="FF0000"/>
                </a:solidFill>
                <a:latin typeface="Arimo Bold"/>
              </a:rPr>
              <a:t>с учетом возможности одновременного получения обучающимися нескольких квалификаций.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27236" y="523054"/>
            <a:ext cx="12485854" cy="52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25"/>
              </a:lnSpc>
            </a:pPr>
            <a:r>
              <a:rPr lang="en-US" sz="3900">
                <a:solidFill>
                  <a:srgbClr val="0541F0"/>
                </a:solidFill>
                <a:latin typeface="Tahoma Bold"/>
              </a:rPr>
              <a:t>Отдельные формулировки макета ФГОС ВО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8170" y="5651079"/>
            <a:ext cx="12451406" cy="4613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mo Medium"/>
              </a:rPr>
              <a:t>При разработке образовательной программы с учетом возможности одновременного получения обучающимися нескольких квалификаций Организация исходит из квалификаций, указанных в </a:t>
            </a:r>
            <a:r>
              <a:rPr lang="en-US" sz="2700">
                <a:solidFill>
                  <a:srgbClr val="FF0000"/>
                </a:solidFill>
                <a:latin typeface="Arimo Medium"/>
              </a:rPr>
              <a:t>Перечней специальностей и направлений подготовки высшего образования</a:t>
            </a:r>
            <a:r>
              <a:rPr lang="en-US" sz="2700">
                <a:solidFill>
                  <a:srgbClr val="000000"/>
                </a:solidFill>
                <a:latin typeface="Arimo Medium"/>
              </a:rPr>
              <a:t>, </a:t>
            </a:r>
            <a:r>
              <a:rPr lang="en-US" sz="2700">
                <a:solidFill>
                  <a:srgbClr val="0541F0"/>
                </a:solidFill>
                <a:latin typeface="Arimo Bold"/>
              </a:rPr>
              <a:t>квалификаций квалифицированного рабочего, служащего</a:t>
            </a:r>
            <a:r>
              <a:rPr lang="en-US" sz="2700">
                <a:solidFill>
                  <a:srgbClr val="000000"/>
                </a:solidFill>
                <a:latin typeface="Arimo Medium"/>
              </a:rPr>
              <a:t>, указанных в Перечне профессий среднего профессионального образования, а также </a:t>
            </a:r>
            <a:r>
              <a:rPr lang="en-US" sz="2700">
                <a:solidFill>
                  <a:srgbClr val="FF0000"/>
                </a:solidFill>
                <a:latin typeface="Arimo Medium"/>
              </a:rPr>
              <a:t>квалификаций, которые формируются по итогам реализации программ дополнительного профессионального образования и квалификаций</a:t>
            </a:r>
            <a:r>
              <a:rPr lang="en-US" sz="2700">
                <a:solidFill>
                  <a:srgbClr val="000000"/>
                </a:solidFill>
                <a:latin typeface="Arimo Medium"/>
              </a:rPr>
              <a:t>, которые размещаются </a:t>
            </a:r>
          </a:p>
          <a:p>
            <a:pPr algn="just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mo Medium"/>
              </a:rPr>
              <a:t>в том числе в Реестре сведений о проведении независимой оценки квалификаций. 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1232578"/>
            <a:ext cx="4375689" cy="4279392"/>
          </a:xfrm>
          <a:custGeom>
            <a:avLst/>
            <a:gdLst/>
            <a:ahLst/>
            <a:cxnLst/>
            <a:rect l="l" t="t" r="r" b="b"/>
            <a:pathLst>
              <a:path w="4375689" h="4279392">
                <a:moveTo>
                  <a:pt x="0" y="0"/>
                </a:moveTo>
                <a:lnTo>
                  <a:pt x="4375689" y="0"/>
                </a:lnTo>
                <a:lnTo>
                  <a:pt x="4375689" y="4279392"/>
                </a:lnTo>
                <a:lnTo>
                  <a:pt x="0" y="42793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0596" t="-15777" r="-8730" b="-2668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045946" y="1540592"/>
            <a:ext cx="950157" cy="950095"/>
          </a:xfrm>
          <a:custGeom>
            <a:avLst/>
            <a:gdLst/>
            <a:ahLst/>
            <a:cxnLst/>
            <a:rect l="l" t="t" r="r" b="b"/>
            <a:pathLst>
              <a:path w="950157" h="950095">
                <a:moveTo>
                  <a:pt x="0" y="0"/>
                </a:moveTo>
                <a:lnTo>
                  <a:pt x="950157" y="0"/>
                </a:lnTo>
                <a:lnTo>
                  <a:pt x="950157" y="950095"/>
                </a:lnTo>
                <a:lnTo>
                  <a:pt x="0" y="9500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1964" y="4072652"/>
            <a:ext cx="121641" cy="945000"/>
          </a:xfrm>
          <a:custGeom>
            <a:avLst/>
            <a:gdLst/>
            <a:ahLst/>
            <a:cxnLst/>
            <a:rect l="l" t="t" r="r" b="b"/>
            <a:pathLst>
              <a:path w="121641" h="945000">
                <a:moveTo>
                  <a:pt x="0" y="0"/>
                </a:moveTo>
                <a:lnTo>
                  <a:pt x="121641" y="0"/>
                </a:lnTo>
                <a:lnTo>
                  <a:pt x="121641" y="945000"/>
                </a:lnTo>
                <a:lnTo>
                  <a:pt x="0" y="94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0" r="-111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951405" y="537510"/>
            <a:ext cx="2272330" cy="231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0541F0"/>
                </a:solidFill>
                <a:latin typeface="Tahoma"/>
              </a:rPr>
              <a:t>misis.ru</a:t>
            </a:r>
          </a:p>
        </p:txBody>
      </p:sp>
      <p:sp>
        <p:nvSpPr>
          <p:cNvPr id="4" name="Freeform 4"/>
          <p:cNvSpPr/>
          <p:nvPr/>
        </p:nvSpPr>
        <p:spPr>
          <a:xfrm>
            <a:off x="1047668" y="299304"/>
            <a:ext cx="1509717" cy="712800"/>
          </a:xfrm>
          <a:custGeom>
            <a:avLst/>
            <a:gdLst/>
            <a:ahLst/>
            <a:cxnLst/>
            <a:rect l="l" t="t" r="r" b="b"/>
            <a:pathLst>
              <a:path w="1509717" h="712800">
                <a:moveTo>
                  <a:pt x="0" y="0"/>
                </a:moveTo>
                <a:lnTo>
                  <a:pt x="1509717" y="0"/>
                </a:lnTo>
                <a:lnTo>
                  <a:pt x="1509717" y="712800"/>
                </a:lnTo>
                <a:lnTo>
                  <a:pt x="0" y="712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3" r="-11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714944" y="1714500"/>
            <a:ext cx="8573056" cy="8572500"/>
          </a:xfrm>
          <a:custGeom>
            <a:avLst/>
            <a:gdLst/>
            <a:ahLst/>
            <a:cxnLst/>
            <a:rect l="l" t="t" r="r" b="b"/>
            <a:pathLst>
              <a:path w="8573056" h="8572500">
                <a:moveTo>
                  <a:pt x="0" y="0"/>
                </a:moveTo>
                <a:lnTo>
                  <a:pt x="8573056" y="0"/>
                </a:lnTo>
                <a:lnTo>
                  <a:pt x="8573056" y="8572500"/>
                </a:lnTo>
                <a:lnTo>
                  <a:pt x="0" y="85725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" b="-3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951407" y="9499911"/>
            <a:ext cx="2284532" cy="475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>
                <a:solidFill>
                  <a:srgbClr val="0541F0"/>
                </a:solidFill>
                <a:latin typeface="Arimo Medium"/>
              </a:rPr>
              <a:t>12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722" y="1181780"/>
            <a:ext cx="9332530" cy="9114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808080"/>
                </a:solidFill>
                <a:latin typeface="Arimo Bold"/>
              </a:rPr>
              <a:t>XX ТРЕБОВАНИЯ К ОРГАНИЗАЦИИ ВОСПИТАНИЯ ОБУЧАЮЩИХСЯ ПРИ РЕАЛИЗАЦИИ ОБРАЗОВАТЕЛЬНОЙ ПРОГРАММЫ </a:t>
            </a:r>
          </a:p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FF0000"/>
                </a:solidFill>
                <a:latin typeface="Arimo Bold"/>
              </a:rPr>
              <a:t>(включение раздела обсуждается)</a:t>
            </a:r>
          </a:p>
          <a:p>
            <a:pPr algn="ctr">
              <a:lnSpc>
                <a:spcPts val="2700"/>
              </a:lnSpc>
            </a:pPr>
            <a:endParaRPr lang="en-US" sz="2700">
              <a:solidFill>
                <a:srgbClr val="FF0000"/>
              </a:solidFill>
              <a:latin typeface="Arimo Bold"/>
            </a:endParaRPr>
          </a:p>
          <a:p>
            <a:pPr algn="ctr">
              <a:lnSpc>
                <a:spcPts val="2700"/>
              </a:lnSpc>
            </a:pPr>
            <a:endParaRPr lang="en-US" sz="2700">
              <a:solidFill>
                <a:srgbClr val="FF0000"/>
              </a:solidFill>
              <a:latin typeface="Arimo Bold"/>
            </a:endParaRPr>
          </a:p>
          <a:p>
            <a:pPr algn="just">
              <a:lnSpc>
                <a:spcPts val="2700"/>
              </a:lnSpc>
            </a:pPr>
            <a:r>
              <a:rPr lang="en-US" sz="2250">
                <a:solidFill>
                  <a:srgbClr val="808080"/>
                </a:solidFill>
                <a:latin typeface="Arimo Medium"/>
              </a:rPr>
              <a:t>Образовательные организации самостоятельно разрабатывают рабочую программу воспитания и календарный план воспитательной работы при разработке образовательных программ базового высшего образования, которые направлены на формирование следующих духовно-нравственных ценностей:</a:t>
            </a:r>
          </a:p>
          <a:p>
            <a:pPr algn="just">
              <a:lnSpc>
                <a:spcPts val="2700"/>
              </a:lnSpc>
            </a:pPr>
            <a:r>
              <a:rPr lang="en-US" sz="2250">
                <a:solidFill>
                  <a:srgbClr val="808080"/>
                </a:solidFill>
                <a:latin typeface="Arimo Medium"/>
              </a:rPr>
              <a:t>верность Конституции Российской Федерации, гражданственность;</a:t>
            </a:r>
          </a:p>
          <a:p>
            <a:pPr algn="just">
              <a:lnSpc>
                <a:spcPts val="2700"/>
              </a:lnSpc>
            </a:pPr>
            <a:r>
              <a:rPr lang="en-US" sz="2250">
                <a:solidFill>
                  <a:srgbClr val="808080"/>
                </a:solidFill>
                <a:latin typeface="Arimo Medium"/>
              </a:rPr>
              <a:t>патриотизм, служение Отечеству и ответственность за его судьбу;</a:t>
            </a:r>
          </a:p>
          <a:p>
            <a:pPr algn="just">
              <a:lnSpc>
                <a:spcPts val="2700"/>
              </a:lnSpc>
            </a:pPr>
            <a:r>
              <a:rPr lang="en-US" sz="2250">
                <a:solidFill>
                  <a:srgbClr val="808080"/>
                </a:solidFill>
                <a:latin typeface="Arimo Medium"/>
              </a:rPr>
              <a:t>уважение и соблюдение прав и свобод человека и гражданина;</a:t>
            </a:r>
          </a:p>
          <a:p>
            <a:pPr algn="just">
              <a:lnSpc>
                <a:spcPts val="2700"/>
              </a:lnSpc>
            </a:pPr>
            <a:r>
              <a:rPr lang="en-US" sz="2250">
                <a:solidFill>
                  <a:srgbClr val="808080"/>
                </a:solidFill>
                <a:latin typeface="Arimo Medium"/>
              </a:rPr>
              <a:t>приверженность традиционным семейным ценностям, крепкая семья;</a:t>
            </a:r>
          </a:p>
          <a:p>
            <a:pPr algn="just">
              <a:lnSpc>
                <a:spcPts val="2700"/>
              </a:lnSpc>
            </a:pPr>
            <a:r>
              <a:rPr lang="en-US" sz="2250">
                <a:solidFill>
                  <a:srgbClr val="808080"/>
                </a:solidFill>
                <a:latin typeface="Arimo Medium"/>
              </a:rPr>
              <a:t>приоритет духовного над материальным, созидательный труд; </a:t>
            </a:r>
          </a:p>
          <a:p>
            <a:pPr algn="just">
              <a:lnSpc>
                <a:spcPts val="2700"/>
              </a:lnSpc>
            </a:pPr>
            <a:r>
              <a:rPr lang="en-US" sz="2250">
                <a:solidFill>
                  <a:srgbClr val="808080"/>
                </a:solidFill>
                <a:latin typeface="Arimo Medium"/>
              </a:rPr>
              <a:t>коллективизм, взаимопомощь и взаимоуважение;</a:t>
            </a:r>
          </a:p>
          <a:p>
            <a:pPr algn="just">
              <a:lnSpc>
                <a:spcPts val="2700"/>
              </a:lnSpc>
            </a:pPr>
            <a:r>
              <a:rPr lang="en-US" sz="2250">
                <a:solidFill>
                  <a:srgbClr val="808080"/>
                </a:solidFill>
                <a:latin typeface="Arimo Medium"/>
              </a:rPr>
              <a:t>гуманизм, милосердие, справедливость; </a:t>
            </a:r>
          </a:p>
          <a:p>
            <a:pPr algn="just">
              <a:lnSpc>
                <a:spcPts val="2700"/>
              </a:lnSpc>
            </a:pPr>
            <a:r>
              <a:rPr lang="en-US" sz="2250">
                <a:solidFill>
                  <a:srgbClr val="808080"/>
                </a:solidFill>
                <a:latin typeface="Arimo Medium"/>
              </a:rPr>
              <a:t>историческая память и преемственность поколений, единство народов   России.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27236" y="523054"/>
            <a:ext cx="12485854" cy="52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25"/>
              </a:lnSpc>
            </a:pPr>
            <a:r>
              <a:rPr lang="en-US" sz="3900">
                <a:solidFill>
                  <a:srgbClr val="0541F0"/>
                </a:solidFill>
                <a:latin typeface="Tahoma Bold"/>
              </a:rPr>
              <a:t>Отдельные формулировки макета ФГОС ВО</a:t>
            </a:r>
          </a:p>
        </p:txBody>
      </p:sp>
      <p:sp>
        <p:nvSpPr>
          <p:cNvPr id="9" name="Freeform 9"/>
          <p:cNvSpPr/>
          <p:nvPr/>
        </p:nvSpPr>
        <p:spPr>
          <a:xfrm>
            <a:off x="17045946" y="8376783"/>
            <a:ext cx="950157" cy="950096"/>
          </a:xfrm>
          <a:custGeom>
            <a:avLst/>
            <a:gdLst/>
            <a:ahLst/>
            <a:cxnLst/>
            <a:rect l="l" t="t" r="r" b="b"/>
            <a:pathLst>
              <a:path w="950157" h="950096">
                <a:moveTo>
                  <a:pt x="0" y="0"/>
                </a:moveTo>
                <a:lnTo>
                  <a:pt x="950157" y="0"/>
                </a:lnTo>
                <a:lnTo>
                  <a:pt x="950157" y="950095"/>
                </a:lnTo>
                <a:lnTo>
                  <a:pt x="0" y="9500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007340" y="9542146"/>
            <a:ext cx="3931920" cy="494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Arial"/>
              </a:rPr>
              <a:t>15</a:t>
            </a:r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358776" y="1149351"/>
          <a:ext cx="17545050" cy="10657780"/>
        </p:xfrm>
        <a:graphic>
          <a:graphicData uri="http://schemas.openxmlformats.org/drawingml/2006/table">
            <a:tbl>
              <a:tblPr/>
              <a:tblGrid>
                <a:gridCol w="5752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19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84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029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1641">
                <a:tc rowSpan="2"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FFFFFF"/>
                          </a:solidFill>
                          <a:latin typeface="Arimo Bold"/>
                        </a:rPr>
                        <a:t>Код</a:t>
                      </a:r>
                      <a:endParaRPr lang="en-US" sz="1100"/>
                    </a:p>
                    <a:p>
                      <a:pPr algn="ctr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FFFFFF"/>
                          </a:solidFill>
                          <a:latin typeface="Arimo Bold"/>
                        </a:rPr>
                        <a:t>БК</a:t>
                      </a:r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41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FFFFFF"/>
                          </a:solidFill>
                          <a:latin typeface="Arimo Bold"/>
                        </a:rPr>
                        <a:t>Формулировка компетенции</a:t>
                      </a:r>
                      <a:endParaRPr lang="en-US" sz="1100"/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41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FFFFFF"/>
                          </a:solidFill>
                          <a:latin typeface="Arimo Bold"/>
                        </a:rPr>
                        <a:t>Результаты обучения по достижению компетенции</a:t>
                      </a:r>
                      <a:endParaRPr lang="en-US" sz="1100"/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41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FFFFFF"/>
                          </a:solidFill>
                          <a:latin typeface="Arimo Bold"/>
                        </a:rPr>
                        <a:t>Результаты обучения по достижению компетенции</a:t>
                      </a:r>
                      <a:endParaRPr lang="en-US" sz="1100"/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4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641">
                <a:tc vMerge="1"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FFFFFF"/>
                          </a:solidFill>
                          <a:latin typeface="Arimo Bold"/>
                        </a:rPr>
                        <a:t>Код</a:t>
                      </a:r>
                      <a:endParaRPr lang="en-US" sz="1100"/>
                    </a:p>
                    <a:p>
                      <a:pPr algn="ctr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FFFFFF"/>
                          </a:solidFill>
                          <a:latin typeface="Arimo Bold"/>
                        </a:rPr>
                        <a:t>БК</a:t>
                      </a:r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41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FFFFFF"/>
                          </a:solidFill>
                          <a:latin typeface="Arimo Bold"/>
                        </a:rPr>
                        <a:t>Формулировка компетенции</a:t>
                      </a:r>
                      <a:endParaRPr lang="en-US" sz="1100"/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4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знать</a:t>
                      </a:r>
                      <a:endParaRPr lang="en-US" sz="1100"/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уметь</a:t>
                      </a:r>
                      <a:endParaRPr lang="en-US" sz="1100"/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641">
                <a:tc gridSpan="4"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FFFFFF"/>
                          </a:solidFill>
                          <a:latin typeface="Arimo Bold"/>
                        </a:rPr>
                        <a:t>Программы базового высшего образования</a:t>
                      </a:r>
                      <a:endParaRPr lang="en-US" sz="1100"/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41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FFFFFF"/>
                          </a:solidFill>
                          <a:latin typeface="Arimo Bold"/>
                        </a:rPr>
                        <a:t>Программы базового высшего образования</a:t>
                      </a:r>
                      <a:endParaRPr lang="en-US" sz="1100"/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41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FFFFFF"/>
                          </a:solidFill>
                          <a:latin typeface="Arimo Bold"/>
                        </a:rPr>
                        <a:t>Программы базового высшего образования</a:t>
                      </a:r>
                      <a:endParaRPr lang="en-US" sz="1100"/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41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FFFFFF"/>
                          </a:solidFill>
                          <a:latin typeface="Arimo Bold"/>
                        </a:rPr>
                        <a:t>Программы базового высшего образования</a:t>
                      </a:r>
                      <a:endParaRPr lang="en-US" sz="1100"/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4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0037">
                <a:tc rowSpan="7">
                  <a:txBody>
                    <a:bodyPr/>
                    <a:lstStyle/>
                    <a:p>
                      <a:pPr algn="l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FFFFFF"/>
                          </a:solidFill>
                          <a:latin typeface="Arimo Bold"/>
                        </a:rPr>
                        <a:t>БК-1</a:t>
                      </a:r>
                      <a:endParaRPr lang="en-US" sz="1100"/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41F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Способен применять математические методы </a:t>
                      </a:r>
                      <a:endParaRPr lang="en-US" sz="1100"/>
                    </a:p>
                    <a:p>
                      <a:pPr algn="ctr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для решения задач профессиональной деятельности</a:t>
                      </a:r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F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Основные положения теории пределов числовых последовательностей </a:t>
                      </a:r>
                      <a:endParaRPr lang="en-US" sz="1100"/>
                    </a:p>
                    <a:p>
                      <a:pPr algn="just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и функций, теории числовых рядов.</a:t>
                      </a:r>
                    </a:p>
                    <a:p>
                      <a:pPr algn="just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Основные понятия </a:t>
                      </a:r>
                    </a:p>
                    <a:p>
                      <a:pPr algn="just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и теоремы дифференциального исчисления функций одной и нескольких переменных.</a:t>
                      </a:r>
                    </a:p>
                    <a:p>
                      <a:pPr algn="just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Основные положения интегрального исчисления: теории неопределенного интеграла, определенного интеграла Римана, несобственного интеграла, кратного интеграла Римана.</a:t>
                      </a:r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F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Решать типовые задачи на вычисление пределов функций, дифференцирование </a:t>
                      </a:r>
                      <a:endParaRPr lang="en-US" sz="1100"/>
                    </a:p>
                    <a:p>
                      <a:pPr algn="just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и интегрирование, </a:t>
                      </a:r>
                    </a:p>
                    <a:p>
                      <a:pPr algn="just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на разложение функций </a:t>
                      </a:r>
                    </a:p>
                    <a:p>
                      <a:pPr algn="just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в ряды, производить исследование функций, применять приложения дифференциального </a:t>
                      </a:r>
                    </a:p>
                    <a:p>
                      <a:pPr algn="just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и интегрального исчисления.</a:t>
                      </a:r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7162">
                <a:tc vMerge="1">
                  <a:txBody>
                    <a:bodyPr/>
                    <a:lstStyle/>
                    <a:p>
                      <a:pPr algn="l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FFFFFF"/>
                          </a:solidFill>
                          <a:latin typeface="Arimo Bold"/>
                        </a:rPr>
                        <a:t>БК-1</a:t>
                      </a:r>
                      <a:endParaRPr lang="en-US" sz="1100"/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41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Способен применять математические методы </a:t>
                      </a:r>
                      <a:endParaRPr lang="en-US" sz="1100"/>
                    </a:p>
                    <a:p>
                      <a:pPr algn="ctr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для решения задач профессиональной деятельности</a:t>
                      </a:r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F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Основные положения </a:t>
                      </a:r>
                      <a:endParaRPr lang="en-US" sz="1100"/>
                    </a:p>
                    <a:p>
                      <a:pPr algn="just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и методы теории рядов </a:t>
                      </a:r>
                    </a:p>
                    <a:p>
                      <a:pPr algn="just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и интеграла Фурье.</a:t>
                      </a:r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Применять аппарат теории рядов и интеграла Фурье для решения задач математического анализа.</a:t>
                      </a:r>
                      <a:endParaRPr lang="en-US" sz="1100"/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7162">
                <a:tc vMerge="1">
                  <a:txBody>
                    <a:bodyPr/>
                    <a:lstStyle/>
                    <a:p>
                      <a:pPr algn="l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FFFFFF"/>
                          </a:solidFill>
                          <a:latin typeface="Arimo Bold"/>
                        </a:rPr>
                        <a:t>БК-1</a:t>
                      </a:r>
                      <a:endParaRPr lang="en-US" sz="1100"/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41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Способен применять математические методы </a:t>
                      </a:r>
                      <a:endParaRPr lang="en-US" sz="1100"/>
                    </a:p>
                    <a:p>
                      <a:pPr algn="ctr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для решения задач профессиональной деятельности</a:t>
                      </a:r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F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Основные приемы дифференцирования </a:t>
                      </a:r>
                      <a:endParaRPr lang="en-US" sz="1100"/>
                    </a:p>
                    <a:p>
                      <a:pPr algn="just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и интегрирования функций комплексного переменного.</a:t>
                      </a:r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F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Применять аппарат теории функций комплексного переменного, в том числе для решения задач </a:t>
                      </a:r>
                      <a:endParaRPr lang="en-US" sz="1100"/>
                    </a:p>
                    <a:p>
                      <a:pPr algn="just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в действительной области.</a:t>
                      </a:r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05966">
                <a:tc vMerge="1">
                  <a:txBody>
                    <a:bodyPr/>
                    <a:lstStyle/>
                    <a:p>
                      <a:pPr algn="l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FFFFFF"/>
                          </a:solidFill>
                          <a:latin typeface="Arimo Bold"/>
                        </a:rPr>
                        <a:t>БК-1</a:t>
                      </a:r>
                      <a:endParaRPr lang="en-US" sz="1100"/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41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Способен применять математические методы </a:t>
                      </a:r>
                      <a:endParaRPr lang="en-US" sz="1100"/>
                    </a:p>
                    <a:p>
                      <a:pPr algn="ctr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для решения задач профессиональной деятельности</a:t>
                      </a:r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F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Основные понятия </a:t>
                      </a:r>
                      <a:endParaRPr lang="en-US" sz="1100"/>
                    </a:p>
                    <a:p>
                      <a:pPr algn="just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и методы теории вероятностей.</a:t>
                      </a:r>
                    </a:p>
                    <a:p>
                      <a:pPr algn="just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Основные числовые </a:t>
                      </a:r>
                    </a:p>
                    <a:p>
                      <a:pPr algn="just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и функциональные характеристики распределений случайных величин.</a:t>
                      </a:r>
                    </a:p>
                    <a:p>
                      <a:pPr algn="just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Основы теории цепей Маркова, основные виды и характеристики случайных процессов.</a:t>
                      </a:r>
                    </a:p>
                    <a:p>
                      <a:pPr algn="just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Различные виды предельных теорем для последовательностей независимых одинаково распределенных случайных величин.</a:t>
                      </a:r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Применять основные модели и методы решения теоретико-вероятностных задач, </a:t>
                      </a:r>
                      <a:endParaRPr lang="en-US" sz="1100"/>
                    </a:p>
                    <a:p>
                      <a:pPr algn="just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в том числе применять аппарат вероятностных распределений случайных величин.</a:t>
                      </a:r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14923">
                <a:tc vMerge="1">
                  <a:txBody>
                    <a:bodyPr/>
                    <a:lstStyle/>
                    <a:p>
                      <a:pPr algn="l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FFFFFF"/>
                          </a:solidFill>
                          <a:latin typeface="Arimo Bold"/>
                        </a:rPr>
                        <a:t>БК-1</a:t>
                      </a:r>
                      <a:endParaRPr lang="en-US" sz="1100"/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41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Способен применять математические методы </a:t>
                      </a:r>
                      <a:endParaRPr lang="en-US" sz="1100"/>
                    </a:p>
                    <a:p>
                      <a:pPr algn="ctr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для решения задач профессиональной деятельности</a:t>
                      </a:r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F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Основные понятия математической статистики.</a:t>
                      </a:r>
                      <a:endParaRPr lang="en-US" sz="1100"/>
                    </a:p>
                    <a:p>
                      <a:pPr algn="just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Методы построения статистических оценок параметров </a:t>
                      </a:r>
                    </a:p>
                    <a:p>
                      <a:pPr algn="just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и доверительных интервалов.</a:t>
                      </a:r>
                    </a:p>
                    <a:p>
                      <a:pPr algn="just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Основные методы проверки статистических гипотез.</a:t>
                      </a:r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F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Строить статистические модели экспериментов, оценивать параметры статистических моделей, вычислять характеристики критериев проверки статистических гипотез.</a:t>
                      </a:r>
                      <a:endParaRPr lang="en-US" sz="1100"/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67162">
                <a:tc vMerge="1">
                  <a:txBody>
                    <a:bodyPr/>
                    <a:lstStyle/>
                    <a:p>
                      <a:pPr algn="l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FFFFFF"/>
                          </a:solidFill>
                          <a:latin typeface="Arimo Bold"/>
                        </a:rPr>
                        <a:t>БК-1</a:t>
                      </a:r>
                      <a:endParaRPr lang="en-US" sz="1100"/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41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Способен применять математические методы </a:t>
                      </a:r>
                      <a:endParaRPr lang="en-US" sz="1100"/>
                    </a:p>
                    <a:p>
                      <a:pPr algn="ctr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для решения задач профессиональной деятельности</a:t>
                      </a:r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F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Основные понятия векторной алгебры </a:t>
                      </a:r>
                      <a:endParaRPr lang="en-US" sz="1100"/>
                    </a:p>
                    <a:p>
                      <a:pPr algn="just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и аналитической геометрии.</a:t>
                      </a:r>
                    </a:p>
                    <a:p>
                      <a:pPr algn="just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Основные виды уравнений простейших геометрических объектов.</a:t>
                      </a:r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Решать типовые задачи аналитической геометрии.</a:t>
                      </a:r>
                      <a:endParaRPr lang="en-US" sz="1100"/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10445">
                <a:tc vMerge="1">
                  <a:txBody>
                    <a:bodyPr/>
                    <a:lstStyle/>
                    <a:p>
                      <a:pPr algn="l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FFFFFF"/>
                          </a:solidFill>
                          <a:latin typeface="Arimo Bold"/>
                        </a:rPr>
                        <a:t>БК-1</a:t>
                      </a:r>
                      <a:endParaRPr lang="en-US" sz="1100"/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41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Способен применять математические методы </a:t>
                      </a:r>
                      <a:endParaRPr lang="en-US" sz="1100"/>
                    </a:p>
                    <a:p>
                      <a:pPr algn="ctr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для решения задач профессиональной деятельности</a:t>
                      </a:r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F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Основы теории матриц над полем.</a:t>
                      </a:r>
                      <a:endParaRPr lang="en-US" sz="1100"/>
                    </a:p>
                    <a:p>
                      <a:pPr algn="just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Основы теории линейных векторных пространств </a:t>
                      </a:r>
                    </a:p>
                    <a:p>
                      <a:pPr algn="just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и их преобразований.</a:t>
                      </a:r>
                    </a:p>
                    <a:p>
                      <a:pPr algn="just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Методы решений систем линейных уравнений над полем.</a:t>
                      </a:r>
                    </a:p>
                    <a:p>
                      <a:pPr algn="just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Основы теории евклидовых пространств </a:t>
                      </a:r>
                    </a:p>
                    <a:p>
                      <a:pPr algn="just">
                        <a:lnSpc>
                          <a:spcPts val="1980"/>
                        </a:lnSpc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и их преобразований.</a:t>
                      </a:r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F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80"/>
                        </a:lnSpc>
                        <a:defRPr/>
                      </a:pPr>
                      <a:r>
                        <a:rPr lang="en-US" sz="1650">
                          <a:solidFill>
                            <a:srgbClr val="000000"/>
                          </a:solidFill>
                          <a:latin typeface="Arimo Medium"/>
                        </a:rPr>
                        <a:t>Решать типовые задачи линейной алгебры.</a:t>
                      </a:r>
                      <a:endParaRPr lang="en-US" sz="1100"/>
                    </a:p>
                  </a:txBody>
                  <a:tcPr marL="15591" marR="15591" marT="15591" marB="15591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7521" y="252576"/>
            <a:ext cx="13543278" cy="827820"/>
          </a:xfrm>
        </p:spPr>
        <p:txBody>
          <a:bodyPr/>
          <a:lstStyle/>
          <a:p>
            <a:r>
              <a:rPr lang="ru-RU" sz="2700" b="1" dirty="0"/>
              <a:t>24. ПРИКЛАДНАЯ </a:t>
            </a:r>
            <a:r>
              <a:rPr lang="ru-RU" sz="2700" b="1" dirty="0"/>
              <a:t>ГЕОЛОГИЯ, ГОРНОЕ ДЕЛО, НЕФТЕГАЗОВОЕ ДЕЛО, ГЕОДЕЗИЯ И ЗЕМЛЕУСТРОЙСТВО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6B5E2A4-72D4-4DC4-9470-54C0EE06E412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8678"/>
            <a:ext cx="7730837" cy="775832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173332"/>
              </p:ext>
            </p:extLst>
          </p:nvPr>
        </p:nvGraphicFramePr>
        <p:xfrm>
          <a:off x="8391435" y="2650904"/>
          <a:ext cx="9896565" cy="7297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6678">
                  <a:extLst>
                    <a:ext uri="{9D8B030D-6E8A-4147-A177-3AD203B41FA5}">
                      <a16:colId xmlns:a16="http://schemas.microsoft.com/office/drawing/2014/main" xmlns="" val="1634302868"/>
                    </a:ext>
                  </a:extLst>
                </a:gridCol>
                <a:gridCol w="1937793">
                  <a:extLst>
                    <a:ext uri="{9D8B030D-6E8A-4147-A177-3AD203B41FA5}">
                      <a16:colId xmlns:a16="http://schemas.microsoft.com/office/drawing/2014/main" xmlns="" val="3650403385"/>
                    </a:ext>
                  </a:extLst>
                </a:gridCol>
                <a:gridCol w="2793405">
                  <a:extLst>
                    <a:ext uri="{9D8B030D-6E8A-4147-A177-3AD203B41FA5}">
                      <a16:colId xmlns:a16="http://schemas.microsoft.com/office/drawing/2014/main" xmlns="" val="392435515"/>
                    </a:ext>
                  </a:extLst>
                </a:gridCol>
                <a:gridCol w="2793405">
                  <a:extLst>
                    <a:ext uri="{9D8B030D-6E8A-4147-A177-3AD203B41FA5}">
                      <a16:colId xmlns:a16="http://schemas.microsoft.com/office/drawing/2014/main" xmlns="" val="1658325418"/>
                    </a:ext>
                  </a:extLst>
                </a:gridCol>
                <a:gridCol w="925284">
                  <a:extLst>
                    <a:ext uri="{9D8B030D-6E8A-4147-A177-3AD203B41FA5}">
                      <a16:colId xmlns:a16="http://schemas.microsoft.com/office/drawing/2014/main" xmlns="" val="2338504445"/>
                    </a:ext>
                  </a:extLst>
                </a:gridCol>
              </a:tblGrid>
              <a:tr h="2628900">
                <a:tc rowSpan="2">
                  <a:txBody>
                    <a:bodyPr/>
                    <a:lstStyle/>
                    <a:p>
                      <a:pPr indent="36000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02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14" marR="79814" marT="0" marB="0"/>
                </a:tc>
                <a:tc rowSpan="2">
                  <a:txBody>
                    <a:bodyPr/>
                    <a:lstStyle/>
                    <a:p>
                      <a:pPr indent="36000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Землеустройство и кадастры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 indent="36000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Уровень базового высшего образования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 indent="36000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 Инженер-землеустроитель</a:t>
                      </a:r>
                    </a:p>
                    <a:p>
                      <a:pPr indent="36000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                                                            Инженер по кадастровой деятельности</a:t>
                      </a:r>
                    </a:p>
                    <a:p>
                      <a:pPr indent="36000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                                                             Инженер-специалист по управлению земельными ресурсами и объектами недвижимости</a:t>
                      </a:r>
                    </a:p>
                    <a:p>
                      <a:pPr indent="36000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 indent="36000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14" marR="79814" marT="0" marB="0"/>
                </a:tc>
                <a:extLst>
                  <a:ext uri="{0D108BD9-81ED-4DB2-BD59-A6C34878D82A}">
                    <a16:rowId xmlns:a16="http://schemas.microsoft.com/office/drawing/2014/main" xmlns="" val="937021503"/>
                  </a:ext>
                </a:extLst>
              </a:tr>
              <a:tr h="2628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000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Уровень специализированного образования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 indent="36000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Магистр землеустроитель</a:t>
                      </a:r>
                    </a:p>
                    <a:p>
                      <a:pPr indent="36000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                                                            Магистр по кадастровой деятельности</a:t>
                      </a:r>
                    </a:p>
                    <a:p>
                      <a:pPr indent="36000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                                                             Магистр - специалист по управлению земельными ресурсами и объектами недвижимости</a:t>
                      </a:r>
                    </a:p>
                    <a:p>
                      <a:pPr indent="36000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 indent="36000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14" marR="79814" marT="0" marB="0"/>
                </a:tc>
                <a:extLst>
                  <a:ext uri="{0D108BD9-81ED-4DB2-BD59-A6C34878D82A}">
                    <a16:rowId xmlns:a16="http://schemas.microsoft.com/office/drawing/2014/main" xmlns="" val="4191924773"/>
                  </a:ext>
                </a:extLst>
              </a:tr>
              <a:tr h="1019846">
                <a:tc rowSpan="2">
                  <a:txBody>
                    <a:bodyPr/>
                    <a:lstStyle/>
                    <a:p>
                      <a:pPr indent="36000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03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14" marR="79814" marT="0" marB="0"/>
                </a:tc>
                <a:tc rowSpan="2">
                  <a:txBody>
                    <a:bodyPr/>
                    <a:lstStyle/>
                    <a:p>
                      <a:pPr indent="36000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Геодезия и дистанционное зондирование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 indent="36000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Уровень базового высшего образования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 indent="36000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Инженер по дистанционному зондированию</a:t>
                      </a:r>
                    </a:p>
                    <a:p>
                      <a:pPr indent="36000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Инженер – аэрофотогеодезист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 indent="36000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14" marR="79814" marT="0" marB="0"/>
                </a:tc>
                <a:extLst>
                  <a:ext uri="{0D108BD9-81ED-4DB2-BD59-A6C34878D82A}">
                    <a16:rowId xmlns:a16="http://schemas.microsoft.com/office/drawing/2014/main" xmlns="" val="2104761432"/>
                  </a:ext>
                </a:extLst>
              </a:tr>
              <a:tr h="10198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000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Уровень магистратуры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 indent="36000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Магистр по дистанционному зондированию</a:t>
                      </a:r>
                    </a:p>
                    <a:p>
                      <a:pPr indent="36000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Магистр по аэрофотогеодезии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14" marR="79814" marT="0" marB="0"/>
                </a:tc>
                <a:tc>
                  <a:txBody>
                    <a:bodyPr/>
                    <a:lstStyle/>
                    <a:p>
                      <a:pPr indent="36000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14" marR="79814" marT="0" marB="0"/>
                </a:tc>
                <a:extLst>
                  <a:ext uri="{0D108BD9-81ED-4DB2-BD59-A6C34878D82A}">
                    <a16:rowId xmlns:a16="http://schemas.microsoft.com/office/drawing/2014/main" xmlns="" val="3559974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4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1964" y="4072652"/>
            <a:ext cx="121641" cy="945000"/>
          </a:xfrm>
          <a:custGeom>
            <a:avLst/>
            <a:gdLst/>
            <a:ahLst/>
            <a:cxnLst/>
            <a:rect l="l" t="t" r="r" b="b"/>
            <a:pathLst>
              <a:path w="121641" h="945000">
                <a:moveTo>
                  <a:pt x="0" y="0"/>
                </a:moveTo>
                <a:lnTo>
                  <a:pt x="121641" y="0"/>
                </a:lnTo>
                <a:lnTo>
                  <a:pt x="121641" y="945000"/>
                </a:lnTo>
                <a:lnTo>
                  <a:pt x="0" y="94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0" r="-111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951407" y="518462"/>
            <a:ext cx="2272322" cy="250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0541F0"/>
                </a:solidFill>
                <a:latin typeface="Arimo Medium"/>
              </a:rPr>
              <a:t>misis.ru</a:t>
            </a:r>
          </a:p>
        </p:txBody>
      </p:sp>
      <p:sp>
        <p:nvSpPr>
          <p:cNvPr id="4" name="Freeform 4"/>
          <p:cNvSpPr/>
          <p:nvPr/>
        </p:nvSpPr>
        <p:spPr>
          <a:xfrm>
            <a:off x="1046804" y="299304"/>
            <a:ext cx="1795617" cy="721455"/>
          </a:xfrm>
          <a:custGeom>
            <a:avLst/>
            <a:gdLst/>
            <a:ahLst/>
            <a:cxnLst/>
            <a:rect l="l" t="t" r="r" b="b"/>
            <a:pathLst>
              <a:path w="1795617" h="721455">
                <a:moveTo>
                  <a:pt x="0" y="0"/>
                </a:moveTo>
                <a:lnTo>
                  <a:pt x="1795616" y="0"/>
                </a:lnTo>
                <a:lnTo>
                  <a:pt x="1795616" y="721455"/>
                </a:lnTo>
                <a:lnTo>
                  <a:pt x="0" y="721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0" r="-31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951407" y="9499909"/>
            <a:ext cx="2284532" cy="475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70"/>
              </a:lnSpc>
            </a:pPr>
            <a:r>
              <a:rPr lang="en-US" sz="1725">
                <a:solidFill>
                  <a:srgbClr val="0541F0"/>
                </a:solidFill>
                <a:latin typeface="Arimo Medium"/>
              </a:rPr>
              <a:t>14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27236" y="523054"/>
            <a:ext cx="12485854" cy="583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25"/>
              </a:lnSpc>
            </a:pPr>
            <a:r>
              <a:rPr lang="ru-RU" sz="3900" dirty="0" smtClean="0">
                <a:solidFill>
                  <a:srgbClr val="0541F0"/>
                </a:solidFill>
                <a:latin typeface="Tahoma Bold"/>
              </a:rPr>
              <a:t>Задачи Федерального УМО на 2024 г.</a:t>
            </a:r>
            <a:endParaRPr lang="en-US" sz="3900" dirty="0">
              <a:solidFill>
                <a:srgbClr val="0541F0"/>
              </a:solidFill>
              <a:latin typeface="Tahoma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750244" y="9610400"/>
            <a:ext cx="2375971" cy="501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40"/>
              </a:lnSpc>
            </a:pPr>
            <a:r>
              <a:rPr lang="en-US" sz="3450">
                <a:solidFill>
                  <a:srgbClr val="0541F0"/>
                </a:solidFill>
                <a:latin typeface="Tahoma"/>
              </a:rPr>
              <a:t>14</a:t>
            </a:r>
          </a:p>
        </p:txBody>
      </p:sp>
      <p:sp>
        <p:nvSpPr>
          <p:cNvPr id="10" name="Freeform 10"/>
          <p:cNvSpPr/>
          <p:nvPr/>
        </p:nvSpPr>
        <p:spPr>
          <a:xfrm>
            <a:off x="17045946" y="8376783"/>
            <a:ext cx="950157" cy="950096"/>
          </a:xfrm>
          <a:custGeom>
            <a:avLst/>
            <a:gdLst/>
            <a:ahLst/>
            <a:cxnLst/>
            <a:rect l="l" t="t" r="r" b="b"/>
            <a:pathLst>
              <a:path w="950157" h="950096">
                <a:moveTo>
                  <a:pt x="0" y="0"/>
                </a:moveTo>
                <a:lnTo>
                  <a:pt x="950157" y="0"/>
                </a:lnTo>
                <a:lnTo>
                  <a:pt x="950157" y="950095"/>
                </a:lnTo>
                <a:lnTo>
                  <a:pt x="0" y="9500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"/>
            </a:stretch>
          </a:blipFill>
        </p:spPr>
      </p:sp>
      <p:sp>
        <p:nvSpPr>
          <p:cNvPr id="11" name="Прямоугольник 10"/>
          <p:cNvSpPr/>
          <p:nvPr/>
        </p:nvSpPr>
        <p:spPr>
          <a:xfrm>
            <a:off x="2700528" y="2552700"/>
            <a:ext cx="126918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mo Medium"/>
              </a:rPr>
              <a:t>Разработка проекта ФГОС ВО по УГСН: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200" b="1" dirty="0" smtClean="0">
              <a:solidFill>
                <a:srgbClr val="FF0000"/>
              </a:solidFill>
              <a:latin typeface="Arimo Mediu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  <a:latin typeface="Arimo Medium"/>
              </a:rPr>
              <a:t>Разработка модели БК;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200" b="1" dirty="0" smtClean="0">
              <a:solidFill>
                <a:srgbClr val="FF0000"/>
              </a:solidFill>
              <a:latin typeface="Arimo Mediu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  <a:latin typeface="Arimo Medium"/>
              </a:rPr>
              <a:t>Разработка модели ОПК и формализация требований к результатам обучения (знать; уметь) – первоочередная работа УМС;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200" b="1" dirty="0">
              <a:solidFill>
                <a:srgbClr val="FF0000"/>
              </a:solidFill>
              <a:latin typeface="Arimo Mediu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  <a:latin typeface="Arimo Medium"/>
              </a:rPr>
              <a:t>Формализация условий реализации образовательных программ;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200" b="1" dirty="0">
              <a:solidFill>
                <a:srgbClr val="FF0000"/>
              </a:solidFill>
              <a:latin typeface="Arimo Mediu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  <a:latin typeface="Arimo Medium"/>
              </a:rPr>
              <a:t>Типовые модели ПК (кейсы для университетов)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317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1964" y="4072652"/>
            <a:ext cx="121641" cy="945000"/>
          </a:xfrm>
          <a:custGeom>
            <a:avLst/>
            <a:gdLst/>
            <a:ahLst/>
            <a:cxnLst/>
            <a:rect l="l" t="t" r="r" b="b"/>
            <a:pathLst>
              <a:path w="121641" h="945000">
                <a:moveTo>
                  <a:pt x="0" y="0"/>
                </a:moveTo>
                <a:lnTo>
                  <a:pt x="121641" y="0"/>
                </a:lnTo>
                <a:lnTo>
                  <a:pt x="121641" y="945000"/>
                </a:lnTo>
                <a:lnTo>
                  <a:pt x="0" y="94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0" r="-111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951407" y="518462"/>
            <a:ext cx="2272322" cy="250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0541F0"/>
                </a:solidFill>
                <a:latin typeface="Arimo Medium"/>
              </a:rPr>
              <a:t>misis.ru</a:t>
            </a:r>
          </a:p>
        </p:txBody>
      </p:sp>
      <p:sp>
        <p:nvSpPr>
          <p:cNvPr id="4" name="Freeform 4"/>
          <p:cNvSpPr/>
          <p:nvPr/>
        </p:nvSpPr>
        <p:spPr>
          <a:xfrm>
            <a:off x="1046804" y="299304"/>
            <a:ext cx="1795617" cy="721455"/>
          </a:xfrm>
          <a:custGeom>
            <a:avLst/>
            <a:gdLst/>
            <a:ahLst/>
            <a:cxnLst/>
            <a:rect l="l" t="t" r="r" b="b"/>
            <a:pathLst>
              <a:path w="1795617" h="721455">
                <a:moveTo>
                  <a:pt x="0" y="0"/>
                </a:moveTo>
                <a:lnTo>
                  <a:pt x="1795616" y="0"/>
                </a:lnTo>
                <a:lnTo>
                  <a:pt x="1795616" y="721455"/>
                </a:lnTo>
                <a:lnTo>
                  <a:pt x="0" y="721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0" r="-31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951407" y="9499909"/>
            <a:ext cx="2284532" cy="475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70"/>
              </a:lnSpc>
            </a:pPr>
            <a:r>
              <a:rPr lang="en-US" sz="1725">
                <a:solidFill>
                  <a:srgbClr val="0541F0"/>
                </a:solidFill>
                <a:latin typeface="Arimo Medium"/>
              </a:rPr>
              <a:t>14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27236" y="523054"/>
            <a:ext cx="12485854" cy="583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25"/>
              </a:lnSpc>
            </a:pPr>
            <a:r>
              <a:rPr lang="ru-RU" sz="3900" dirty="0" smtClean="0">
                <a:solidFill>
                  <a:srgbClr val="0541F0"/>
                </a:solidFill>
                <a:latin typeface="Tahoma Bold"/>
              </a:rPr>
              <a:t>Задачи Федерального УМО на 2024 г.</a:t>
            </a:r>
            <a:endParaRPr lang="en-US" sz="3900" dirty="0">
              <a:solidFill>
                <a:srgbClr val="0541F0"/>
              </a:solidFill>
              <a:latin typeface="Tahoma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750244" y="9610400"/>
            <a:ext cx="2375971" cy="501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40"/>
              </a:lnSpc>
            </a:pPr>
            <a:r>
              <a:rPr lang="en-US" sz="3450">
                <a:solidFill>
                  <a:srgbClr val="0541F0"/>
                </a:solidFill>
                <a:latin typeface="Tahoma"/>
              </a:rPr>
              <a:t>14</a:t>
            </a:r>
          </a:p>
        </p:txBody>
      </p:sp>
      <p:sp>
        <p:nvSpPr>
          <p:cNvPr id="10" name="Freeform 10"/>
          <p:cNvSpPr/>
          <p:nvPr/>
        </p:nvSpPr>
        <p:spPr>
          <a:xfrm>
            <a:off x="17045946" y="8376783"/>
            <a:ext cx="950157" cy="950096"/>
          </a:xfrm>
          <a:custGeom>
            <a:avLst/>
            <a:gdLst/>
            <a:ahLst/>
            <a:cxnLst/>
            <a:rect l="l" t="t" r="r" b="b"/>
            <a:pathLst>
              <a:path w="950157" h="950096">
                <a:moveTo>
                  <a:pt x="0" y="0"/>
                </a:moveTo>
                <a:lnTo>
                  <a:pt x="950157" y="0"/>
                </a:lnTo>
                <a:lnTo>
                  <a:pt x="950157" y="950095"/>
                </a:lnTo>
                <a:lnTo>
                  <a:pt x="0" y="9500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"/>
            </a:stretch>
          </a:blipFill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87" y="2019300"/>
            <a:ext cx="12735720" cy="215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24000" y="4545152"/>
            <a:ext cx="142262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ИЗМЕНЕНИЯ,</a:t>
            </a:r>
            <a:br>
              <a:rPr lang="ru-RU" b="1" dirty="0"/>
            </a:br>
            <a:r>
              <a:rPr lang="ru-RU" b="1" dirty="0"/>
              <a:t>которые вносятся в некоторые приказы </a:t>
            </a:r>
            <a:endParaRPr lang="ru-RU" dirty="0"/>
          </a:p>
          <a:p>
            <a:pPr algn="ctr"/>
            <a:r>
              <a:rPr lang="ru-RU" b="1" dirty="0"/>
              <a:t>Министерства науки и высшего образования </a:t>
            </a:r>
            <a:endParaRPr lang="ru-RU" dirty="0"/>
          </a:p>
          <a:p>
            <a:pPr algn="ctr"/>
            <a:r>
              <a:rPr lang="ru-RU" b="1" dirty="0"/>
              <a:t>Российской Федерации в сфере высшего образования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sz="2400" dirty="0"/>
              <a:t>1. В приказе Министерства науки и высшего образования Российской Федерации от 1 февраля 2022 г. № 89 «Об утверждении перечня специальностей и направлений подготовки высшего образования </a:t>
            </a:r>
            <a:br>
              <a:rPr lang="ru-RU" sz="2400" dirty="0"/>
            </a:br>
            <a:r>
              <a:rPr lang="ru-RU" sz="2400" dirty="0"/>
              <a:t>по программам </a:t>
            </a:r>
            <a:r>
              <a:rPr lang="ru-RU" sz="2400" dirty="0" err="1"/>
              <a:t>бакалавриата</a:t>
            </a:r>
            <a:r>
              <a:rPr lang="ru-RU" sz="2400" dirty="0"/>
              <a:t>, программам </a:t>
            </a:r>
            <a:r>
              <a:rPr lang="ru-RU" sz="2400" dirty="0" err="1"/>
              <a:t>специалитета</a:t>
            </a:r>
            <a:r>
              <a:rPr lang="ru-RU" sz="2400" dirty="0"/>
              <a:t>, программам магистратуры, программам ординатуры и программам </a:t>
            </a:r>
            <a:r>
              <a:rPr lang="ru-RU" sz="2400" dirty="0" err="1"/>
              <a:t>ассистентуры</a:t>
            </a:r>
            <a:r>
              <a:rPr lang="ru-RU" sz="2400" dirty="0"/>
              <a:t>-стажировки» (зарегистрирован Министерством юстиции Российской Федерации 3 марта 2022 г., регистрационный № 67610) пункт 4 изложить </a:t>
            </a:r>
            <a:br>
              <a:rPr lang="ru-RU" sz="2400" dirty="0"/>
            </a:br>
            <a:r>
              <a:rPr lang="ru-RU" sz="2400" dirty="0"/>
              <a:t>в новой редакции: </a:t>
            </a:r>
          </a:p>
          <a:p>
            <a:r>
              <a:rPr lang="ru-RU" sz="5400" b="1" dirty="0"/>
              <a:t>«4. Настоящий приказ вступает в силу с 1 сентября 2026 года.».</a:t>
            </a:r>
          </a:p>
        </p:txBody>
      </p:sp>
    </p:spTree>
    <p:extLst>
      <p:ext uri="{BB962C8B-B14F-4D97-AF65-F5344CB8AC3E}">
        <p14:creationId xmlns:p14="http://schemas.microsoft.com/office/powerpoint/2010/main" val="7983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1964" y="4072652"/>
            <a:ext cx="121641" cy="945000"/>
          </a:xfrm>
          <a:custGeom>
            <a:avLst/>
            <a:gdLst/>
            <a:ahLst/>
            <a:cxnLst/>
            <a:rect l="l" t="t" r="r" b="b"/>
            <a:pathLst>
              <a:path w="121641" h="945000">
                <a:moveTo>
                  <a:pt x="0" y="0"/>
                </a:moveTo>
                <a:lnTo>
                  <a:pt x="121641" y="0"/>
                </a:lnTo>
                <a:lnTo>
                  <a:pt x="121641" y="945000"/>
                </a:lnTo>
                <a:lnTo>
                  <a:pt x="0" y="945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10" r="-111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65390" y="7601215"/>
            <a:ext cx="5020490" cy="191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505569"/>
                </a:solidFill>
                <a:latin typeface="Tahoma"/>
              </a:rPr>
              <a:t>Ленинский проспект, д. 4</a:t>
            </a:r>
          </a:p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505569"/>
                </a:solidFill>
                <a:latin typeface="Tahoma"/>
              </a:rPr>
              <a:t>Москва, 119049</a:t>
            </a:r>
          </a:p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505569"/>
                </a:solidFill>
                <a:latin typeface="Tahoma"/>
              </a:rPr>
              <a:t>тел. +7 (499) 2373002</a:t>
            </a:r>
          </a:p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505569"/>
                </a:solidFill>
                <a:latin typeface="Tahoma"/>
              </a:rPr>
              <a:t>e-mail: petrovv@misis.ru</a:t>
            </a:r>
          </a:p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505569"/>
                </a:solidFill>
                <a:latin typeface="Tahoma"/>
              </a:rPr>
              <a:t>misis.ru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5392" y="5577082"/>
            <a:ext cx="7787725" cy="1174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25"/>
              </a:lnSpc>
            </a:pPr>
            <a:r>
              <a:rPr lang="en-US" sz="5400">
                <a:solidFill>
                  <a:srgbClr val="0541F0"/>
                </a:solidFill>
                <a:latin typeface="Tahoma Bold"/>
              </a:rPr>
              <a:t>Спасибо</a:t>
            </a:r>
          </a:p>
          <a:p>
            <a:pPr algn="l">
              <a:lnSpc>
                <a:spcPts val="5025"/>
              </a:lnSpc>
            </a:pPr>
            <a:r>
              <a:rPr lang="en-US" sz="5400">
                <a:solidFill>
                  <a:srgbClr val="0541F0"/>
                </a:solidFill>
                <a:latin typeface="Tahoma Bold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48538" y="3624141"/>
            <a:ext cx="5118840" cy="6662815"/>
          </a:xfrm>
          <a:custGeom>
            <a:avLst/>
            <a:gdLst/>
            <a:ahLst/>
            <a:cxnLst/>
            <a:rect l="l" t="t" r="r" b="b"/>
            <a:pathLst>
              <a:path w="5118840" h="6662815">
                <a:moveTo>
                  <a:pt x="0" y="0"/>
                </a:moveTo>
                <a:lnTo>
                  <a:pt x="5118839" y="0"/>
                </a:lnTo>
                <a:lnTo>
                  <a:pt x="5118839" y="6662815"/>
                </a:lnTo>
                <a:lnTo>
                  <a:pt x="0" y="66628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19" r="-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500317" y="155643"/>
            <a:ext cx="10227171" cy="3090555"/>
          </a:xfrm>
          <a:custGeom>
            <a:avLst/>
            <a:gdLst/>
            <a:ahLst/>
            <a:cxnLst/>
            <a:rect l="l" t="t" r="r" b="b"/>
            <a:pathLst>
              <a:path w="10227171" h="3090555">
                <a:moveTo>
                  <a:pt x="0" y="0"/>
                </a:moveTo>
                <a:lnTo>
                  <a:pt x="10227171" y="0"/>
                </a:lnTo>
                <a:lnTo>
                  <a:pt x="10227171" y="3090554"/>
                </a:lnTo>
                <a:lnTo>
                  <a:pt x="0" y="3090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16" t="-4199" b="-4666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0"/>
            <a:ext cx="6146800" cy="10287000"/>
            <a:chOff x="0" y="0"/>
            <a:chExt cx="161891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18910" cy="2709333"/>
            </a:xfrm>
            <a:custGeom>
              <a:avLst/>
              <a:gdLst/>
              <a:ahLst/>
              <a:cxnLst/>
              <a:rect l="l" t="t" r="r" b="b"/>
              <a:pathLst>
                <a:path w="1618910" h="2709333">
                  <a:moveTo>
                    <a:pt x="0" y="0"/>
                  </a:moveTo>
                  <a:lnTo>
                    <a:pt x="1618910" y="0"/>
                  </a:lnTo>
                  <a:lnTo>
                    <a:pt x="16189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541F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1618910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16727488" y="-44"/>
            <a:ext cx="19050" cy="10287000"/>
          </a:xfrm>
          <a:prstGeom prst="line">
            <a:avLst/>
          </a:prstGeom>
          <a:ln w="47625" cap="flat">
            <a:solidFill>
              <a:srgbClr val="0541F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1995576" y="3722077"/>
            <a:ext cx="8302447" cy="5536223"/>
          </a:xfrm>
          <a:custGeom>
            <a:avLst/>
            <a:gdLst/>
            <a:ahLst/>
            <a:cxnLst/>
            <a:rect l="l" t="t" r="r" b="b"/>
            <a:pathLst>
              <a:path w="8302447" h="5536223">
                <a:moveTo>
                  <a:pt x="0" y="0"/>
                </a:moveTo>
                <a:lnTo>
                  <a:pt x="8302448" y="0"/>
                </a:lnTo>
                <a:lnTo>
                  <a:pt x="8302448" y="5536223"/>
                </a:lnTo>
                <a:lnTo>
                  <a:pt x="0" y="55362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25543" y="277270"/>
            <a:ext cx="4610100" cy="3346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81"/>
              </a:lnSpc>
              <a:spcBef>
                <a:spcPct val="0"/>
              </a:spcBef>
            </a:pPr>
            <a:r>
              <a:rPr lang="en-US" sz="5341" u="none">
                <a:solidFill>
                  <a:srgbClr val="FFFFFF"/>
                </a:solidFill>
                <a:latin typeface="Arimo Bold"/>
              </a:rPr>
              <a:t>Поручения Президента </a:t>
            </a:r>
          </a:p>
          <a:p>
            <a:pPr marL="0" lvl="0" indent="0" algn="l">
              <a:lnSpc>
                <a:spcPts val="5181"/>
              </a:lnSpc>
              <a:spcBef>
                <a:spcPct val="0"/>
              </a:spcBef>
            </a:pPr>
            <a:r>
              <a:rPr lang="en-US" sz="5341" u="none">
                <a:solidFill>
                  <a:srgbClr val="FFFFFF"/>
                </a:solidFill>
                <a:latin typeface="Arimo Bold"/>
              </a:rPr>
              <a:t>по системе высшего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1964" y="4072652"/>
            <a:ext cx="121641" cy="945000"/>
          </a:xfrm>
          <a:custGeom>
            <a:avLst/>
            <a:gdLst/>
            <a:ahLst/>
            <a:cxnLst/>
            <a:rect l="l" t="t" r="r" b="b"/>
            <a:pathLst>
              <a:path w="121641" h="945000">
                <a:moveTo>
                  <a:pt x="0" y="0"/>
                </a:moveTo>
                <a:lnTo>
                  <a:pt x="121641" y="0"/>
                </a:lnTo>
                <a:lnTo>
                  <a:pt x="121641" y="945000"/>
                </a:lnTo>
                <a:lnTo>
                  <a:pt x="0" y="94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0" r="-111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951407" y="518462"/>
            <a:ext cx="2272322" cy="250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0541F0"/>
                </a:solidFill>
                <a:latin typeface="Arimo Medium"/>
              </a:rPr>
              <a:t>misis.ru</a:t>
            </a:r>
          </a:p>
        </p:txBody>
      </p:sp>
      <p:sp>
        <p:nvSpPr>
          <p:cNvPr id="4" name="Freeform 4"/>
          <p:cNvSpPr/>
          <p:nvPr/>
        </p:nvSpPr>
        <p:spPr>
          <a:xfrm>
            <a:off x="1046804" y="299304"/>
            <a:ext cx="1795617" cy="721455"/>
          </a:xfrm>
          <a:custGeom>
            <a:avLst/>
            <a:gdLst/>
            <a:ahLst/>
            <a:cxnLst/>
            <a:rect l="l" t="t" r="r" b="b"/>
            <a:pathLst>
              <a:path w="1795617" h="721455">
                <a:moveTo>
                  <a:pt x="0" y="0"/>
                </a:moveTo>
                <a:lnTo>
                  <a:pt x="1795616" y="0"/>
                </a:lnTo>
                <a:lnTo>
                  <a:pt x="1795616" y="721455"/>
                </a:lnTo>
                <a:lnTo>
                  <a:pt x="0" y="721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0" r="-31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951407" y="9518959"/>
            <a:ext cx="2284532" cy="456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70"/>
              </a:lnSpc>
            </a:pPr>
            <a:r>
              <a:rPr lang="en-US" sz="1725">
                <a:solidFill>
                  <a:srgbClr val="0541F0"/>
                </a:solidFill>
                <a:latin typeface="Tahoma"/>
              </a:rPr>
              <a:t>3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460717" y="2422816"/>
            <a:ext cx="12375918" cy="2632616"/>
            <a:chOff x="0" y="0"/>
            <a:chExt cx="16501224" cy="3510154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16475838" cy="3484753"/>
            </a:xfrm>
            <a:custGeom>
              <a:avLst/>
              <a:gdLst/>
              <a:ahLst/>
              <a:cxnLst/>
              <a:rect l="l" t="t" r="r" b="b"/>
              <a:pathLst>
                <a:path w="16475838" h="3484753">
                  <a:moveTo>
                    <a:pt x="0" y="0"/>
                  </a:moveTo>
                  <a:lnTo>
                    <a:pt x="16475838" y="0"/>
                  </a:lnTo>
                  <a:lnTo>
                    <a:pt x="16475838" y="3484753"/>
                  </a:lnTo>
                  <a:lnTo>
                    <a:pt x="0" y="3484753"/>
                  </a:lnTo>
                  <a:close/>
                </a:path>
              </a:pathLst>
            </a:custGeom>
            <a:solidFill>
              <a:srgbClr val="0541F0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501238" cy="3510153"/>
            </a:xfrm>
            <a:custGeom>
              <a:avLst/>
              <a:gdLst/>
              <a:ahLst/>
              <a:cxnLst/>
              <a:rect l="l" t="t" r="r" b="b"/>
              <a:pathLst>
                <a:path w="16501238" h="3510153">
                  <a:moveTo>
                    <a:pt x="12700" y="0"/>
                  </a:moveTo>
                  <a:lnTo>
                    <a:pt x="16488538" y="0"/>
                  </a:lnTo>
                  <a:cubicBezTo>
                    <a:pt x="16495523" y="0"/>
                    <a:pt x="16501238" y="5715"/>
                    <a:pt x="16501238" y="12700"/>
                  </a:cubicBezTo>
                  <a:lnTo>
                    <a:pt x="16501238" y="3497453"/>
                  </a:lnTo>
                  <a:cubicBezTo>
                    <a:pt x="16501238" y="3504438"/>
                    <a:pt x="16495523" y="3510153"/>
                    <a:pt x="16488538" y="3510153"/>
                  </a:cubicBezTo>
                  <a:lnTo>
                    <a:pt x="12700" y="3510153"/>
                  </a:lnTo>
                  <a:cubicBezTo>
                    <a:pt x="5715" y="3510153"/>
                    <a:pt x="0" y="3504438"/>
                    <a:pt x="0" y="3497453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497453"/>
                  </a:lnTo>
                  <a:lnTo>
                    <a:pt x="12700" y="3497453"/>
                  </a:lnTo>
                  <a:lnTo>
                    <a:pt x="12700" y="3484753"/>
                  </a:lnTo>
                  <a:lnTo>
                    <a:pt x="16488538" y="3484753"/>
                  </a:lnTo>
                  <a:lnTo>
                    <a:pt x="16488538" y="3497453"/>
                  </a:lnTo>
                  <a:lnTo>
                    <a:pt x="16475838" y="3497453"/>
                  </a:lnTo>
                  <a:lnTo>
                    <a:pt x="16475838" y="12700"/>
                  </a:lnTo>
                  <a:lnTo>
                    <a:pt x="16488538" y="12700"/>
                  </a:lnTo>
                  <a:lnTo>
                    <a:pt x="1648853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32DB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2478477" y="5890519"/>
            <a:ext cx="5947119" cy="1225998"/>
            <a:chOff x="0" y="0"/>
            <a:chExt cx="7929492" cy="1634664"/>
          </a:xfrm>
        </p:grpSpPr>
        <p:sp>
          <p:nvSpPr>
            <p:cNvPr id="10" name="Freeform 10"/>
            <p:cNvSpPr/>
            <p:nvPr/>
          </p:nvSpPr>
          <p:spPr>
            <a:xfrm>
              <a:off x="12700" y="12700"/>
              <a:ext cx="7904099" cy="1609217"/>
            </a:xfrm>
            <a:custGeom>
              <a:avLst/>
              <a:gdLst/>
              <a:ahLst/>
              <a:cxnLst/>
              <a:rect l="l" t="t" r="r" b="b"/>
              <a:pathLst>
                <a:path w="7904099" h="1609217">
                  <a:moveTo>
                    <a:pt x="0" y="0"/>
                  </a:moveTo>
                  <a:lnTo>
                    <a:pt x="7904099" y="0"/>
                  </a:lnTo>
                  <a:lnTo>
                    <a:pt x="7904099" y="1609217"/>
                  </a:lnTo>
                  <a:lnTo>
                    <a:pt x="0" y="1609217"/>
                  </a:lnTo>
                  <a:close/>
                </a:path>
              </a:pathLst>
            </a:custGeom>
            <a:solidFill>
              <a:srgbClr val="008C9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7929499" cy="1634617"/>
            </a:xfrm>
            <a:custGeom>
              <a:avLst/>
              <a:gdLst/>
              <a:ahLst/>
              <a:cxnLst/>
              <a:rect l="l" t="t" r="r" b="b"/>
              <a:pathLst>
                <a:path w="7929499" h="1634617">
                  <a:moveTo>
                    <a:pt x="12700" y="0"/>
                  </a:moveTo>
                  <a:lnTo>
                    <a:pt x="7916799" y="0"/>
                  </a:lnTo>
                  <a:cubicBezTo>
                    <a:pt x="7923784" y="0"/>
                    <a:pt x="7929499" y="5715"/>
                    <a:pt x="7929499" y="12700"/>
                  </a:cubicBezTo>
                  <a:lnTo>
                    <a:pt x="7929499" y="1621917"/>
                  </a:lnTo>
                  <a:cubicBezTo>
                    <a:pt x="7929499" y="1628902"/>
                    <a:pt x="7923784" y="1634617"/>
                    <a:pt x="7916799" y="1634617"/>
                  </a:cubicBezTo>
                  <a:lnTo>
                    <a:pt x="12700" y="1634617"/>
                  </a:lnTo>
                  <a:cubicBezTo>
                    <a:pt x="5715" y="1634617"/>
                    <a:pt x="0" y="1628902"/>
                    <a:pt x="0" y="162191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621917"/>
                  </a:lnTo>
                  <a:lnTo>
                    <a:pt x="12700" y="1621917"/>
                  </a:lnTo>
                  <a:lnTo>
                    <a:pt x="12700" y="1609217"/>
                  </a:lnTo>
                  <a:lnTo>
                    <a:pt x="7916799" y="1609217"/>
                  </a:lnTo>
                  <a:lnTo>
                    <a:pt x="7916799" y="1621917"/>
                  </a:lnTo>
                  <a:lnTo>
                    <a:pt x="7904099" y="1621917"/>
                  </a:lnTo>
                  <a:lnTo>
                    <a:pt x="7904099" y="12700"/>
                  </a:lnTo>
                  <a:lnTo>
                    <a:pt x="7916799" y="12700"/>
                  </a:lnTo>
                  <a:lnTo>
                    <a:pt x="791679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6ADBC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7929492" cy="16537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FFFFFF"/>
                  </a:solidFill>
                  <a:latin typeface="Arimo Medium"/>
                </a:rPr>
                <a:t>Среднее общее образование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144149" y="5890519"/>
            <a:ext cx="5692488" cy="1225998"/>
            <a:chOff x="0" y="0"/>
            <a:chExt cx="7589984" cy="1634664"/>
          </a:xfrm>
        </p:grpSpPr>
        <p:sp>
          <p:nvSpPr>
            <p:cNvPr id="14" name="Freeform 14"/>
            <p:cNvSpPr/>
            <p:nvPr/>
          </p:nvSpPr>
          <p:spPr>
            <a:xfrm>
              <a:off x="12700" y="12700"/>
              <a:ext cx="7564628" cy="1609217"/>
            </a:xfrm>
            <a:custGeom>
              <a:avLst/>
              <a:gdLst/>
              <a:ahLst/>
              <a:cxnLst/>
              <a:rect l="l" t="t" r="r" b="b"/>
              <a:pathLst>
                <a:path w="7564628" h="1609217">
                  <a:moveTo>
                    <a:pt x="0" y="0"/>
                  </a:moveTo>
                  <a:lnTo>
                    <a:pt x="7564628" y="0"/>
                  </a:lnTo>
                  <a:lnTo>
                    <a:pt x="7564628" y="1609217"/>
                  </a:lnTo>
                  <a:lnTo>
                    <a:pt x="0" y="1609217"/>
                  </a:lnTo>
                  <a:close/>
                </a:path>
              </a:pathLst>
            </a:custGeom>
            <a:solidFill>
              <a:srgbClr val="00B0F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7590028" cy="1634617"/>
            </a:xfrm>
            <a:custGeom>
              <a:avLst/>
              <a:gdLst/>
              <a:ahLst/>
              <a:cxnLst/>
              <a:rect l="l" t="t" r="r" b="b"/>
              <a:pathLst>
                <a:path w="7590028" h="1634617">
                  <a:moveTo>
                    <a:pt x="12700" y="0"/>
                  </a:moveTo>
                  <a:lnTo>
                    <a:pt x="7577328" y="0"/>
                  </a:lnTo>
                  <a:cubicBezTo>
                    <a:pt x="7584313" y="0"/>
                    <a:pt x="7590028" y="5715"/>
                    <a:pt x="7590028" y="12700"/>
                  </a:cubicBezTo>
                  <a:lnTo>
                    <a:pt x="7590028" y="1621917"/>
                  </a:lnTo>
                  <a:cubicBezTo>
                    <a:pt x="7590028" y="1628902"/>
                    <a:pt x="7584313" y="1634617"/>
                    <a:pt x="7577328" y="1634617"/>
                  </a:cubicBezTo>
                  <a:lnTo>
                    <a:pt x="12700" y="1634617"/>
                  </a:lnTo>
                  <a:cubicBezTo>
                    <a:pt x="5715" y="1634617"/>
                    <a:pt x="0" y="1628902"/>
                    <a:pt x="0" y="162191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621917"/>
                  </a:lnTo>
                  <a:lnTo>
                    <a:pt x="12700" y="1621917"/>
                  </a:lnTo>
                  <a:lnTo>
                    <a:pt x="12700" y="1609217"/>
                  </a:lnTo>
                  <a:lnTo>
                    <a:pt x="7577328" y="1609217"/>
                  </a:lnTo>
                  <a:lnTo>
                    <a:pt x="7577328" y="1621917"/>
                  </a:lnTo>
                  <a:lnTo>
                    <a:pt x="7564628" y="1621917"/>
                  </a:lnTo>
                  <a:lnTo>
                    <a:pt x="7564628" y="12700"/>
                  </a:lnTo>
                  <a:lnTo>
                    <a:pt x="7577328" y="12700"/>
                  </a:lnTo>
                  <a:lnTo>
                    <a:pt x="757732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32DB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7589984" cy="16537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FFFFFF"/>
                  </a:solidFill>
                  <a:latin typeface="Arimo Medium"/>
                </a:rPr>
                <a:t>Среднее профессиональное образование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97383" y="3272374"/>
            <a:ext cx="8082399" cy="650031"/>
            <a:chOff x="0" y="0"/>
            <a:chExt cx="10776532" cy="866708"/>
          </a:xfrm>
        </p:grpSpPr>
        <p:sp>
          <p:nvSpPr>
            <p:cNvPr id="18" name="Freeform 18"/>
            <p:cNvSpPr/>
            <p:nvPr/>
          </p:nvSpPr>
          <p:spPr>
            <a:xfrm>
              <a:off x="12700" y="12700"/>
              <a:ext cx="10751185" cy="841248"/>
            </a:xfrm>
            <a:custGeom>
              <a:avLst/>
              <a:gdLst/>
              <a:ahLst/>
              <a:cxnLst/>
              <a:rect l="l" t="t" r="r" b="b"/>
              <a:pathLst>
                <a:path w="10751185" h="841248">
                  <a:moveTo>
                    <a:pt x="0" y="0"/>
                  </a:moveTo>
                  <a:lnTo>
                    <a:pt x="10751185" y="0"/>
                  </a:lnTo>
                  <a:lnTo>
                    <a:pt x="10751185" y="841248"/>
                  </a:lnTo>
                  <a:lnTo>
                    <a:pt x="0" y="841248"/>
                  </a:lnTo>
                  <a:close/>
                </a:path>
              </a:pathLst>
            </a:custGeom>
            <a:solidFill>
              <a:srgbClr val="0A1E64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10776585" cy="866648"/>
            </a:xfrm>
            <a:custGeom>
              <a:avLst/>
              <a:gdLst/>
              <a:ahLst/>
              <a:cxnLst/>
              <a:rect l="l" t="t" r="r" b="b"/>
              <a:pathLst>
                <a:path w="10776585" h="866648">
                  <a:moveTo>
                    <a:pt x="12700" y="0"/>
                  </a:moveTo>
                  <a:lnTo>
                    <a:pt x="10763885" y="0"/>
                  </a:lnTo>
                  <a:cubicBezTo>
                    <a:pt x="10770870" y="0"/>
                    <a:pt x="10776585" y="5715"/>
                    <a:pt x="10776585" y="12700"/>
                  </a:cubicBezTo>
                  <a:lnTo>
                    <a:pt x="10776585" y="853948"/>
                  </a:lnTo>
                  <a:cubicBezTo>
                    <a:pt x="10776585" y="860933"/>
                    <a:pt x="10770870" y="866648"/>
                    <a:pt x="10763885" y="866648"/>
                  </a:cubicBezTo>
                  <a:lnTo>
                    <a:pt x="12700" y="866648"/>
                  </a:lnTo>
                  <a:cubicBezTo>
                    <a:pt x="5715" y="866648"/>
                    <a:pt x="0" y="860933"/>
                    <a:pt x="0" y="85394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853948"/>
                  </a:lnTo>
                  <a:lnTo>
                    <a:pt x="12700" y="853948"/>
                  </a:lnTo>
                  <a:lnTo>
                    <a:pt x="12700" y="841248"/>
                  </a:lnTo>
                  <a:lnTo>
                    <a:pt x="10763885" y="841248"/>
                  </a:lnTo>
                  <a:lnTo>
                    <a:pt x="10763885" y="853948"/>
                  </a:lnTo>
                  <a:lnTo>
                    <a:pt x="10751185" y="853948"/>
                  </a:lnTo>
                  <a:lnTo>
                    <a:pt x="10751185" y="12700"/>
                  </a:lnTo>
                  <a:lnTo>
                    <a:pt x="10763885" y="12700"/>
                  </a:lnTo>
                  <a:lnTo>
                    <a:pt x="1076388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513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10776532" cy="876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Arimo Medium"/>
                </a:rPr>
                <a:t>Направление, специальность, профиль подготовки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015762" y="3320667"/>
            <a:ext cx="1986742" cy="481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Arimo Medium"/>
              </a:rPr>
              <a:t>min 4 года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061697" y="3304726"/>
            <a:ext cx="1862050" cy="481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Arimo Medium"/>
              </a:rPr>
              <a:t>max 6 лет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777813" y="4162706"/>
            <a:ext cx="11741727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200" b="1" dirty="0" err="1">
                <a:solidFill>
                  <a:srgbClr val="FFC000"/>
                </a:solidFill>
                <a:latin typeface="Arimo Medium"/>
              </a:rPr>
              <a:t>Базовое</a:t>
            </a:r>
            <a:r>
              <a:rPr lang="en-US" sz="3200" b="1" dirty="0">
                <a:solidFill>
                  <a:srgbClr val="FFC000"/>
                </a:solidFill>
                <a:latin typeface="Arimo Medium"/>
              </a:rPr>
              <a:t> (</a:t>
            </a:r>
            <a:r>
              <a:rPr lang="en-US" sz="3200" b="1" dirty="0" err="1">
                <a:solidFill>
                  <a:srgbClr val="FFC000"/>
                </a:solidFill>
                <a:latin typeface="Arimo Medium"/>
              </a:rPr>
              <a:t>основное</a:t>
            </a:r>
            <a:r>
              <a:rPr lang="en-US" sz="3200" b="1" dirty="0">
                <a:solidFill>
                  <a:srgbClr val="FFC000"/>
                </a:solidFill>
                <a:latin typeface="Arimo Medium"/>
              </a:rPr>
              <a:t>) </a:t>
            </a:r>
            <a:r>
              <a:rPr lang="en-US" sz="2700" dirty="0" err="1">
                <a:solidFill>
                  <a:srgbClr val="FFFFFF"/>
                </a:solidFill>
                <a:latin typeface="Arimo Medium"/>
              </a:rPr>
              <a:t>высшее</a:t>
            </a:r>
            <a:r>
              <a:rPr lang="en-US" sz="2700" dirty="0">
                <a:solidFill>
                  <a:srgbClr val="FFFFFF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Arimo Medium"/>
              </a:rPr>
              <a:t>образование</a:t>
            </a:r>
            <a:endParaRPr lang="en-US" sz="2700" dirty="0">
              <a:solidFill>
                <a:srgbClr val="FFFFFF"/>
              </a:solidFill>
              <a:latin typeface="Arimo Medium"/>
            </a:endParaRPr>
          </a:p>
        </p:txBody>
      </p:sp>
      <p:sp>
        <p:nvSpPr>
          <p:cNvPr id="24" name="AutoShape 24"/>
          <p:cNvSpPr/>
          <p:nvPr/>
        </p:nvSpPr>
        <p:spPr>
          <a:xfrm rot="5369547">
            <a:off x="12432615" y="2697695"/>
            <a:ext cx="1075284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 rot="5369547">
            <a:off x="4369266" y="2697695"/>
            <a:ext cx="1075284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 rot="5369547">
            <a:off x="9635383" y="2714556"/>
            <a:ext cx="1075284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TextBox 27"/>
          <p:cNvSpPr txBox="1"/>
          <p:nvPr/>
        </p:nvSpPr>
        <p:spPr>
          <a:xfrm>
            <a:off x="6730518" y="2690370"/>
            <a:ext cx="1986742" cy="481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Arimo Medium"/>
              </a:rPr>
              <a:t>5 лет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236017" y="2709892"/>
            <a:ext cx="1986742" cy="481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Arimo Medium"/>
              </a:rPr>
              <a:t>5,5 лет</a:t>
            </a:r>
          </a:p>
        </p:txBody>
      </p:sp>
      <p:sp>
        <p:nvSpPr>
          <p:cNvPr id="29" name="AutoShape 29"/>
          <p:cNvSpPr/>
          <p:nvPr/>
        </p:nvSpPr>
        <p:spPr>
          <a:xfrm rot="-5322233">
            <a:off x="5025103" y="5472976"/>
            <a:ext cx="863882" cy="0"/>
          </a:xfrm>
          <a:prstGeom prst="line">
            <a:avLst/>
          </a:prstGeom>
          <a:ln w="9525" cap="rnd">
            <a:solidFill>
              <a:srgbClr val="0541F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0" name="AutoShape 30"/>
          <p:cNvSpPr/>
          <p:nvPr/>
        </p:nvSpPr>
        <p:spPr>
          <a:xfrm rot="-5344442">
            <a:off x="11560722" y="5472976"/>
            <a:ext cx="863775" cy="0"/>
          </a:xfrm>
          <a:prstGeom prst="line">
            <a:avLst/>
          </a:prstGeom>
          <a:ln w="9525" cap="rnd">
            <a:solidFill>
              <a:srgbClr val="0541F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1" name="TextBox 31"/>
          <p:cNvSpPr txBox="1"/>
          <p:nvPr/>
        </p:nvSpPr>
        <p:spPr>
          <a:xfrm>
            <a:off x="7576569" y="5293840"/>
            <a:ext cx="2493189" cy="481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mo Medium"/>
              </a:rPr>
              <a:t>Вход в БВО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0" y="7730836"/>
            <a:ext cx="18288000" cy="1446414"/>
            <a:chOff x="0" y="0"/>
            <a:chExt cx="24384000" cy="192855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4384000" cy="1928495"/>
            </a:xfrm>
            <a:custGeom>
              <a:avLst/>
              <a:gdLst/>
              <a:ahLst/>
              <a:cxnLst/>
              <a:rect l="l" t="t" r="r" b="b"/>
              <a:pathLst>
                <a:path w="24384000" h="1928495">
                  <a:moveTo>
                    <a:pt x="0" y="0"/>
                  </a:moveTo>
                  <a:lnTo>
                    <a:pt x="24384000" y="0"/>
                  </a:lnTo>
                  <a:lnTo>
                    <a:pt x="24384000" y="1928495"/>
                  </a:lnTo>
                  <a:lnTo>
                    <a:pt x="0" y="1928495"/>
                  </a:lnTo>
                  <a:close/>
                </a:path>
              </a:pathLst>
            </a:custGeom>
            <a:solidFill>
              <a:srgbClr val="0A1E64"/>
            </a:solidFill>
          </p:spPr>
        </p:sp>
      </p:grpSp>
      <p:sp>
        <p:nvSpPr>
          <p:cNvPr id="34" name="Freeform 34"/>
          <p:cNvSpPr/>
          <p:nvPr/>
        </p:nvSpPr>
        <p:spPr>
          <a:xfrm>
            <a:off x="311729" y="7730836"/>
            <a:ext cx="1122218" cy="1321320"/>
          </a:xfrm>
          <a:custGeom>
            <a:avLst/>
            <a:gdLst/>
            <a:ahLst/>
            <a:cxnLst/>
            <a:rect l="l" t="t" r="r" b="b"/>
            <a:pathLst>
              <a:path w="1122218" h="1321320">
                <a:moveTo>
                  <a:pt x="0" y="0"/>
                </a:moveTo>
                <a:lnTo>
                  <a:pt x="1122217" y="0"/>
                </a:lnTo>
                <a:lnTo>
                  <a:pt x="1122217" y="1321320"/>
                </a:lnTo>
                <a:lnTo>
                  <a:pt x="0" y="13213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0368" t="-296539" r="-173798" b="-169764"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2200017" y="7955659"/>
            <a:ext cx="15688973" cy="943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ahoma"/>
              </a:rPr>
              <a:t>введение базового (основного) высшего образования и соответствующих ему программ подготовки специалистов с высшим образованием со сроками обучения от четырех до шести лет в зависимости от направления, специальности и (или) профиля подготовки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98905" y="341253"/>
            <a:ext cx="13338810" cy="722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25"/>
              </a:lnSpc>
            </a:pPr>
            <a:r>
              <a:rPr lang="en-US" sz="3900">
                <a:solidFill>
                  <a:srgbClr val="0541F0"/>
                </a:solidFill>
                <a:latin typeface="Tahoma Bold"/>
              </a:rPr>
              <a:t>Базовое высшее образование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1964" y="4072652"/>
            <a:ext cx="121641" cy="945000"/>
          </a:xfrm>
          <a:custGeom>
            <a:avLst/>
            <a:gdLst/>
            <a:ahLst/>
            <a:cxnLst/>
            <a:rect l="l" t="t" r="r" b="b"/>
            <a:pathLst>
              <a:path w="121641" h="945000">
                <a:moveTo>
                  <a:pt x="0" y="0"/>
                </a:moveTo>
                <a:lnTo>
                  <a:pt x="121641" y="0"/>
                </a:lnTo>
                <a:lnTo>
                  <a:pt x="121641" y="945000"/>
                </a:lnTo>
                <a:lnTo>
                  <a:pt x="0" y="94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0" r="-111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951407" y="518462"/>
            <a:ext cx="2272322" cy="250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0541F0"/>
                </a:solidFill>
                <a:latin typeface="Arimo Medium"/>
              </a:rPr>
              <a:t>misis.ru</a:t>
            </a:r>
          </a:p>
        </p:txBody>
      </p:sp>
      <p:sp>
        <p:nvSpPr>
          <p:cNvPr id="4" name="Freeform 4"/>
          <p:cNvSpPr/>
          <p:nvPr/>
        </p:nvSpPr>
        <p:spPr>
          <a:xfrm>
            <a:off x="1046804" y="299304"/>
            <a:ext cx="1795617" cy="721455"/>
          </a:xfrm>
          <a:custGeom>
            <a:avLst/>
            <a:gdLst/>
            <a:ahLst/>
            <a:cxnLst/>
            <a:rect l="l" t="t" r="r" b="b"/>
            <a:pathLst>
              <a:path w="1795617" h="721455">
                <a:moveTo>
                  <a:pt x="0" y="0"/>
                </a:moveTo>
                <a:lnTo>
                  <a:pt x="1795616" y="0"/>
                </a:lnTo>
                <a:lnTo>
                  <a:pt x="1795616" y="721455"/>
                </a:lnTo>
                <a:lnTo>
                  <a:pt x="0" y="721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0" r="-310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836174" y="1521740"/>
            <a:ext cx="6437484" cy="5671723"/>
            <a:chOff x="0" y="0"/>
            <a:chExt cx="8583312" cy="7562297"/>
          </a:xfrm>
        </p:grpSpPr>
        <p:sp>
          <p:nvSpPr>
            <p:cNvPr id="6" name="Freeform 6"/>
            <p:cNvSpPr/>
            <p:nvPr/>
          </p:nvSpPr>
          <p:spPr>
            <a:xfrm>
              <a:off x="19050" y="21317"/>
              <a:ext cx="8545195" cy="7519702"/>
            </a:xfrm>
            <a:custGeom>
              <a:avLst/>
              <a:gdLst/>
              <a:ahLst/>
              <a:cxnLst/>
              <a:rect l="l" t="t" r="r" b="b"/>
              <a:pathLst>
                <a:path w="8545195" h="7519702">
                  <a:moveTo>
                    <a:pt x="0" y="484601"/>
                  </a:moveTo>
                  <a:cubicBezTo>
                    <a:pt x="0" y="217004"/>
                    <a:pt x="194056" y="0"/>
                    <a:pt x="433578" y="0"/>
                  </a:cubicBezTo>
                  <a:lnTo>
                    <a:pt x="8111617" y="0"/>
                  </a:lnTo>
                  <a:cubicBezTo>
                    <a:pt x="8351012" y="0"/>
                    <a:pt x="8545195" y="217004"/>
                    <a:pt x="8545195" y="484601"/>
                  </a:cubicBezTo>
                  <a:lnTo>
                    <a:pt x="8545195" y="7035100"/>
                  </a:lnTo>
                  <a:cubicBezTo>
                    <a:pt x="8545195" y="7302696"/>
                    <a:pt x="8351139" y="7519702"/>
                    <a:pt x="8111617" y="7519702"/>
                  </a:cubicBezTo>
                  <a:lnTo>
                    <a:pt x="433578" y="7519702"/>
                  </a:lnTo>
                  <a:cubicBezTo>
                    <a:pt x="194183" y="7519702"/>
                    <a:pt x="0" y="7302696"/>
                    <a:pt x="0" y="7035100"/>
                  </a:cubicBezTo>
                  <a:close/>
                </a:path>
              </a:pathLst>
            </a:custGeom>
            <a:solidFill>
              <a:srgbClr val="2550E9">
                <a:alpha val="24706"/>
              </a:srgbClr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8583295" cy="7562331"/>
            </a:xfrm>
            <a:custGeom>
              <a:avLst/>
              <a:gdLst/>
              <a:ahLst/>
              <a:cxnLst/>
              <a:rect l="l" t="t" r="r" b="b"/>
              <a:pathLst>
                <a:path w="8583295" h="7562331">
                  <a:moveTo>
                    <a:pt x="0" y="505918"/>
                  </a:moveTo>
                  <a:cubicBezTo>
                    <a:pt x="0" y="226526"/>
                    <a:pt x="202692" y="0"/>
                    <a:pt x="452628" y="0"/>
                  </a:cubicBezTo>
                  <a:lnTo>
                    <a:pt x="8130667" y="0"/>
                  </a:lnTo>
                  <a:lnTo>
                    <a:pt x="8130667" y="21317"/>
                  </a:lnTo>
                  <a:lnTo>
                    <a:pt x="8130667" y="0"/>
                  </a:lnTo>
                  <a:cubicBezTo>
                    <a:pt x="8380603" y="0"/>
                    <a:pt x="8583295" y="226526"/>
                    <a:pt x="8583295" y="505918"/>
                  </a:cubicBezTo>
                  <a:lnTo>
                    <a:pt x="8564245" y="505918"/>
                  </a:lnTo>
                  <a:lnTo>
                    <a:pt x="8583295" y="505918"/>
                  </a:lnTo>
                  <a:lnTo>
                    <a:pt x="8583295" y="7056417"/>
                  </a:lnTo>
                  <a:lnTo>
                    <a:pt x="8564245" y="7056417"/>
                  </a:lnTo>
                  <a:lnTo>
                    <a:pt x="8583295" y="7056417"/>
                  </a:lnTo>
                  <a:cubicBezTo>
                    <a:pt x="8583295" y="7335810"/>
                    <a:pt x="8380603" y="7562331"/>
                    <a:pt x="8130667" y="7562331"/>
                  </a:cubicBezTo>
                  <a:lnTo>
                    <a:pt x="8130667" y="7541019"/>
                  </a:lnTo>
                  <a:lnTo>
                    <a:pt x="8130667" y="7562331"/>
                  </a:lnTo>
                  <a:lnTo>
                    <a:pt x="452628" y="7562331"/>
                  </a:lnTo>
                  <a:lnTo>
                    <a:pt x="452628" y="7541019"/>
                  </a:lnTo>
                  <a:lnTo>
                    <a:pt x="452628" y="7562331"/>
                  </a:lnTo>
                  <a:cubicBezTo>
                    <a:pt x="202692" y="7562331"/>
                    <a:pt x="0" y="7335810"/>
                    <a:pt x="0" y="7056417"/>
                  </a:cubicBezTo>
                  <a:lnTo>
                    <a:pt x="0" y="505918"/>
                  </a:lnTo>
                  <a:lnTo>
                    <a:pt x="19050" y="505918"/>
                  </a:lnTo>
                  <a:lnTo>
                    <a:pt x="0" y="505918"/>
                  </a:lnTo>
                  <a:moveTo>
                    <a:pt x="38100" y="505918"/>
                  </a:moveTo>
                  <a:lnTo>
                    <a:pt x="38100" y="7056417"/>
                  </a:lnTo>
                  <a:lnTo>
                    <a:pt x="19050" y="7056417"/>
                  </a:lnTo>
                  <a:lnTo>
                    <a:pt x="38100" y="7056417"/>
                  </a:lnTo>
                  <a:cubicBezTo>
                    <a:pt x="38100" y="7312219"/>
                    <a:pt x="223647" y="7519702"/>
                    <a:pt x="452628" y="7519702"/>
                  </a:cubicBezTo>
                  <a:lnTo>
                    <a:pt x="8130667" y="7519702"/>
                  </a:lnTo>
                  <a:cubicBezTo>
                    <a:pt x="8359649" y="7519702"/>
                    <a:pt x="8545195" y="7312218"/>
                    <a:pt x="8545195" y="7056417"/>
                  </a:cubicBezTo>
                  <a:lnTo>
                    <a:pt x="8545195" y="505918"/>
                  </a:lnTo>
                  <a:cubicBezTo>
                    <a:pt x="8545195" y="250117"/>
                    <a:pt x="8359649" y="42634"/>
                    <a:pt x="8130667" y="42634"/>
                  </a:cubicBezTo>
                  <a:lnTo>
                    <a:pt x="452628" y="42634"/>
                  </a:lnTo>
                  <a:lnTo>
                    <a:pt x="452628" y="21317"/>
                  </a:lnTo>
                  <a:lnTo>
                    <a:pt x="452628" y="42634"/>
                  </a:lnTo>
                  <a:cubicBezTo>
                    <a:pt x="223647" y="42634"/>
                    <a:pt x="38100" y="250117"/>
                    <a:pt x="38100" y="505918"/>
                  </a:cubicBezTo>
                  <a:close/>
                </a:path>
              </a:pathLst>
            </a:custGeom>
            <a:solidFill>
              <a:srgbClr val="C0C0C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063341" y="1807878"/>
            <a:ext cx="6027520" cy="609565"/>
            <a:chOff x="0" y="0"/>
            <a:chExt cx="8036694" cy="812754"/>
          </a:xfrm>
        </p:grpSpPr>
        <p:sp>
          <p:nvSpPr>
            <p:cNvPr id="9" name="Freeform 9"/>
            <p:cNvSpPr/>
            <p:nvPr/>
          </p:nvSpPr>
          <p:spPr>
            <a:xfrm>
              <a:off x="57150" y="57150"/>
              <a:ext cx="7922387" cy="698500"/>
            </a:xfrm>
            <a:custGeom>
              <a:avLst/>
              <a:gdLst/>
              <a:ahLst/>
              <a:cxnLst/>
              <a:rect l="l" t="t" r="r" b="b"/>
              <a:pathLst>
                <a:path w="7922387" h="698500">
                  <a:moveTo>
                    <a:pt x="0" y="86233"/>
                  </a:moveTo>
                  <a:cubicBezTo>
                    <a:pt x="0" y="38608"/>
                    <a:pt x="44323" y="0"/>
                    <a:pt x="98933" y="0"/>
                  </a:cubicBezTo>
                  <a:lnTo>
                    <a:pt x="7823454" y="0"/>
                  </a:lnTo>
                  <a:cubicBezTo>
                    <a:pt x="7878064" y="0"/>
                    <a:pt x="7922387" y="38608"/>
                    <a:pt x="7922387" y="86233"/>
                  </a:cubicBezTo>
                  <a:lnTo>
                    <a:pt x="7922387" y="612267"/>
                  </a:lnTo>
                  <a:cubicBezTo>
                    <a:pt x="7922387" y="659892"/>
                    <a:pt x="7878064" y="698500"/>
                    <a:pt x="7823454" y="698500"/>
                  </a:cubicBezTo>
                  <a:lnTo>
                    <a:pt x="98933" y="698500"/>
                  </a:lnTo>
                  <a:cubicBezTo>
                    <a:pt x="44323" y="698500"/>
                    <a:pt x="0" y="659892"/>
                    <a:pt x="0" y="612267"/>
                  </a:cubicBezTo>
                  <a:close/>
                </a:path>
              </a:pathLst>
            </a:custGeom>
            <a:solidFill>
              <a:srgbClr val="0541F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8036687" cy="812800"/>
            </a:xfrm>
            <a:custGeom>
              <a:avLst/>
              <a:gdLst/>
              <a:ahLst/>
              <a:cxnLst/>
              <a:rect l="l" t="t" r="r" b="b"/>
              <a:pathLst>
                <a:path w="8036687" h="812800">
                  <a:moveTo>
                    <a:pt x="0" y="143383"/>
                  </a:moveTo>
                  <a:cubicBezTo>
                    <a:pt x="0" y="57023"/>
                    <a:pt x="77470" y="0"/>
                    <a:pt x="156083" y="0"/>
                  </a:cubicBezTo>
                  <a:lnTo>
                    <a:pt x="7880604" y="0"/>
                  </a:lnTo>
                  <a:lnTo>
                    <a:pt x="7880604" y="57150"/>
                  </a:lnTo>
                  <a:lnTo>
                    <a:pt x="7880604" y="0"/>
                  </a:lnTo>
                  <a:cubicBezTo>
                    <a:pt x="7959217" y="0"/>
                    <a:pt x="8036687" y="57023"/>
                    <a:pt x="8036687" y="143383"/>
                  </a:cubicBezTo>
                  <a:lnTo>
                    <a:pt x="7979537" y="143383"/>
                  </a:lnTo>
                  <a:lnTo>
                    <a:pt x="8036687" y="143383"/>
                  </a:lnTo>
                  <a:lnTo>
                    <a:pt x="8036687" y="669417"/>
                  </a:lnTo>
                  <a:lnTo>
                    <a:pt x="7979537" y="669417"/>
                  </a:lnTo>
                  <a:lnTo>
                    <a:pt x="8036687" y="669417"/>
                  </a:lnTo>
                  <a:cubicBezTo>
                    <a:pt x="8036687" y="755650"/>
                    <a:pt x="7959217" y="812800"/>
                    <a:pt x="7880604" y="812800"/>
                  </a:cubicBezTo>
                  <a:lnTo>
                    <a:pt x="7880604" y="755650"/>
                  </a:lnTo>
                  <a:lnTo>
                    <a:pt x="7880604" y="812800"/>
                  </a:lnTo>
                  <a:lnTo>
                    <a:pt x="156083" y="812800"/>
                  </a:lnTo>
                  <a:lnTo>
                    <a:pt x="156083" y="755650"/>
                  </a:lnTo>
                  <a:lnTo>
                    <a:pt x="156083" y="812800"/>
                  </a:lnTo>
                  <a:cubicBezTo>
                    <a:pt x="77470" y="812800"/>
                    <a:pt x="0" y="755650"/>
                    <a:pt x="0" y="669417"/>
                  </a:cubicBezTo>
                  <a:lnTo>
                    <a:pt x="0" y="143383"/>
                  </a:lnTo>
                  <a:lnTo>
                    <a:pt x="57150" y="143383"/>
                  </a:lnTo>
                  <a:lnTo>
                    <a:pt x="0" y="143383"/>
                  </a:lnTo>
                  <a:moveTo>
                    <a:pt x="114300" y="143383"/>
                  </a:moveTo>
                  <a:lnTo>
                    <a:pt x="114300" y="669417"/>
                  </a:lnTo>
                  <a:lnTo>
                    <a:pt x="57150" y="669417"/>
                  </a:lnTo>
                  <a:lnTo>
                    <a:pt x="114300" y="669417"/>
                  </a:lnTo>
                  <a:cubicBezTo>
                    <a:pt x="114300" y="678307"/>
                    <a:pt x="125349" y="698500"/>
                    <a:pt x="156083" y="698500"/>
                  </a:cubicBezTo>
                  <a:lnTo>
                    <a:pt x="7880604" y="698500"/>
                  </a:lnTo>
                  <a:cubicBezTo>
                    <a:pt x="7911338" y="698500"/>
                    <a:pt x="7922387" y="678434"/>
                    <a:pt x="7922387" y="669417"/>
                  </a:cubicBezTo>
                  <a:lnTo>
                    <a:pt x="7922387" y="143383"/>
                  </a:lnTo>
                  <a:cubicBezTo>
                    <a:pt x="7922387" y="134493"/>
                    <a:pt x="7911338" y="114300"/>
                    <a:pt x="7880604" y="114300"/>
                  </a:cubicBezTo>
                  <a:lnTo>
                    <a:pt x="156083" y="114300"/>
                  </a:lnTo>
                  <a:lnTo>
                    <a:pt x="156083" y="57150"/>
                  </a:lnTo>
                  <a:lnTo>
                    <a:pt x="156083" y="114300"/>
                  </a:lnTo>
                  <a:cubicBezTo>
                    <a:pt x="125349" y="114300"/>
                    <a:pt x="114300" y="134366"/>
                    <a:pt x="114300" y="14338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036694" cy="860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100" spc="-9">
                  <a:solidFill>
                    <a:srgbClr val="FFFFFF"/>
                  </a:solidFill>
                  <a:latin typeface="Carlito"/>
                </a:rPr>
                <a:t>Единая часть ФГОС ВО по УГСН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114102" y="2598418"/>
            <a:ext cx="5903812" cy="551958"/>
            <a:chOff x="0" y="0"/>
            <a:chExt cx="7871750" cy="735944"/>
          </a:xfrm>
        </p:grpSpPr>
        <p:sp>
          <p:nvSpPr>
            <p:cNvPr id="13" name="Freeform 13"/>
            <p:cNvSpPr/>
            <p:nvPr/>
          </p:nvSpPr>
          <p:spPr>
            <a:xfrm>
              <a:off x="19050" y="19050"/>
              <a:ext cx="7833614" cy="697865"/>
            </a:xfrm>
            <a:custGeom>
              <a:avLst/>
              <a:gdLst/>
              <a:ahLst/>
              <a:cxnLst/>
              <a:rect l="l" t="t" r="r" b="b"/>
              <a:pathLst>
                <a:path w="7833614" h="697865">
                  <a:moveTo>
                    <a:pt x="0" y="86106"/>
                  </a:moveTo>
                  <a:cubicBezTo>
                    <a:pt x="0" y="38608"/>
                    <a:pt x="40513" y="0"/>
                    <a:pt x="90424" y="0"/>
                  </a:cubicBezTo>
                  <a:lnTo>
                    <a:pt x="7743190" y="0"/>
                  </a:lnTo>
                  <a:cubicBezTo>
                    <a:pt x="7793101" y="0"/>
                    <a:pt x="7833614" y="38608"/>
                    <a:pt x="7833614" y="86106"/>
                  </a:cubicBezTo>
                  <a:lnTo>
                    <a:pt x="7833614" y="611759"/>
                  </a:lnTo>
                  <a:cubicBezTo>
                    <a:pt x="7833614" y="659384"/>
                    <a:pt x="7793101" y="697865"/>
                    <a:pt x="7743190" y="697865"/>
                  </a:cubicBezTo>
                  <a:lnTo>
                    <a:pt x="90424" y="697865"/>
                  </a:lnTo>
                  <a:cubicBezTo>
                    <a:pt x="40513" y="697865"/>
                    <a:pt x="0" y="659257"/>
                    <a:pt x="0" y="61175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7871714" cy="735965"/>
            </a:xfrm>
            <a:custGeom>
              <a:avLst/>
              <a:gdLst/>
              <a:ahLst/>
              <a:cxnLst/>
              <a:rect l="l" t="t" r="r" b="b"/>
              <a:pathLst>
                <a:path w="7871714" h="735965">
                  <a:moveTo>
                    <a:pt x="0" y="105156"/>
                  </a:moveTo>
                  <a:cubicBezTo>
                    <a:pt x="0" y="46228"/>
                    <a:pt x="49911" y="0"/>
                    <a:pt x="109474" y="0"/>
                  </a:cubicBezTo>
                  <a:lnTo>
                    <a:pt x="7762240" y="0"/>
                  </a:lnTo>
                  <a:lnTo>
                    <a:pt x="7762240" y="19050"/>
                  </a:lnTo>
                  <a:lnTo>
                    <a:pt x="7762240" y="0"/>
                  </a:lnTo>
                  <a:cubicBezTo>
                    <a:pt x="7821803" y="0"/>
                    <a:pt x="7871714" y="46228"/>
                    <a:pt x="7871714" y="105156"/>
                  </a:cubicBezTo>
                  <a:lnTo>
                    <a:pt x="7852664" y="105156"/>
                  </a:lnTo>
                  <a:lnTo>
                    <a:pt x="7871714" y="105156"/>
                  </a:lnTo>
                  <a:lnTo>
                    <a:pt x="7871714" y="630809"/>
                  </a:lnTo>
                  <a:lnTo>
                    <a:pt x="7852664" y="630809"/>
                  </a:lnTo>
                  <a:lnTo>
                    <a:pt x="7871714" y="630809"/>
                  </a:lnTo>
                  <a:cubicBezTo>
                    <a:pt x="7871714" y="689737"/>
                    <a:pt x="7821803" y="735965"/>
                    <a:pt x="7762240" y="735965"/>
                  </a:cubicBezTo>
                  <a:lnTo>
                    <a:pt x="7762240" y="716915"/>
                  </a:lnTo>
                  <a:lnTo>
                    <a:pt x="7762240" y="735965"/>
                  </a:lnTo>
                  <a:lnTo>
                    <a:pt x="109474" y="735965"/>
                  </a:lnTo>
                  <a:lnTo>
                    <a:pt x="109474" y="716915"/>
                  </a:lnTo>
                  <a:lnTo>
                    <a:pt x="109474" y="735965"/>
                  </a:lnTo>
                  <a:cubicBezTo>
                    <a:pt x="49911" y="735965"/>
                    <a:pt x="0" y="689737"/>
                    <a:pt x="0" y="630809"/>
                  </a:cubicBezTo>
                  <a:lnTo>
                    <a:pt x="0" y="105156"/>
                  </a:lnTo>
                  <a:lnTo>
                    <a:pt x="19050" y="105156"/>
                  </a:lnTo>
                  <a:lnTo>
                    <a:pt x="0" y="105156"/>
                  </a:lnTo>
                  <a:moveTo>
                    <a:pt x="38100" y="105156"/>
                  </a:moveTo>
                  <a:lnTo>
                    <a:pt x="38100" y="630809"/>
                  </a:lnTo>
                  <a:lnTo>
                    <a:pt x="19050" y="630809"/>
                  </a:lnTo>
                  <a:lnTo>
                    <a:pt x="38100" y="630809"/>
                  </a:lnTo>
                  <a:cubicBezTo>
                    <a:pt x="38100" y="667004"/>
                    <a:pt x="69215" y="697865"/>
                    <a:pt x="109474" y="697865"/>
                  </a:cubicBezTo>
                  <a:lnTo>
                    <a:pt x="7762240" y="697865"/>
                  </a:lnTo>
                  <a:cubicBezTo>
                    <a:pt x="7802499" y="697865"/>
                    <a:pt x="7833614" y="667004"/>
                    <a:pt x="7833614" y="630809"/>
                  </a:cubicBezTo>
                  <a:lnTo>
                    <a:pt x="7833614" y="105156"/>
                  </a:lnTo>
                  <a:cubicBezTo>
                    <a:pt x="7833614" y="68961"/>
                    <a:pt x="7802499" y="38100"/>
                    <a:pt x="7762240" y="38100"/>
                  </a:cubicBezTo>
                  <a:lnTo>
                    <a:pt x="109474" y="38100"/>
                  </a:lnTo>
                  <a:lnTo>
                    <a:pt x="109474" y="19050"/>
                  </a:lnTo>
                  <a:lnTo>
                    <a:pt x="109474" y="38100"/>
                  </a:lnTo>
                  <a:cubicBezTo>
                    <a:pt x="69215" y="38100"/>
                    <a:pt x="38100" y="68961"/>
                    <a:pt x="38100" y="105156"/>
                  </a:cubicBezTo>
                  <a:close/>
                </a:path>
              </a:pathLst>
            </a:custGeom>
            <a:solidFill>
              <a:srgbClr val="969696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871750" cy="764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r>
                <a:rPr lang="en-US" sz="1650" spc="-7">
                  <a:solidFill>
                    <a:srgbClr val="000000"/>
                  </a:solidFill>
                  <a:latin typeface="Carlito"/>
                </a:rPr>
                <a:t>Общие положения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114104" y="3247272"/>
            <a:ext cx="5903811" cy="891634"/>
            <a:chOff x="0" y="0"/>
            <a:chExt cx="7871748" cy="1188846"/>
          </a:xfrm>
        </p:grpSpPr>
        <p:sp>
          <p:nvSpPr>
            <p:cNvPr id="17" name="Freeform 17"/>
            <p:cNvSpPr/>
            <p:nvPr/>
          </p:nvSpPr>
          <p:spPr>
            <a:xfrm>
              <a:off x="19050" y="19050"/>
              <a:ext cx="7833614" cy="1150747"/>
            </a:xfrm>
            <a:custGeom>
              <a:avLst/>
              <a:gdLst/>
              <a:ahLst/>
              <a:cxnLst/>
              <a:rect l="l" t="t" r="r" b="b"/>
              <a:pathLst>
                <a:path w="7833614" h="1150747">
                  <a:moveTo>
                    <a:pt x="0" y="141986"/>
                  </a:moveTo>
                  <a:cubicBezTo>
                    <a:pt x="0" y="63627"/>
                    <a:pt x="65405" y="0"/>
                    <a:pt x="146050" y="0"/>
                  </a:cubicBezTo>
                  <a:lnTo>
                    <a:pt x="7687564" y="0"/>
                  </a:lnTo>
                  <a:cubicBezTo>
                    <a:pt x="7768209" y="0"/>
                    <a:pt x="7833614" y="63627"/>
                    <a:pt x="7833614" y="141986"/>
                  </a:cubicBezTo>
                  <a:lnTo>
                    <a:pt x="7833614" y="1008761"/>
                  </a:lnTo>
                  <a:cubicBezTo>
                    <a:pt x="7833614" y="1087247"/>
                    <a:pt x="7768209" y="1150747"/>
                    <a:pt x="7687564" y="1150747"/>
                  </a:cubicBezTo>
                  <a:lnTo>
                    <a:pt x="146050" y="1150747"/>
                  </a:lnTo>
                  <a:cubicBezTo>
                    <a:pt x="65405" y="1150747"/>
                    <a:pt x="0" y="1087120"/>
                    <a:pt x="0" y="100876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7871714" cy="1188847"/>
            </a:xfrm>
            <a:custGeom>
              <a:avLst/>
              <a:gdLst/>
              <a:ahLst/>
              <a:cxnLst/>
              <a:rect l="l" t="t" r="r" b="b"/>
              <a:pathLst>
                <a:path w="7871714" h="1188847">
                  <a:moveTo>
                    <a:pt x="0" y="161036"/>
                  </a:moveTo>
                  <a:cubicBezTo>
                    <a:pt x="0" y="71628"/>
                    <a:pt x="74422" y="0"/>
                    <a:pt x="165100" y="0"/>
                  </a:cubicBezTo>
                  <a:lnTo>
                    <a:pt x="7706614" y="0"/>
                  </a:lnTo>
                  <a:lnTo>
                    <a:pt x="7706614" y="19050"/>
                  </a:lnTo>
                  <a:lnTo>
                    <a:pt x="7706614" y="0"/>
                  </a:lnTo>
                  <a:cubicBezTo>
                    <a:pt x="7797292" y="0"/>
                    <a:pt x="7871714" y="71628"/>
                    <a:pt x="7871714" y="161036"/>
                  </a:cubicBezTo>
                  <a:lnTo>
                    <a:pt x="7852664" y="161036"/>
                  </a:lnTo>
                  <a:lnTo>
                    <a:pt x="7871714" y="161036"/>
                  </a:lnTo>
                  <a:lnTo>
                    <a:pt x="7871714" y="1027811"/>
                  </a:lnTo>
                  <a:lnTo>
                    <a:pt x="7852664" y="1027811"/>
                  </a:lnTo>
                  <a:lnTo>
                    <a:pt x="7871714" y="1027811"/>
                  </a:lnTo>
                  <a:cubicBezTo>
                    <a:pt x="7871714" y="1117219"/>
                    <a:pt x="7797292" y="1188847"/>
                    <a:pt x="7706614" y="1188847"/>
                  </a:cubicBezTo>
                  <a:lnTo>
                    <a:pt x="7706614" y="1169797"/>
                  </a:lnTo>
                  <a:lnTo>
                    <a:pt x="7706614" y="1188847"/>
                  </a:lnTo>
                  <a:lnTo>
                    <a:pt x="165100" y="1188847"/>
                  </a:lnTo>
                  <a:lnTo>
                    <a:pt x="165100" y="1169797"/>
                  </a:lnTo>
                  <a:lnTo>
                    <a:pt x="165100" y="1188847"/>
                  </a:lnTo>
                  <a:cubicBezTo>
                    <a:pt x="74422" y="1188847"/>
                    <a:pt x="0" y="1117219"/>
                    <a:pt x="0" y="1027811"/>
                  </a:cubicBezTo>
                  <a:lnTo>
                    <a:pt x="0" y="161036"/>
                  </a:lnTo>
                  <a:lnTo>
                    <a:pt x="19050" y="161036"/>
                  </a:lnTo>
                  <a:lnTo>
                    <a:pt x="0" y="161036"/>
                  </a:lnTo>
                  <a:moveTo>
                    <a:pt x="38100" y="161036"/>
                  </a:moveTo>
                  <a:lnTo>
                    <a:pt x="38100" y="1027811"/>
                  </a:lnTo>
                  <a:lnTo>
                    <a:pt x="19050" y="1027811"/>
                  </a:lnTo>
                  <a:lnTo>
                    <a:pt x="38100" y="1027811"/>
                  </a:lnTo>
                  <a:cubicBezTo>
                    <a:pt x="38100" y="1095248"/>
                    <a:pt x="94488" y="1150747"/>
                    <a:pt x="165100" y="1150747"/>
                  </a:cubicBezTo>
                  <a:lnTo>
                    <a:pt x="7706614" y="1150747"/>
                  </a:lnTo>
                  <a:cubicBezTo>
                    <a:pt x="7777226" y="1150747"/>
                    <a:pt x="7833614" y="1095248"/>
                    <a:pt x="7833614" y="1027811"/>
                  </a:cubicBezTo>
                  <a:lnTo>
                    <a:pt x="7833614" y="161036"/>
                  </a:lnTo>
                  <a:cubicBezTo>
                    <a:pt x="7833614" y="93599"/>
                    <a:pt x="7777226" y="38100"/>
                    <a:pt x="7706614" y="38100"/>
                  </a:cubicBezTo>
                  <a:lnTo>
                    <a:pt x="165100" y="38100"/>
                  </a:lnTo>
                  <a:lnTo>
                    <a:pt x="165100" y="19050"/>
                  </a:lnTo>
                  <a:lnTo>
                    <a:pt x="165100" y="38100"/>
                  </a:lnTo>
                  <a:cubicBezTo>
                    <a:pt x="94488" y="38100"/>
                    <a:pt x="38100" y="93599"/>
                    <a:pt x="38100" y="161036"/>
                  </a:cubicBezTo>
                  <a:close/>
                </a:path>
              </a:pathLst>
            </a:custGeom>
            <a:solidFill>
              <a:srgbClr val="96969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7871748" cy="1217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r>
                <a:rPr lang="en-US" sz="1650" spc="-7">
                  <a:solidFill>
                    <a:srgbClr val="000000"/>
                  </a:solidFill>
                  <a:latin typeface="Carlito"/>
                </a:rPr>
                <a:t>Требования к структуре и объему программ</a:t>
              </a:r>
            </a:p>
            <a:p>
              <a:pPr algn="ctr">
                <a:lnSpc>
                  <a:spcPts val="1980"/>
                </a:lnSpc>
              </a:pPr>
              <a:r>
                <a:rPr lang="en-US" sz="1650" spc="-7">
                  <a:solidFill>
                    <a:srgbClr val="000000"/>
                  </a:solidFill>
                  <a:latin typeface="Carlito"/>
                </a:rPr>
                <a:t>базового высшего образования  и специализированного </a:t>
              </a:r>
            </a:p>
            <a:p>
              <a:pPr algn="ctr">
                <a:lnSpc>
                  <a:spcPts val="1980"/>
                </a:lnSpc>
              </a:pPr>
              <a:r>
                <a:rPr lang="en-US" sz="1650" spc="-7">
                  <a:solidFill>
                    <a:srgbClr val="000000"/>
                  </a:solidFill>
                  <a:latin typeface="Carlito"/>
                </a:rPr>
                <a:t>высшего образования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114104" y="4197142"/>
            <a:ext cx="5925996" cy="646578"/>
            <a:chOff x="0" y="0"/>
            <a:chExt cx="7901328" cy="862104"/>
          </a:xfrm>
        </p:grpSpPr>
        <p:sp>
          <p:nvSpPr>
            <p:cNvPr id="21" name="Freeform 21"/>
            <p:cNvSpPr/>
            <p:nvPr/>
          </p:nvSpPr>
          <p:spPr>
            <a:xfrm>
              <a:off x="19050" y="19050"/>
              <a:ext cx="7863205" cy="823976"/>
            </a:xfrm>
            <a:custGeom>
              <a:avLst/>
              <a:gdLst/>
              <a:ahLst/>
              <a:cxnLst/>
              <a:rect l="l" t="t" r="r" b="b"/>
              <a:pathLst>
                <a:path w="7863205" h="823976">
                  <a:moveTo>
                    <a:pt x="0" y="101727"/>
                  </a:moveTo>
                  <a:cubicBezTo>
                    <a:pt x="0" y="45593"/>
                    <a:pt x="47371" y="0"/>
                    <a:pt x="105918" y="0"/>
                  </a:cubicBezTo>
                  <a:lnTo>
                    <a:pt x="7757287" y="0"/>
                  </a:lnTo>
                  <a:cubicBezTo>
                    <a:pt x="7815834" y="0"/>
                    <a:pt x="7863205" y="45593"/>
                    <a:pt x="7863205" y="101727"/>
                  </a:cubicBezTo>
                  <a:lnTo>
                    <a:pt x="7863205" y="722249"/>
                  </a:lnTo>
                  <a:cubicBezTo>
                    <a:pt x="7863205" y="778383"/>
                    <a:pt x="7815834" y="823976"/>
                    <a:pt x="7757287" y="823976"/>
                  </a:cubicBezTo>
                  <a:lnTo>
                    <a:pt x="105918" y="823976"/>
                  </a:lnTo>
                  <a:cubicBezTo>
                    <a:pt x="47371" y="823976"/>
                    <a:pt x="0" y="778383"/>
                    <a:pt x="0" y="72224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7901305" cy="862076"/>
            </a:xfrm>
            <a:custGeom>
              <a:avLst/>
              <a:gdLst/>
              <a:ahLst/>
              <a:cxnLst/>
              <a:rect l="l" t="t" r="r" b="b"/>
              <a:pathLst>
                <a:path w="7901305" h="862076">
                  <a:moveTo>
                    <a:pt x="0" y="120777"/>
                  </a:moveTo>
                  <a:cubicBezTo>
                    <a:pt x="0" y="53340"/>
                    <a:pt x="56642" y="0"/>
                    <a:pt x="124968" y="0"/>
                  </a:cubicBezTo>
                  <a:lnTo>
                    <a:pt x="7776337" y="0"/>
                  </a:lnTo>
                  <a:lnTo>
                    <a:pt x="7776337" y="19050"/>
                  </a:lnTo>
                  <a:lnTo>
                    <a:pt x="7776337" y="0"/>
                  </a:lnTo>
                  <a:cubicBezTo>
                    <a:pt x="7844663" y="0"/>
                    <a:pt x="7901305" y="53340"/>
                    <a:pt x="7901305" y="120777"/>
                  </a:cubicBezTo>
                  <a:lnTo>
                    <a:pt x="7882255" y="120777"/>
                  </a:lnTo>
                  <a:lnTo>
                    <a:pt x="7901305" y="120777"/>
                  </a:lnTo>
                  <a:lnTo>
                    <a:pt x="7901305" y="741299"/>
                  </a:lnTo>
                  <a:lnTo>
                    <a:pt x="7882255" y="741299"/>
                  </a:lnTo>
                  <a:lnTo>
                    <a:pt x="7901305" y="741299"/>
                  </a:lnTo>
                  <a:cubicBezTo>
                    <a:pt x="7901305" y="808736"/>
                    <a:pt x="7844663" y="862076"/>
                    <a:pt x="7776337" y="862076"/>
                  </a:cubicBezTo>
                  <a:lnTo>
                    <a:pt x="7776337" y="843026"/>
                  </a:lnTo>
                  <a:lnTo>
                    <a:pt x="7776337" y="862076"/>
                  </a:lnTo>
                  <a:lnTo>
                    <a:pt x="124968" y="862076"/>
                  </a:lnTo>
                  <a:lnTo>
                    <a:pt x="124968" y="843026"/>
                  </a:lnTo>
                  <a:lnTo>
                    <a:pt x="124968" y="862076"/>
                  </a:lnTo>
                  <a:cubicBezTo>
                    <a:pt x="56642" y="862076"/>
                    <a:pt x="0" y="808736"/>
                    <a:pt x="0" y="741299"/>
                  </a:cubicBezTo>
                  <a:lnTo>
                    <a:pt x="0" y="120777"/>
                  </a:lnTo>
                  <a:lnTo>
                    <a:pt x="19050" y="120777"/>
                  </a:lnTo>
                  <a:lnTo>
                    <a:pt x="0" y="120777"/>
                  </a:lnTo>
                  <a:moveTo>
                    <a:pt x="38100" y="120777"/>
                  </a:moveTo>
                  <a:lnTo>
                    <a:pt x="38100" y="741299"/>
                  </a:lnTo>
                  <a:lnTo>
                    <a:pt x="19050" y="741299"/>
                  </a:lnTo>
                  <a:lnTo>
                    <a:pt x="38100" y="741299"/>
                  </a:lnTo>
                  <a:cubicBezTo>
                    <a:pt x="38100" y="786257"/>
                    <a:pt x="76200" y="823976"/>
                    <a:pt x="124968" y="823976"/>
                  </a:cubicBezTo>
                  <a:lnTo>
                    <a:pt x="7776337" y="823976"/>
                  </a:lnTo>
                  <a:cubicBezTo>
                    <a:pt x="7824978" y="823976"/>
                    <a:pt x="7863205" y="786257"/>
                    <a:pt x="7863205" y="741299"/>
                  </a:cubicBezTo>
                  <a:lnTo>
                    <a:pt x="7863205" y="120777"/>
                  </a:lnTo>
                  <a:cubicBezTo>
                    <a:pt x="7863205" y="75819"/>
                    <a:pt x="7825105" y="38100"/>
                    <a:pt x="7776337" y="38100"/>
                  </a:cubicBezTo>
                  <a:lnTo>
                    <a:pt x="124968" y="38100"/>
                  </a:lnTo>
                  <a:lnTo>
                    <a:pt x="124968" y="19050"/>
                  </a:lnTo>
                  <a:lnTo>
                    <a:pt x="124968" y="38100"/>
                  </a:lnTo>
                  <a:cubicBezTo>
                    <a:pt x="76200" y="38100"/>
                    <a:pt x="38100" y="75819"/>
                    <a:pt x="38100" y="120777"/>
                  </a:cubicBezTo>
                  <a:close/>
                </a:path>
              </a:pathLst>
            </a:custGeom>
            <a:solidFill>
              <a:srgbClr val="969696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7901328" cy="890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r>
                <a:rPr lang="en-US" sz="1650" spc="-7">
                  <a:solidFill>
                    <a:srgbClr val="000000"/>
                  </a:solidFill>
                  <a:latin typeface="Carlito"/>
                </a:rPr>
                <a:t>Требования к результатам освоения,</a:t>
              </a:r>
            </a:p>
            <a:p>
              <a:pPr algn="ctr">
                <a:lnSpc>
                  <a:spcPts val="1980"/>
                </a:lnSpc>
              </a:pPr>
              <a:r>
                <a:rPr lang="en-US" sz="1650" spc="-7">
                  <a:solidFill>
                    <a:srgbClr val="000000"/>
                  </a:solidFill>
                  <a:latin typeface="Carlito"/>
                </a:rPr>
                <a:t>Требования к результатам обучения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114104" y="4940614"/>
            <a:ext cx="5925996" cy="366342"/>
            <a:chOff x="0" y="0"/>
            <a:chExt cx="7901328" cy="488456"/>
          </a:xfrm>
        </p:grpSpPr>
        <p:sp>
          <p:nvSpPr>
            <p:cNvPr id="25" name="Freeform 25"/>
            <p:cNvSpPr/>
            <p:nvPr/>
          </p:nvSpPr>
          <p:spPr>
            <a:xfrm>
              <a:off x="19050" y="19050"/>
              <a:ext cx="7863078" cy="450342"/>
            </a:xfrm>
            <a:custGeom>
              <a:avLst/>
              <a:gdLst/>
              <a:ahLst/>
              <a:cxnLst/>
              <a:rect l="l" t="t" r="r" b="b"/>
              <a:pathLst>
                <a:path w="7863078" h="450342">
                  <a:moveTo>
                    <a:pt x="0" y="55626"/>
                  </a:moveTo>
                  <a:cubicBezTo>
                    <a:pt x="0" y="24892"/>
                    <a:pt x="26924" y="0"/>
                    <a:pt x="59944" y="0"/>
                  </a:cubicBezTo>
                  <a:lnTo>
                    <a:pt x="7803134" y="0"/>
                  </a:lnTo>
                  <a:cubicBezTo>
                    <a:pt x="7836281" y="0"/>
                    <a:pt x="7863078" y="24892"/>
                    <a:pt x="7863078" y="55626"/>
                  </a:cubicBezTo>
                  <a:lnTo>
                    <a:pt x="7863078" y="394716"/>
                  </a:lnTo>
                  <a:cubicBezTo>
                    <a:pt x="7863078" y="425450"/>
                    <a:pt x="7836154" y="450342"/>
                    <a:pt x="7803134" y="450342"/>
                  </a:cubicBezTo>
                  <a:lnTo>
                    <a:pt x="59944" y="450342"/>
                  </a:lnTo>
                  <a:cubicBezTo>
                    <a:pt x="26924" y="450342"/>
                    <a:pt x="0" y="425450"/>
                    <a:pt x="0" y="3947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0"/>
              <a:ext cx="7901178" cy="488442"/>
            </a:xfrm>
            <a:custGeom>
              <a:avLst/>
              <a:gdLst/>
              <a:ahLst/>
              <a:cxnLst/>
              <a:rect l="l" t="t" r="r" b="b"/>
              <a:pathLst>
                <a:path w="7901178" h="488442">
                  <a:moveTo>
                    <a:pt x="0" y="74676"/>
                  </a:moveTo>
                  <a:cubicBezTo>
                    <a:pt x="0" y="32131"/>
                    <a:pt x="36830" y="0"/>
                    <a:pt x="78994" y="0"/>
                  </a:cubicBezTo>
                  <a:lnTo>
                    <a:pt x="7822184" y="0"/>
                  </a:lnTo>
                  <a:lnTo>
                    <a:pt x="7822184" y="19050"/>
                  </a:lnTo>
                  <a:lnTo>
                    <a:pt x="7822184" y="0"/>
                  </a:lnTo>
                  <a:cubicBezTo>
                    <a:pt x="7864475" y="0"/>
                    <a:pt x="7901178" y="32131"/>
                    <a:pt x="7901178" y="74676"/>
                  </a:cubicBezTo>
                  <a:lnTo>
                    <a:pt x="7882128" y="74676"/>
                  </a:lnTo>
                  <a:lnTo>
                    <a:pt x="7901178" y="74676"/>
                  </a:lnTo>
                  <a:lnTo>
                    <a:pt x="7901178" y="413766"/>
                  </a:lnTo>
                  <a:lnTo>
                    <a:pt x="7882128" y="413766"/>
                  </a:lnTo>
                  <a:lnTo>
                    <a:pt x="7901178" y="413766"/>
                  </a:lnTo>
                  <a:cubicBezTo>
                    <a:pt x="7901178" y="456311"/>
                    <a:pt x="7864348" y="488442"/>
                    <a:pt x="7822184" y="488442"/>
                  </a:cubicBezTo>
                  <a:lnTo>
                    <a:pt x="7822184" y="469392"/>
                  </a:lnTo>
                  <a:lnTo>
                    <a:pt x="7822184" y="488442"/>
                  </a:lnTo>
                  <a:lnTo>
                    <a:pt x="78994" y="488442"/>
                  </a:lnTo>
                  <a:lnTo>
                    <a:pt x="78994" y="469392"/>
                  </a:lnTo>
                  <a:lnTo>
                    <a:pt x="78994" y="488442"/>
                  </a:lnTo>
                  <a:cubicBezTo>
                    <a:pt x="36830" y="488442"/>
                    <a:pt x="0" y="456438"/>
                    <a:pt x="0" y="413766"/>
                  </a:cubicBezTo>
                  <a:lnTo>
                    <a:pt x="0" y="74676"/>
                  </a:lnTo>
                  <a:lnTo>
                    <a:pt x="19050" y="74676"/>
                  </a:lnTo>
                  <a:lnTo>
                    <a:pt x="0" y="74676"/>
                  </a:lnTo>
                  <a:moveTo>
                    <a:pt x="38100" y="74676"/>
                  </a:moveTo>
                  <a:lnTo>
                    <a:pt x="38100" y="413766"/>
                  </a:lnTo>
                  <a:lnTo>
                    <a:pt x="19050" y="413766"/>
                  </a:lnTo>
                  <a:lnTo>
                    <a:pt x="38100" y="413766"/>
                  </a:lnTo>
                  <a:cubicBezTo>
                    <a:pt x="38100" y="432562"/>
                    <a:pt x="54991" y="450342"/>
                    <a:pt x="78994" y="450342"/>
                  </a:cubicBezTo>
                  <a:lnTo>
                    <a:pt x="7822184" y="450342"/>
                  </a:lnTo>
                  <a:cubicBezTo>
                    <a:pt x="7846187" y="450342"/>
                    <a:pt x="7863078" y="432689"/>
                    <a:pt x="7863078" y="413766"/>
                  </a:cubicBezTo>
                  <a:lnTo>
                    <a:pt x="7863078" y="74676"/>
                  </a:lnTo>
                  <a:cubicBezTo>
                    <a:pt x="7863078" y="55880"/>
                    <a:pt x="7846187" y="38100"/>
                    <a:pt x="7822184" y="38100"/>
                  </a:cubicBezTo>
                  <a:lnTo>
                    <a:pt x="78994" y="38100"/>
                  </a:lnTo>
                  <a:lnTo>
                    <a:pt x="78994" y="19050"/>
                  </a:lnTo>
                  <a:lnTo>
                    <a:pt x="78994" y="38100"/>
                  </a:lnTo>
                  <a:cubicBezTo>
                    <a:pt x="54991" y="38100"/>
                    <a:pt x="38100" y="55753"/>
                    <a:pt x="38100" y="74676"/>
                  </a:cubicBezTo>
                  <a:close/>
                </a:path>
              </a:pathLst>
            </a:custGeom>
            <a:solidFill>
              <a:srgbClr val="969696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7901328" cy="5170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r>
                <a:rPr lang="en-US" sz="1650" spc="-7">
                  <a:solidFill>
                    <a:srgbClr val="000000"/>
                  </a:solidFill>
                  <a:latin typeface="Carlito"/>
                </a:rPr>
                <a:t>Требования к условиям реализации программ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091918" y="6151480"/>
            <a:ext cx="5925996" cy="769606"/>
            <a:chOff x="0" y="0"/>
            <a:chExt cx="7901328" cy="1026142"/>
          </a:xfrm>
        </p:grpSpPr>
        <p:sp>
          <p:nvSpPr>
            <p:cNvPr id="29" name="Freeform 29"/>
            <p:cNvSpPr/>
            <p:nvPr/>
          </p:nvSpPr>
          <p:spPr>
            <a:xfrm>
              <a:off x="19050" y="19050"/>
              <a:ext cx="7863078" cy="988060"/>
            </a:xfrm>
            <a:custGeom>
              <a:avLst/>
              <a:gdLst/>
              <a:ahLst/>
              <a:cxnLst/>
              <a:rect l="l" t="t" r="r" b="b"/>
              <a:pathLst>
                <a:path w="7863078" h="988060">
                  <a:moveTo>
                    <a:pt x="0" y="121920"/>
                  </a:moveTo>
                  <a:cubicBezTo>
                    <a:pt x="0" y="54610"/>
                    <a:pt x="56388" y="0"/>
                    <a:pt x="125984" y="0"/>
                  </a:cubicBezTo>
                  <a:lnTo>
                    <a:pt x="7737094" y="0"/>
                  </a:lnTo>
                  <a:cubicBezTo>
                    <a:pt x="7806690" y="0"/>
                    <a:pt x="7863078" y="54610"/>
                    <a:pt x="7863078" y="121920"/>
                  </a:cubicBezTo>
                  <a:lnTo>
                    <a:pt x="7863078" y="866140"/>
                  </a:lnTo>
                  <a:cubicBezTo>
                    <a:pt x="7863078" y="933450"/>
                    <a:pt x="7806690" y="988060"/>
                    <a:pt x="7737094" y="988060"/>
                  </a:cubicBezTo>
                  <a:lnTo>
                    <a:pt x="125984" y="988060"/>
                  </a:lnTo>
                  <a:cubicBezTo>
                    <a:pt x="56388" y="988060"/>
                    <a:pt x="0" y="933450"/>
                    <a:pt x="0" y="866140"/>
                  </a:cubicBezTo>
                  <a:close/>
                </a:path>
              </a:pathLst>
            </a:custGeom>
            <a:solidFill>
              <a:srgbClr val="87F3FF">
                <a:alpha val="40784"/>
              </a:srgbClr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7901178" cy="1026160"/>
            </a:xfrm>
            <a:custGeom>
              <a:avLst/>
              <a:gdLst/>
              <a:ahLst/>
              <a:cxnLst/>
              <a:rect l="l" t="t" r="r" b="b"/>
              <a:pathLst>
                <a:path w="7901178" h="1026160">
                  <a:moveTo>
                    <a:pt x="0" y="140970"/>
                  </a:moveTo>
                  <a:cubicBezTo>
                    <a:pt x="0" y="62484"/>
                    <a:pt x="65532" y="0"/>
                    <a:pt x="145034" y="0"/>
                  </a:cubicBezTo>
                  <a:lnTo>
                    <a:pt x="7756144" y="0"/>
                  </a:lnTo>
                  <a:lnTo>
                    <a:pt x="7756144" y="19050"/>
                  </a:lnTo>
                  <a:lnTo>
                    <a:pt x="7756144" y="0"/>
                  </a:lnTo>
                  <a:cubicBezTo>
                    <a:pt x="7835646" y="0"/>
                    <a:pt x="7901178" y="62484"/>
                    <a:pt x="7901178" y="140970"/>
                  </a:cubicBezTo>
                  <a:lnTo>
                    <a:pt x="7882128" y="140970"/>
                  </a:lnTo>
                  <a:lnTo>
                    <a:pt x="7901178" y="140970"/>
                  </a:lnTo>
                  <a:lnTo>
                    <a:pt x="7901178" y="885190"/>
                  </a:lnTo>
                  <a:lnTo>
                    <a:pt x="7882128" y="885190"/>
                  </a:lnTo>
                  <a:lnTo>
                    <a:pt x="7901178" y="885190"/>
                  </a:lnTo>
                  <a:cubicBezTo>
                    <a:pt x="7901178" y="963676"/>
                    <a:pt x="7835646" y="1026160"/>
                    <a:pt x="7756144" y="1026160"/>
                  </a:cubicBezTo>
                  <a:lnTo>
                    <a:pt x="7756144" y="1007110"/>
                  </a:lnTo>
                  <a:lnTo>
                    <a:pt x="7756144" y="1026160"/>
                  </a:lnTo>
                  <a:lnTo>
                    <a:pt x="145034" y="1026160"/>
                  </a:lnTo>
                  <a:lnTo>
                    <a:pt x="145034" y="1007110"/>
                  </a:lnTo>
                  <a:lnTo>
                    <a:pt x="145034" y="1026160"/>
                  </a:lnTo>
                  <a:cubicBezTo>
                    <a:pt x="65532" y="1026160"/>
                    <a:pt x="0" y="963549"/>
                    <a:pt x="0" y="885190"/>
                  </a:cubicBezTo>
                  <a:lnTo>
                    <a:pt x="0" y="140970"/>
                  </a:lnTo>
                  <a:lnTo>
                    <a:pt x="19050" y="140970"/>
                  </a:lnTo>
                  <a:lnTo>
                    <a:pt x="0" y="140970"/>
                  </a:lnTo>
                  <a:moveTo>
                    <a:pt x="38100" y="140970"/>
                  </a:moveTo>
                  <a:lnTo>
                    <a:pt x="38100" y="885190"/>
                  </a:lnTo>
                  <a:lnTo>
                    <a:pt x="19050" y="885190"/>
                  </a:lnTo>
                  <a:lnTo>
                    <a:pt x="38100" y="885190"/>
                  </a:lnTo>
                  <a:cubicBezTo>
                    <a:pt x="38100" y="941451"/>
                    <a:pt x="85344" y="988060"/>
                    <a:pt x="145034" y="988060"/>
                  </a:cubicBezTo>
                  <a:lnTo>
                    <a:pt x="7756144" y="988060"/>
                  </a:lnTo>
                  <a:cubicBezTo>
                    <a:pt x="7815834" y="988060"/>
                    <a:pt x="7863078" y="941451"/>
                    <a:pt x="7863078" y="885190"/>
                  </a:cubicBezTo>
                  <a:lnTo>
                    <a:pt x="7863078" y="140970"/>
                  </a:lnTo>
                  <a:cubicBezTo>
                    <a:pt x="7863078" y="84709"/>
                    <a:pt x="7815834" y="38100"/>
                    <a:pt x="7756144" y="38100"/>
                  </a:cubicBezTo>
                  <a:lnTo>
                    <a:pt x="145034" y="38100"/>
                  </a:lnTo>
                  <a:lnTo>
                    <a:pt x="145034" y="19050"/>
                  </a:lnTo>
                  <a:lnTo>
                    <a:pt x="145034" y="38100"/>
                  </a:lnTo>
                  <a:cubicBezTo>
                    <a:pt x="85344" y="38100"/>
                    <a:pt x="38100" y="84709"/>
                    <a:pt x="38100" y="140970"/>
                  </a:cubicBezTo>
                  <a:close/>
                </a:path>
              </a:pathLst>
            </a:custGeom>
            <a:solidFill>
              <a:srgbClr val="969696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7901328" cy="1054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r>
                <a:rPr lang="en-US" sz="1650" spc="-7">
                  <a:solidFill>
                    <a:srgbClr val="000000"/>
                  </a:solidFill>
                  <a:latin typeface="Carlito"/>
                </a:rPr>
                <a:t>Дифференцированные показатели по программам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635923" y="7495538"/>
            <a:ext cx="4912478" cy="869094"/>
            <a:chOff x="0" y="0"/>
            <a:chExt cx="6549970" cy="1158792"/>
          </a:xfrm>
        </p:grpSpPr>
        <p:sp>
          <p:nvSpPr>
            <p:cNvPr id="33" name="Freeform 33"/>
            <p:cNvSpPr/>
            <p:nvPr/>
          </p:nvSpPr>
          <p:spPr>
            <a:xfrm>
              <a:off x="19050" y="19050"/>
              <a:ext cx="6511925" cy="1120775"/>
            </a:xfrm>
            <a:custGeom>
              <a:avLst/>
              <a:gdLst/>
              <a:ahLst/>
              <a:cxnLst/>
              <a:rect l="l" t="t" r="r" b="b"/>
              <a:pathLst>
                <a:path w="6511925" h="1120775">
                  <a:moveTo>
                    <a:pt x="0" y="72263"/>
                  </a:moveTo>
                  <a:cubicBezTo>
                    <a:pt x="0" y="32385"/>
                    <a:pt x="33274" y="0"/>
                    <a:pt x="74295" y="0"/>
                  </a:cubicBezTo>
                  <a:lnTo>
                    <a:pt x="6437630" y="0"/>
                  </a:lnTo>
                  <a:cubicBezTo>
                    <a:pt x="6478651" y="0"/>
                    <a:pt x="6511925" y="32385"/>
                    <a:pt x="6511925" y="72263"/>
                  </a:cubicBezTo>
                  <a:lnTo>
                    <a:pt x="6511925" y="1048512"/>
                  </a:lnTo>
                  <a:cubicBezTo>
                    <a:pt x="6511925" y="1088390"/>
                    <a:pt x="6478651" y="1120775"/>
                    <a:pt x="6437630" y="1120775"/>
                  </a:cubicBezTo>
                  <a:lnTo>
                    <a:pt x="74295" y="1120775"/>
                  </a:lnTo>
                  <a:cubicBezTo>
                    <a:pt x="33274" y="1120775"/>
                    <a:pt x="0" y="1088390"/>
                    <a:pt x="0" y="1048512"/>
                  </a:cubicBezTo>
                  <a:close/>
                </a:path>
              </a:pathLst>
            </a:custGeom>
            <a:solidFill>
              <a:srgbClr val="C6EFFF">
                <a:alpha val="24706"/>
              </a:srgbClr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0" y="0"/>
              <a:ext cx="6550025" cy="1158875"/>
            </a:xfrm>
            <a:custGeom>
              <a:avLst/>
              <a:gdLst/>
              <a:ahLst/>
              <a:cxnLst/>
              <a:rect l="l" t="t" r="r" b="b"/>
              <a:pathLst>
                <a:path w="6550025" h="1158875">
                  <a:moveTo>
                    <a:pt x="0" y="91313"/>
                  </a:moveTo>
                  <a:cubicBezTo>
                    <a:pt x="0" y="40386"/>
                    <a:pt x="42291" y="0"/>
                    <a:pt x="93345" y="0"/>
                  </a:cubicBezTo>
                  <a:lnTo>
                    <a:pt x="6456680" y="0"/>
                  </a:lnTo>
                  <a:lnTo>
                    <a:pt x="6456680" y="19050"/>
                  </a:lnTo>
                  <a:lnTo>
                    <a:pt x="6456680" y="0"/>
                  </a:lnTo>
                  <a:cubicBezTo>
                    <a:pt x="6507734" y="0"/>
                    <a:pt x="6550025" y="40386"/>
                    <a:pt x="6550025" y="91313"/>
                  </a:cubicBezTo>
                  <a:lnTo>
                    <a:pt x="6530975" y="91313"/>
                  </a:lnTo>
                  <a:lnTo>
                    <a:pt x="6550025" y="91313"/>
                  </a:lnTo>
                  <a:lnTo>
                    <a:pt x="6550025" y="1067562"/>
                  </a:lnTo>
                  <a:lnTo>
                    <a:pt x="6530975" y="1067562"/>
                  </a:lnTo>
                  <a:lnTo>
                    <a:pt x="6550025" y="1067562"/>
                  </a:lnTo>
                  <a:cubicBezTo>
                    <a:pt x="6550025" y="1118489"/>
                    <a:pt x="6507734" y="1158875"/>
                    <a:pt x="6456680" y="1158875"/>
                  </a:cubicBezTo>
                  <a:lnTo>
                    <a:pt x="6456680" y="1139825"/>
                  </a:lnTo>
                  <a:lnTo>
                    <a:pt x="6456680" y="1158875"/>
                  </a:lnTo>
                  <a:lnTo>
                    <a:pt x="93345" y="1158875"/>
                  </a:lnTo>
                  <a:lnTo>
                    <a:pt x="93345" y="1139825"/>
                  </a:lnTo>
                  <a:lnTo>
                    <a:pt x="93345" y="1158875"/>
                  </a:lnTo>
                  <a:cubicBezTo>
                    <a:pt x="42291" y="1158748"/>
                    <a:pt x="0" y="1118362"/>
                    <a:pt x="0" y="1067562"/>
                  </a:cubicBezTo>
                  <a:lnTo>
                    <a:pt x="0" y="91313"/>
                  </a:lnTo>
                  <a:lnTo>
                    <a:pt x="19050" y="91313"/>
                  </a:lnTo>
                  <a:lnTo>
                    <a:pt x="0" y="91313"/>
                  </a:lnTo>
                  <a:moveTo>
                    <a:pt x="38100" y="91313"/>
                  </a:moveTo>
                  <a:lnTo>
                    <a:pt x="38100" y="1067562"/>
                  </a:lnTo>
                  <a:lnTo>
                    <a:pt x="19050" y="1067562"/>
                  </a:lnTo>
                  <a:lnTo>
                    <a:pt x="38100" y="1067562"/>
                  </a:lnTo>
                  <a:cubicBezTo>
                    <a:pt x="38100" y="1096391"/>
                    <a:pt x="62357" y="1120775"/>
                    <a:pt x="93345" y="1120775"/>
                  </a:cubicBezTo>
                  <a:lnTo>
                    <a:pt x="6456680" y="1120775"/>
                  </a:lnTo>
                  <a:cubicBezTo>
                    <a:pt x="6487668" y="1120775"/>
                    <a:pt x="6511925" y="1096518"/>
                    <a:pt x="6511925" y="1067562"/>
                  </a:cubicBezTo>
                  <a:lnTo>
                    <a:pt x="6511925" y="91313"/>
                  </a:lnTo>
                  <a:cubicBezTo>
                    <a:pt x="6511925" y="62484"/>
                    <a:pt x="6487668" y="38100"/>
                    <a:pt x="6456680" y="38100"/>
                  </a:cubicBezTo>
                  <a:lnTo>
                    <a:pt x="93345" y="38100"/>
                  </a:lnTo>
                  <a:lnTo>
                    <a:pt x="93345" y="19050"/>
                  </a:lnTo>
                  <a:lnTo>
                    <a:pt x="93345" y="38100"/>
                  </a:lnTo>
                  <a:cubicBezTo>
                    <a:pt x="62357" y="38100"/>
                    <a:pt x="38100" y="62357"/>
                    <a:pt x="38100" y="91313"/>
                  </a:cubicBezTo>
                  <a:close/>
                </a:path>
              </a:pathLst>
            </a:custGeom>
            <a:solidFill>
              <a:srgbClr val="C0C0C0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47625"/>
              <a:ext cx="6549970" cy="12064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100" spc="-9">
                  <a:solidFill>
                    <a:srgbClr val="000000"/>
                  </a:solidFill>
                  <a:latin typeface="Carlito"/>
                </a:rPr>
                <a:t>Характеристика программ базового</a:t>
              </a:r>
            </a:p>
            <a:p>
              <a:pPr algn="ctr">
                <a:lnSpc>
                  <a:spcPts val="2520"/>
                </a:lnSpc>
              </a:pPr>
              <a:r>
                <a:rPr lang="en-US" sz="2100" spc="-9">
                  <a:solidFill>
                    <a:srgbClr val="000000"/>
                  </a:solidFill>
                  <a:latin typeface="Carlito"/>
                </a:rPr>
                <a:t> высшего образования (специальности)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114104" y="5403852"/>
            <a:ext cx="5925996" cy="571016"/>
            <a:chOff x="0" y="0"/>
            <a:chExt cx="7901328" cy="761354"/>
          </a:xfrm>
        </p:grpSpPr>
        <p:sp>
          <p:nvSpPr>
            <p:cNvPr id="37" name="Freeform 37"/>
            <p:cNvSpPr/>
            <p:nvPr/>
          </p:nvSpPr>
          <p:spPr>
            <a:xfrm>
              <a:off x="19050" y="19050"/>
              <a:ext cx="7863205" cy="723265"/>
            </a:xfrm>
            <a:custGeom>
              <a:avLst/>
              <a:gdLst/>
              <a:ahLst/>
              <a:cxnLst/>
              <a:rect l="l" t="t" r="r" b="b"/>
              <a:pathLst>
                <a:path w="7863205" h="723265">
                  <a:moveTo>
                    <a:pt x="0" y="89281"/>
                  </a:moveTo>
                  <a:cubicBezTo>
                    <a:pt x="0" y="40005"/>
                    <a:pt x="41910" y="0"/>
                    <a:pt x="93472" y="0"/>
                  </a:cubicBezTo>
                  <a:lnTo>
                    <a:pt x="7769733" y="0"/>
                  </a:lnTo>
                  <a:cubicBezTo>
                    <a:pt x="7821422" y="0"/>
                    <a:pt x="7863205" y="40005"/>
                    <a:pt x="7863205" y="89281"/>
                  </a:cubicBezTo>
                  <a:lnTo>
                    <a:pt x="7863205" y="633984"/>
                  </a:lnTo>
                  <a:cubicBezTo>
                    <a:pt x="7863205" y="683260"/>
                    <a:pt x="7821295" y="723265"/>
                    <a:pt x="7769733" y="723265"/>
                  </a:cubicBezTo>
                  <a:lnTo>
                    <a:pt x="93472" y="723265"/>
                  </a:lnTo>
                  <a:cubicBezTo>
                    <a:pt x="41783" y="723265"/>
                    <a:pt x="0" y="683260"/>
                    <a:pt x="0" y="63398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0" y="0"/>
              <a:ext cx="7901305" cy="761365"/>
            </a:xfrm>
            <a:custGeom>
              <a:avLst/>
              <a:gdLst/>
              <a:ahLst/>
              <a:cxnLst/>
              <a:rect l="l" t="t" r="r" b="b"/>
              <a:pathLst>
                <a:path w="7901305" h="761365">
                  <a:moveTo>
                    <a:pt x="0" y="108331"/>
                  </a:moveTo>
                  <a:cubicBezTo>
                    <a:pt x="0" y="47625"/>
                    <a:pt x="51181" y="0"/>
                    <a:pt x="112522" y="0"/>
                  </a:cubicBezTo>
                  <a:lnTo>
                    <a:pt x="7788783" y="0"/>
                  </a:lnTo>
                  <a:lnTo>
                    <a:pt x="7788783" y="19050"/>
                  </a:lnTo>
                  <a:lnTo>
                    <a:pt x="7788783" y="0"/>
                  </a:lnTo>
                  <a:cubicBezTo>
                    <a:pt x="7850124" y="0"/>
                    <a:pt x="7901305" y="47625"/>
                    <a:pt x="7901305" y="108331"/>
                  </a:cubicBezTo>
                  <a:lnTo>
                    <a:pt x="7882255" y="108331"/>
                  </a:lnTo>
                  <a:lnTo>
                    <a:pt x="7901305" y="108331"/>
                  </a:lnTo>
                  <a:lnTo>
                    <a:pt x="7901305" y="653034"/>
                  </a:lnTo>
                  <a:lnTo>
                    <a:pt x="7882255" y="653034"/>
                  </a:lnTo>
                  <a:lnTo>
                    <a:pt x="7901305" y="653034"/>
                  </a:lnTo>
                  <a:cubicBezTo>
                    <a:pt x="7901305" y="713740"/>
                    <a:pt x="7850124" y="761365"/>
                    <a:pt x="7788783" y="761365"/>
                  </a:cubicBezTo>
                  <a:lnTo>
                    <a:pt x="7788783" y="742315"/>
                  </a:lnTo>
                  <a:lnTo>
                    <a:pt x="7788783" y="761365"/>
                  </a:lnTo>
                  <a:lnTo>
                    <a:pt x="112522" y="761365"/>
                  </a:lnTo>
                  <a:lnTo>
                    <a:pt x="112522" y="742315"/>
                  </a:lnTo>
                  <a:lnTo>
                    <a:pt x="112522" y="761365"/>
                  </a:lnTo>
                  <a:cubicBezTo>
                    <a:pt x="51181" y="761365"/>
                    <a:pt x="0" y="713740"/>
                    <a:pt x="0" y="653034"/>
                  </a:cubicBezTo>
                  <a:lnTo>
                    <a:pt x="0" y="108331"/>
                  </a:lnTo>
                  <a:lnTo>
                    <a:pt x="19050" y="108331"/>
                  </a:lnTo>
                  <a:lnTo>
                    <a:pt x="0" y="108331"/>
                  </a:lnTo>
                  <a:moveTo>
                    <a:pt x="38100" y="108331"/>
                  </a:moveTo>
                  <a:lnTo>
                    <a:pt x="38100" y="653034"/>
                  </a:lnTo>
                  <a:lnTo>
                    <a:pt x="19050" y="653034"/>
                  </a:lnTo>
                  <a:lnTo>
                    <a:pt x="38100" y="653034"/>
                  </a:lnTo>
                  <a:cubicBezTo>
                    <a:pt x="38100" y="691007"/>
                    <a:pt x="70612" y="723265"/>
                    <a:pt x="112522" y="723265"/>
                  </a:cubicBezTo>
                  <a:lnTo>
                    <a:pt x="7788783" y="723265"/>
                  </a:lnTo>
                  <a:cubicBezTo>
                    <a:pt x="7830820" y="723265"/>
                    <a:pt x="7863205" y="691007"/>
                    <a:pt x="7863205" y="653034"/>
                  </a:cubicBezTo>
                  <a:lnTo>
                    <a:pt x="7863205" y="108331"/>
                  </a:lnTo>
                  <a:cubicBezTo>
                    <a:pt x="7863205" y="70358"/>
                    <a:pt x="7830693" y="38100"/>
                    <a:pt x="7788783" y="38100"/>
                  </a:cubicBezTo>
                  <a:lnTo>
                    <a:pt x="112522" y="38100"/>
                  </a:lnTo>
                  <a:lnTo>
                    <a:pt x="112522" y="19050"/>
                  </a:lnTo>
                  <a:lnTo>
                    <a:pt x="112522" y="38100"/>
                  </a:lnTo>
                  <a:cubicBezTo>
                    <a:pt x="70612" y="38100"/>
                    <a:pt x="38100" y="70358"/>
                    <a:pt x="38100" y="108331"/>
                  </a:cubicBezTo>
                  <a:close/>
                </a:path>
              </a:pathLst>
            </a:custGeom>
            <a:solidFill>
              <a:srgbClr val="969696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28575"/>
              <a:ext cx="7901328" cy="7899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r>
                <a:rPr lang="en-US" sz="1650" spc="-7">
                  <a:solidFill>
                    <a:srgbClr val="000000"/>
                  </a:solidFill>
                  <a:latin typeface="Carlito"/>
                </a:rPr>
                <a:t>Характеристика специальностей и направлений подготовки 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0415397" y="7495538"/>
            <a:ext cx="5924887" cy="869094"/>
            <a:chOff x="0" y="0"/>
            <a:chExt cx="7899850" cy="1158792"/>
          </a:xfrm>
        </p:grpSpPr>
        <p:sp>
          <p:nvSpPr>
            <p:cNvPr id="41" name="Freeform 41"/>
            <p:cNvSpPr/>
            <p:nvPr/>
          </p:nvSpPr>
          <p:spPr>
            <a:xfrm>
              <a:off x="19050" y="19050"/>
              <a:ext cx="7861681" cy="1120775"/>
            </a:xfrm>
            <a:custGeom>
              <a:avLst/>
              <a:gdLst/>
              <a:ahLst/>
              <a:cxnLst/>
              <a:rect l="l" t="t" r="r" b="b"/>
              <a:pathLst>
                <a:path w="7861681" h="1120775">
                  <a:moveTo>
                    <a:pt x="0" y="72263"/>
                  </a:moveTo>
                  <a:cubicBezTo>
                    <a:pt x="0" y="32385"/>
                    <a:pt x="33274" y="0"/>
                    <a:pt x="74295" y="0"/>
                  </a:cubicBezTo>
                  <a:lnTo>
                    <a:pt x="7787386" y="0"/>
                  </a:lnTo>
                  <a:cubicBezTo>
                    <a:pt x="7828407" y="0"/>
                    <a:pt x="7861681" y="32385"/>
                    <a:pt x="7861681" y="72263"/>
                  </a:cubicBezTo>
                  <a:lnTo>
                    <a:pt x="7861681" y="1048512"/>
                  </a:lnTo>
                  <a:cubicBezTo>
                    <a:pt x="7861681" y="1088390"/>
                    <a:pt x="7828407" y="1120775"/>
                    <a:pt x="7787386" y="1120775"/>
                  </a:cubicBezTo>
                  <a:lnTo>
                    <a:pt x="74295" y="1120775"/>
                  </a:lnTo>
                  <a:cubicBezTo>
                    <a:pt x="33274" y="1120775"/>
                    <a:pt x="0" y="1088390"/>
                    <a:pt x="0" y="1048512"/>
                  </a:cubicBezTo>
                  <a:close/>
                </a:path>
              </a:pathLst>
            </a:custGeom>
            <a:solidFill>
              <a:srgbClr val="C6EFFF">
                <a:alpha val="24706"/>
              </a:srgbClr>
            </a:solidFill>
          </p:spPr>
        </p:sp>
        <p:sp>
          <p:nvSpPr>
            <p:cNvPr id="42" name="Freeform 42"/>
            <p:cNvSpPr/>
            <p:nvPr/>
          </p:nvSpPr>
          <p:spPr>
            <a:xfrm>
              <a:off x="0" y="0"/>
              <a:ext cx="7899781" cy="1158875"/>
            </a:xfrm>
            <a:custGeom>
              <a:avLst/>
              <a:gdLst/>
              <a:ahLst/>
              <a:cxnLst/>
              <a:rect l="l" t="t" r="r" b="b"/>
              <a:pathLst>
                <a:path w="7899781" h="1158875">
                  <a:moveTo>
                    <a:pt x="0" y="91313"/>
                  </a:moveTo>
                  <a:cubicBezTo>
                    <a:pt x="0" y="40386"/>
                    <a:pt x="42291" y="0"/>
                    <a:pt x="93345" y="0"/>
                  </a:cubicBezTo>
                  <a:lnTo>
                    <a:pt x="7806436" y="0"/>
                  </a:lnTo>
                  <a:lnTo>
                    <a:pt x="7806436" y="19050"/>
                  </a:lnTo>
                  <a:lnTo>
                    <a:pt x="7806436" y="0"/>
                  </a:lnTo>
                  <a:cubicBezTo>
                    <a:pt x="7857490" y="0"/>
                    <a:pt x="7899781" y="40386"/>
                    <a:pt x="7899781" y="91313"/>
                  </a:cubicBezTo>
                  <a:lnTo>
                    <a:pt x="7880731" y="91313"/>
                  </a:lnTo>
                  <a:lnTo>
                    <a:pt x="7899781" y="91313"/>
                  </a:lnTo>
                  <a:lnTo>
                    <a:pt x="7899781" y="1067562"/>
                  </a:lnTo>
                  <a:lnTo>
                    <a:pt x="7880731" y="1067562"/>
                  </a:lnTo>
                  <a:lnTo>
                    <a:pt x="7899781" y="1067562"/>
                  </a:lnTo>
                  <a:cubicBezTo>
                    <a:pt x="7899781" y="1118489"/>
                    <a:pt x="7857490" y="1158875"/>
                    <a:pt x="7806436" y="1158875"/>
                  </a:cubicBezTo>
                  <a:lnTo>
                    <a:pt x="7806436" y="1139825"/>
                  </a:lnTo>
                  <a:lnTo>
                    <a:pt x="7806436" y="1158875"/>
                  </a:lnTo>
                  <a:lnTo>
                    <a:pt x="93345" y="1158875"/>
                  </a:lnTo>
                  <a:lnTo>
                    <a:pt x="93345" y="1139825"/>
                  </a:lnTo>
                  <a:lnTo>
                    <a:pt x="93345" y="1158875"/>
                  </a:lnTo>
                  <a:cubicBezTo>
                    <a:pt x="42291" y="1158748"/>
                    <a:pt x="0" y="1118489"/>
                    <a:pt x="0" y="1067562"/>
                  </a:cubicBezTo>
                  <a:lnTo>
                    <a:pt x="0" y="91313"/>
                  </a:lnTo>
                  <a:lnTo>
                    <a:pt x="19050" y="91313"/>
                  </a:lnTo>
                  <a:lnTo>
                    <a:pt x="0" y="91313"/>
                  </a:lnTo>
                  <a:moveTo>
                    <a:pt x="38100" y="91313"/>
                  </a:moveTo>
                  <a:lnTo>
                    <a:pt x="38100" y="1067562"/>
                  </a:lnTo>
                  <a:lnTo>
                    <a:pt x="19050" y="1067562"/>
                  </a:lnTo>
                  <a:lnTo>
                    <a:pt x="38100" y="1067562"/>
                  </a:lnTo>
                  <a:cubicBezTo>
                    <a:pt x="38100" y="1096391"/>
                    <a:pt x="62357" y="1120775"/>
                    <a:pt x="93345" y="1120775"/>
                  </a:cubicBezTo>
                  <a:lnTo>
                    <a:pt x="7806436" y="1120775"/>
                  </a:lnTo>
                  <a:cubicBezTo>
                    <a:pt x="7837424" y="1120775"/>
                    <a:pt x="7861681" y="1096518"/>
                    <a:pt x="7861681" y="1067562"/>
                  </a:cubicBezTo>
                  <a:lnTo>
                    <a:pt x="7861681" y="91313"/>
                  </a:lnTo>
                  <a:cubicBezTo>
                    <a:pt x="7861681" y="62484"/>
                    <a:pt x="7837424" y="38100"/>
                    <a:pt x="7806436" y="38100"/>
                  </a:cubicBezTo>
                  <a:lnTo>
                    <a:pt x="93345" y="38100"/>
                  </a:lnTo>
                  <a:lnTo>
                    <a:pt x="93345" y="19050"/>
                  </a:lnTo>
                  <a:lnTo>
                    <a:pt x="93345" y="38100"/>
                  </a:lnTo>
                  <a:cubicBezTo>
                    <a:pt x="62357" y="38100"/>
                    <a:pt x="38100" y="62357"/>
                    <a:pt x="38100" y="91313"/>
                  </a:cubicBezTo>
                  <a:close/>
                </a:path>
              </a:pathLst>
            </a:custGeom>
            <a:solidFill>
              <a:srgbClr val="C0C0C0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7899850" cy="12064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100" spc="-9">
                  <a:solidFill>
                    <a:srgbClr val="000000"/>
                  </a:solidFill>
                  <a:latin typeface="Carlito"/>
                </a:rPr>
                <a:t>Характеристика программ специализированного</a:t>
              </a:r>
            </a:p>
            <a:p>
              <a:pPr algn="ctr">
                <a:lnSpc>
                  <a:spcPts val="2520"/>
                </a:lnSpc>
              </a:pPr>
              <a:r>
                <a:rPr lang="en-US" sz="2100" spc="-9">
                  <a:solidFill>
                    <a:srgbClr val="000000"/>
                  </a:solidFill>
                  <a:latin typeface="Carlito"/>
                </a:rPr>
                <a:t> высшего образования (магистратура)</a:t>
              </a:r>
            </a:p>
          </p:txBody>
        </p:sp>
      </p:grpSp>
      <p:sp>
        <p:nvSpPr>
          <p:cNvPr id="44" name="AutoShape 44"/>
          <p:cNvSpPr/>
          <p:nvPr/>
        </p:nvSpPr>
        <p:spPr>
          <a:xfrm rot="5172198">
            <a:off x="6216292" y="7198787"/>
            <a:ext cx="647312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5" name="AutoShape 45"/>
          <p:cNvSpPr/>
          <p:nvPr/>
        </p:nvSpPr>
        <p:spPr>
          <a:xfrm rot="5172198">
            <a:off x="11225656" y="7198787"/>
            <a:ext cx="647312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6" name="TextBox 46"/>
          <p:cNvSpPr txBox="1"/>
          <p:nvPr/>
        </p:nvSpPr>
        <p:spPr>
          <a:xfrm>
            <a:off x="2635923" y="8878981"/>
            <a:ext cx="6064076" cy="40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spc="-9">
                <a:solidFill>
                  <a:srgbClr val="000000"/>
                </a:solidFill>
                <a:latin typeface="Carlito"/>
              </a:rPr>
              <a:t>уровень базового высшего образования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415397" y="8878981"/>
            <a:ext cx="6293180" cy="40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spc="-9">
                <a:solidFill>
                  <a:srgbClr val="000000"/>
                </a:solidFill>
                <a:latin typeface="Carlito"/>
              </a:rPr>
              <a:t>уровень специализированного высшего образования</a:t>
            </a:r>
          </a:p>
        </p:txBody>
      </p:sp>
      <p:sp>
        <p:nvSpPr>
          <p:cNvPr id="48" name="Freeform 48"/>
          <p:cNvSpPr/>
          <p:nvPr/>
        </p:nvSpPr>
        <p:spPr>
          <a:xfrm>
            <a:off x="2768728" y="3198378"/>
            <a:ext cx="2764263" cy="2764083"/>
          </a:xfrm>
          <a:custGeom>
            <a:avLst/>
            <a:gdLst/>
            <a:ahLst/>
            <a:cxnLst/>
            <a:rect l="l" t="t" r="r" b="b"/>
            <a:pathLst>
              <a:path w="2764263" h="2764083">
                <a:moveTo>
                  <a:pt x="0" y="0"/>
                </a:moveTo>
                <a:lnTo>
                  <a:pt x="2764264" y="0"/>
                </a:lnTo>
                <a:lnTo>
                  <a:pt x="2764264" y="2764083"/>
                </a:lnTo>
                <a:lnTo>
                  <a:pt x="0" y="2764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" b="-3"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12576842" y="3198376"/>
            <a:ext cx="2762385" cy="2762205"/>
          </a:xfrm>
          <a:custGeom>
            <a:avLst/>
            <a:gdLst/>
            <a:ahLst/>
            <a:cxnLst/>
            <a:rect l="l" t="t" r="r" b="b"/>
            <a:pathLst>
              <a:path w="2762385" h="2762205">
                <a:moveTo>
                  <a:pt x="0" y="0"/>
                </a:moveTo>
                <a:lnTo>
                  <a:pt x="2762384" y="0"/>
                </a:lnTo>
                <a:lnTo>
                  <a:pt x="2762384" y="2762206"/>
                </a:lnTo>
                <a:lnTo>
                  <a:pt x="0" y="27622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" b="-3"/>
            </a:stretch>
          </a:blipFill>
        </p:spPr>
      </p:sp>
      <p:sp>
        <p:nvSpPr>
          <p:cNvPr id="50" name="TextBox 50"/>
          <p:cNvSpPr txBox="1"/>
          <p:nvPr/>
        </p:nvSpPr>
        <p:spPr>
          <a:xfrm>
            <a:off x="14951407" y="9518959"/>
            <a:ext cx="2284532" cy="456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70"/>
              </a:lnSpc>
            </a:pPr>
            <a:r>
              <a:rPr lang="en-US" sz="1725">
                <a:solidFill>
                  <a:srgbClr val="0541F0"/>
                </a:solidFill>
                <a:latin typeface="Tahoma"/>
              </a:rPr>
              <a:t>4</a:t>
            </a:r>
          </a:p>
        </p:txBody>
      </p:sp>
      <p:sp>
        <p:nvSpPr>
          <p:cNvPr id="51" name="Freeform 51"/>
          <p:cNvSpPr/>
          <p:nvPr/>
        </p:nvSpPr>
        <p:spPr>
          <a:xfrm>
            <a:off x="17045946" y="8376783"/>
            <a:ext cx="950157" cy="950096"/>
          </a:xfrm>
          <a:custGeom>
            <a:avLst/>
            <a:gdLst/>
            <a:ahLst/>
            <a:cxnLst/>
            <a:rect l="l" t="t" r="r" b="b"/>
            <a:pathLst>
              <a:path w="950157" h="950096">
                <a:moveTo>
                  <a:pt x="0" y="0"/>
                </a:moveTo>
                <a:lnTo>
                  <a:pt x="950157" y="0"/>
                </a:lnTo>
                <a:lnTo>
                  <a:pt x="950157" y="950095"/>
                </a:lnTo>
                <a:lnTo>
                  <a:pt x="0" y="9500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6"/>
            </a:stretch>
          </a:blipFill>
        </p:spPr>
      </p:sp>
      <p:sp>
        <p:nvSpPr>
          <p:cNvPr id="52" name="TextBox 52"/>
          <p:cNvSpPr txBox="1"/>
          <p:nvPr/>
        </p:nvSpPr>
        <p:spPr>
          <a:xfrm>
            <a:off x="3298905" y="341253"/>
            <a:ext cx="13338810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25"/>
              </a:lnSpc>
            </a:pPr>
            <a:r>
              <a:rPr lang="en-US" sz="3900">
                <a:solidFill>
                  <a:srgbClr val="0541F0"/>
                </a:solidFill>
                <a:latin typeface="Tahoma Bold"/>
              </a:rPr>
              <a:t>Структура ФГОС 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3517351"/>
            <a:ext cx="6629400" cy="6767408"/>
            <a:chOff x="0" y="0"/>
            <a:chExt cx="10934700" cy="11170686"/>
          </a:xfrm>
        </p:grpSpPr>
        <p:sp>
          <p:nvSpPr>
            <p:cNvPr id="3" name="Freeform 3"/>
            <p:cNvSpPr/>
            <p:nvPr/>
          </p:nvSpPr>
          <p:spPr>
            <a:xfrm rot="-5400000">
              <a:off x="4178840" y="1269460"/>
              <a:ext cx="8025319" cy="5486400"/>
            </a:xfrm>
            <a:custGeom>
              <a:avLst/>
              <a:gdLst/>
              <a:ahLst/>
              <a:cxnLst/>
              <a:rect l="l" t="t" r="r" b="b"/>
              <a:pathLst>
                <a:path w="8025319" h="5486400">
                  <a:moveTo>
                    <a:pt x="0" y="0"/>
                  </a:moveTo>
                  <a:lnTo>
                    <a:pt x="8025320" y="0"/>
                  </a:lnTo>
                  <a:lnTo>
                    <a:pt x="802532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-1269460" y="4414826"/>
              <a:ext cx="8025319" cy="5486400"/>
            </a:xfrm>
            <a:custGeom>
              <a:avLst/>
              <a:gdLst/>
              <a:ahLst/>
              <a:cxnLst/>
              <a:rect l="l" t="t" r="r" b="b"/>
              <a:pathLst>
                <a:path w="8025319" h="5486400">
                  <a:moveTo>
                    <a:pt x="0" y="0"/>
                  </a:moveTo>
                  <a:lnTo>
                    <a:pt x="8025320" y="0"/>
                  </a:lnTo>
                  <a:lnTo>
                    <a:pt x="802532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-5400000" flipH="1">
            <a:off x="-961059" y="952093"/>
            <a:ext cx="6018989" cy="4114800"/>
          </a:xfrm>
          <a:custGeom>
            <a:avLst/>
            <a:gdLst/>
            <a:ahLst/>
            <a:cxnLst/>
            <a:rect l="l" t="t" r="r" b="b"/>
            <a:pathLst>
              <a:path w="6018989" h="4114800">
                <a:moveTo>
                  <a:pt x="6018990" y="0"/>
                </a:moveTo>
                <a:lnTo>
                  <a:pt x="0" y="0"/>
                </a:lnTo>
                <a:lnTo>
                  <a:pt x="0" y="4114800"/>
                </a:lnTo>
                <a:lnTo>
                  <a:pt x="6018990" y="4114800"/>
                </a:lnTo>
                <a:lnTo>
                  <a:pt x="601899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4100512"/>
            <a:ext cx="6648450" cy="211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19"/>
              </a:lnSpc>
              <a:spcBef>
                <a:spcPct val="0"/>
              </a:spcBef>
            </a:pPr>
            <a:r>
              <a:rPr lang="en-US" sz="4599" dirty="0" err="1">
                <a:solidFill>
                  <a:schemeClr val="tx2">
                    <a:lumMod val="75000"/>
                  </a:schemeClr>
                </a:solidFill>
                <a:effectLst>
                  <a:glow rad="762000">
                    <a:schemeClr val="bg1">
                      <a:alpha val="78000"/>
                    </a:schemeClr>
                  </a:glow>
                </a:effectLst>
                <a:latin typeface="Tahoma Bold"/>
              </a:rPr>
              <a:t>Виды</a:t>
            </a:r>
            <a:r>
              <a:rPr lang="en-US" sz="4599" dirty="0">
                <a:solidFill>
                  <a:schemeClr val="tx2">
                    <a:lumMod val="75000"/>
                  </a:schemeClr>
                </a:solidFill>
                <a:effectLst>
                  <a:glow rad="762000">
                    <a:schemeClr val="bg1">
                      <a:alpha val="78000"/>
                    </a:schemeClr>
                  </a:glow>
                </a:effectLst>
                <a:latin typeface="Tahoma Bold"/>
              </a:rPr>
              <a:t> </a:t>
            </a:r>
            <a:r>
              <a:rPr lang="en-US" sz="4599" dirty="0" err="1">
                <a:solidFill>
                  <a:schemeClr val="tx2">
                    <a:lumMod val="75000"/>
                  </a:schemeClr>
                </a:solidFill>
                <a:effectLst>
                  <a:glow rad="762000">
                    <a:schemeClr val="bg1">
                      <a:alpha val="78000"/>
                    </a:schemeClr>
                  </a:glow>
                </a:effectLst>
                <a:latin typeface="Tahoma Bold"/>
              </a:rPr>
              <a:t>компетенций</a:t>
            </a:r>
            <a:r>
              <a:rPr lang="en-US" sz="4599" dirty="0">
                <a:solidFill>
                  <a:schemeClr val="tx2">
                    <a:lumMod val="75000"/>
                  </a:schemeClr>
                </a:solidFill>
                <a:effectLst>
                  <a:glow rad="762000">
                    <a:schemeClr val="bg1">
                      <a:alpha val="78000"/>
                    </a:schemeClr>
                  </a:glow>
                </a:effectLst>
                <a:latin typeface="Tahoma Bold"/>
              </a:rPr>
              <a:t> (</a:t>
            </a:r>
            <a:r>
              <a:rPr lang="en-US" sz="4599" dirty="0" err="1">
                <a:solidFill>
                  <a:schemeClr val="tx2">
                    <a:lumMod val="75000"/>
                  </a:schemeClr>
                </a:solidFill>
                <a:effectLst>
                  <a:glow rad="762000">
                    <a:schemeClr val="bg1">
                      <a:alpha val="78000"/>
                    </a:schemeClr>
                  </a:glow>
                </a:effectLst>
                <a:latin typeface="Tahoma Bold"/>
              </a:rPr>
              <a:t>компетентностная</a:t>
            </a:r>
            <a:r>
              <a:rPr lang="en-US" sz="4599" dirty="0">
                <a:solidFill>
                  <a:schemeClr val="tx2">
                    <a:lumMod val="75000"/>
                  </a:schemeClr>
                </a:solidFill>
                <a:effectLst>
                  <a:glow rad="762000">
                    <a:schemeClr val="bg1">
                      <a:alpha val="78000"/>
                    </a:schemeClr>
                  </a:glow>
                </a:effectLst>
                <a:latin typeface="Tahoma Bold"/>
              </a:rPr>
              <a:t> </a:t>
            </a:r>
            <a:r>
              <a:rPr lang="en-US" sz="4599" dirty="0" err="1">
                <a:solidFill>
                  <a:schemeClr val="tx2">
                    <a:lumMod val="75000"/>
                  </a:schemeClr>
                </a:solidFill>
                <a:effectLst>
                  <a:glow rad="762000">
                    <a:schemeClr val="bg1">
                      <a:alpha val="78000"/>
                    </a:schemeClr>
                  </a:glow>
                </a:effectLst>
                <a:latin typeface="Tahoma Bold"/>
              </a:rPr>
              <a:t>модель</a:t>
            </a:r>
            <a:r>
              <a:rPr lang="en-US" sz="4599" dirty="0">
                <a:solidFill>
                  <a:schemeClr val="tx2">
                    <a:lumMod val="75000"/>
                  </a:schemeClr>
                </a:solidFill>
                <a:effectLst>
                  <a:glow rad="762000">
                    <a:schemeClr val="bg1">
                      <a:alpha val="78000"/>
                    </a:schemeClr>
                  </a:glow>
                </a:effectLst>
                <a:latin typeface="Tahoma Bold"/>
              </a:rPr>
              <a:t> </a:t>
            </a:r>
            <a:r>
              <a:rPr lang="en-US" sz="4599" dirty="0" err="1">
                <a:solidFill>
                  <a:schemeClr val="tx2">
                    <a:lumMod val="75000"/>
                  </a:schemeClr>
                </a:solidFill>
                <a:effectLst>
                  <a:glow rad="762000">
                    <a:schemeClr val="bg1">
                      <a:alpha val="78000"/>
                    </a:schemeClr>
                  </a:glow>
                </a:effectLst>
                <a:latin typeface="Tahoma Bold"/>
              </a:rPr>
              <a:t>выпускника</a:t>
            </a:r>
            <a:r>
              <a:rPr lang="en-US" sz="4599" dirty="0">
                <a:solidFill>
                  <a:schemeClr val="tx2">
                    <a:lumMod val="75000"/>
                  </a:schemeClr>
                </a:solidFill>
                <a:effectLst>
                  <a:glow rad="762000">
                    <a:schemeClr val="bg1">
                      <a:alpha val="78000"/>
                    </a:schemeClr>
                  </a:glow>
                </a:effectLst>
                <a:latin typeface="Tahoma Bold"/>
              </a:rPr>
              <a:t>)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725899" y="0"/>
            <a:ext cx="1562101" cy="1562100"/>
            <a:chOff x="0" y="0"/>
            <a:chExt cx="2082801" cy="2082801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2082801" cy="2082801"/>
            </a:xfrm>
            <a:prstGeom prst="rect">
              <a:avLst/>
            </a:prstGeom>
            <a:solidFill>
              <a:srgbClr val="02035D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496323" y="696794"/>
              <a:ext cx="1090155" cy="689212"/>
            </a:xfrm>
            <a:custGeom>
              <a:avLst/>
              <a:gdLst/>
              <a:ahLst/>
              <a:cxnLst/>
              <a:rect l="l" t="t" r="r" b="b"/>
              <a:pathLst>
                <a:path w="1090155" h="689212">
                  <a:moveTo>
                    <a:pt x="0" y="0"/>
                  </a:moveTo>
                  <a:lnTo>
                    <a:pt x="1090155" y="0"/>
                  </a:lnTo>
                  <a:lnTo>
                    <a:pt x="1090155" y="689212"/>
                  </a:lnTo>
                  <a:lnTo>
                    <a:pt x="0" y="689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3093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8000137" y="415016"/>
            <a:ext cx="10087697" cy="9518199"/>
            <a:chOff x="0" y="0"/>
            <a:chExt cx="13450262" cy="1269093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8790104" cy="697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29"/>
                </a:lnSpc>
                <a:spcBef>
                  <a:spcPct val="0"/>
                </a:spcBef>
              </a:pPr>
              <a:r>
                <a:rPr lang="en-US" sz="3441">
                  <a:solidFill>
                    <a:srgbClr val="02035D"/>
                  </a:solidFill>
                  <a:latin typeface="Fira Sans Medium"/>
                </a:rPr>
                <a:t>УК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10199"/>
              <a:ext cx="12130671" cy="10601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3077"/>
                </a:lnSpc>
                <a:spcBef>
                  <a:spcPct val="0"/>
                </a:spcBef>
              </a:pPr>
              <a:r>
                <a:rPr lang="en-US" sz="3200" dirty="0" err="1">
                  <a:solidFill>
                    <a:srgbClr val="02035D"/>
                  </a:solidFill>
                  <a:latin typeface="Fira Sans Light"/>
                </a:rPr>
                <a:t>Универсальные</a:t>
              </a:r>
              <a:r>
                <a:rPr lang="en-US" sz="3200" dirty="0">
                  <a:solidFill>
                    <a:srgbClr val="02035D"/>
                  </a:solidFill>
                  <a:latin typeface="Fira Sans Light"/>
                </a:rPr>
                <a:t> </a:t>
              </a:r>
              <a:r>
                <a:rPr lang="en-US" sz="3200" dirty="0" err="1">
                  <a:solidFill>
                    <a:srgbClr val="02035D"/>
                  </a:solidFill>
                  <a:latin typeface="Fira Sans Light"/>
                </a:rPr>
                <a:t>компетенции</a:t>
              </a:r>
              <a:r>
                <a:rPr lang="en-US" sz="3200" dirty="0">
                  <a:solidFill>
                    <a:srgbClr val="02035D"/>
                  </a:solidFill>
                  <a:latin typeface="Fira Sans Light"/>
                </a:rPr>
                <a:t> (</a:t>
              </a:r>
              <a:r>
                <a:rPr lang="en-US" sz="3200" dirty="0" err="1">
                  <a:solidFill>
                    <a:srgbClr val="02035D"/>
                  </a:solidFill>
                  <a:latin typeface="Fira Sans Light"/>
                </a:rPr>
                <a:t>федеральные</a:t>
              </a:r>
              <a:r>
                <a:rPr lang="en-US" sz="3200" dirty="0">
                  <a:solidFill>
                    <a:srgbClr val="02035D"/>
                  </a:solidFill>
                  <a:latin typeface="Fira Sans Light"/>
                </a:rPr>
                <a:t>), </a:t>
              </a:r>
              <a:r>
                <a:rPr lang="en-US" sz="3200" dirty="0" err="1">
                  <a:solidFill>
                    <a:srgbClr val="02035D"/>
                  </a:solidFill>
                  <a:latin typeface="Fira Sans Light"/>
                </a:rPr>
                <a:t>на</a:t>
              </a:r>
              <a:r>
                <a:rPr lang="en-US" sz="3200" dirty="0">
                  <a:solidFill>
                    <a:srgbClr val="02035D"/>
                  </a:solidFill>
                  <a:latin typeface="Fira Sans Light"/>
                </a:rPr>
                <a:t> </a:t>
              </a:r>
              <a:r>
                <a:rPr lang="en-US" sz="3200" dirty="0" err="1">
                  <a:solidFill>
                    <a:srgbClr val="02035D"/>
                  </a:solidFill>
                  <a:latin typeface="Fira Sans Light"/>
                </a:rPr>
                <a:t>уровни</a:t>
              </a:r>
              <a:r>
                <a:rPr lang="en-US" sz="3200" dirty="0">
                  <a:solidFill>
                    <a:srgbClr val="02035D"/>
                  </a:solidFill>
                  <a:latin typeface="Fira Sans Light"/>
                </a:rPr>
                <a:t> </a:t>
              </a:r>
              <a:r>
                <a:rPr lang="en-US" sz="3200" dirty="0" err="1">
                  <a:solidFill>
                    <a:srgbClr val="02035D"/>
                  </a:solidFill>
                  <a:latin typeface="Fira Sans Light"/>
                </a:rPr>
                <a:t>высшего</a:t>
              </a:r>
              <a:r>
                <a:rPr lang="en-US" sz="3200" dirty="0">
                  <a:solidFill>
                    <a:srgbClr val="02035D"/>
                  </a:solidFill>
                  <a:latin typeface="Fira Sans Light"/>
                </a:rPr>
                <a:t> образования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226247"/>
              <a:ext cx="8790104" cy="697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29"/>
                </a:lnSpc>
                <a:spcBef>
                  <a:spcPct val="0"/>
                </a:spcBef>
              </a:pPr>
              <a:r>
                <a:rPr lang="en-US" sz="3441">
                  <a:solidFill>
                    <a:srgbClr val="02035D"/>
                  </a:solidFill>
                  <a:latin typeface="Fira Sans Medium"/>
                </a:rPr>
                <a:t>БК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4136446"/>
              <a:ext cx="12130671" cy="10601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3077"/>
                </a:lnSpc>
                <a:spcBef>
                  <a:spcPct val="0"/>
                </a:spcBef>
              </a:pPr>
              <a:r>
                <a:rPr lang="en-US" sz="3200" dirty="0" err="1">
                  <a:solidFill>
                    <a:srgbClr val="02035D"/>
                  </a:solidFill>
                  <a:latin typeface="Fira Sans Light"/>
                </a:rPr>
                <a:t>Базовые</a:t>
              </a:r>
              <a:r>
                <a:rPr lang="en-US" sz="3200" dirty="0">
                  <a:solidFill>
                    <a:srgbClr val="02035D"/>
                  </a:solidFill>
                  <a:latin typeface="Fira Sans Light"/>
                </a:rPr>
                <a:t> </a:t>
              </a:r>
              <a:r>
                <a:rPr lang="en-US" sz="3200" dirty="0" err="1">
                  <a:solidFill>
                    <a:srgbClr val="02035D"/>
                  </a:solidFill>
                  <a:latin typeface="Fira Sans Light"/>
                </a:rPr>
                <a:t>компетенции</a:t>
              </a:r>
              <a:r>
                <a:rPr lang="en-US" sz="3200" dirty="0">
                  <a:solidFill>
                    <a:srgbClr val="02035D"/>
                  </a:solidFill>
                  <a:latin typeface="Fira Sans Light"/>
                </a:rPr>
                <a:t> (</a:t>
              </a:r>
              <a:r>
                <a:rPr lang="en-US" sz="3200" dirty="0" err="1">
                  <a:solidFill>
                    <a:srgbClr val="02035D"/>
                  </a:solidFill>
                  <a:latin typeface="Fira Sans Light"/>
                </a:rPr>
                <a:t>на</a:t>
              </a:r>
              <a:r>
                <a:rPr lang="en-US" sz="3200" dirty="0">
                  <a:solidFill>
                    <a:srgbClr val="02035D"/>
                  </a:solidFill>
                  <a:latin typeface="Fira Sans Light"/>
                </a:rPr>
                <a:t> УГСН) – </a:t>
              </a:r>
              <a:r>
                <a:rPr lang="en-US" sz="3200" dirty="0" err="1">
                  <a:solidFill>
                    <a:srgbClr val="02035D"/>
                  </a:solidFill>
                  <a:latin typeface="Fira Sans Light"/>
                </a:rPr>
                <a:t>устанавливает</a:t>
              </a:r>
              <a:r>
                <a:rPr lang="en-US" sz="3200" dirty="0">
                  <a:solidFill>
                    <a:srgbClr val="02035D"/>
                  </a:solidFill>
                  <a:latin typeface="Fira Sans Light"/>
                </a:rPr>
                <a:t> ФУМО ВО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6452495"/>
              <a:ext cx="8790104" cy="697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29"/>
                </a:lnSpc>
                <a:spcBef>
                  <a:spcPct val="0"/>
                </a:spcBef>
              </a:pPr>
              <a:r>
                <a:rPr lang="en-US" sz="3441">
                  <a:solidFill>
                    <a:srgbClr val="02035D"/>
                  </a:solidFill>
                  <a:latin typeface="Fira Sans Medium"/>
                </a:rPr>
                <a:t>ОПК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7362694"/>
              <a:ext cx="12130671" cy="15901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3077"/>
                </a:lnSpc>
                <a:spcBef>
                  <a:spcPct val="0"/>
                </a:spcBef>
              </a:pPr>
              <a:r>
                <a:rPr lang="en-US" sz="3200" dirty="0" err="1">
                  <a:solidFill>
                    <a:srgbClr val="02035D"/>
                  </a:solidFill>
                  <a:effectLst>
                    <a:glow>
                      <a:schemeClr val="accent1">
                        <a:alpha val="40000"/>
                      </a:schemeClr>
                    </a:glow>
                  </a:effectLst>
                  <a:latin typeface="Fira Sans Light"/>
                </a:rPr>
                <a:t>Общепрофессиональные</a:t>
              </a:r>
              <a:r>
                <a:rPr lang="en-US" sz="3200" dirty="0">
                  <a:solidFill>
                    <a:srgbClr val="02035D"/>
                  </a:solidFill>
                  <a:latin typeface="Fira Sans Light"/>
                </a:rPr>
                <a:t> </a:t>
              </a:r>
              <a:r>
                <a:rPr lang="en-US" sz="3200" dirty="0" err="1">
                  <a:solidFill>
                    <a:srgbClr val="02035D"/>
                  </a:solidFill>
                  <a:latin typeface="Fira Sans Light"/>
                </a:rPr>
                <a:t>компетенции</a:t>
              </a:r>
              <a:r>
                <a:rPr lang="en-US" sz="3200" dirty="0">
                  <a:solidFill>
                    <a:srgbClr val="02035D"/>
                  </a:solidFill>
                  <a:latin typeface="Fira Sans Light"/>
                </a:rPr>
                <a:t> (по </a:t>
              </a:r>
              <a:r>
                <a:rPr lang="en-US" sz="3200" dirty="0" err="1">
                  <a:solidFill>
                    <a:srgbClr val="02035D"/>
                  </a:solidFill>
                  <a:latin typeface="Fira Sans Light"/>
                </a:rPr>
                <a:t>направлению</a:t>
              </a:r>
              <a:r>
                <a:rPr lang="en-US" sz="3200" dirty="0">
                  <a:solidFill>
                    <a:srgbClr val="02035D"/>
                  </a:solidFill>
                  <a:latin typeface="Fira Sans Light"/>
                </a:rPr>
                <a:t> </a:t>
              </a:r>
              <a:r>
                <a:rPr lang="en-US" sz="3200" dirty="0" err="1">
                  <a:solidFill>
                    <a:srgbClr val="02035D"/>
                  </a:solidFill>
                  <a:latin typeface="Fira Sans Light"/>
                </a:rPr>
                <a:t>подготовки</a:t>
              </a:r>
              <a:r>
                <a:rPr lang="en-US" sz="3200" dirty="0">
                  <a:solidFill>
                    <a:srgbClr val="02035D"/>
                  </a:solidFill>
                  <a:latin typeface="Fira Sans Light"/>
                </a:rPr>
                <a:t> </a:t>
              </a:r>
              <a:r>
                <a:rPr lang="en-US" sz="3200" dirty="0" err="1">
                  <a:solidFill>
                    <a:srgbClr val="02035D"/>
                  </a:solidFill>
                  <a:latin typeface="Fira Sans Light"/>
                </a:rPr>
                <a:t>или</a:t>
              </a:r>
              <a:r>
                <a:rPr lang="en-US" sz="3200" dirty="0">
                  <a:solidFill>
                    <a:srgbClr val="02035D"/>
                  </a:solidFill>
                  <a:latin typeface="Fira Sans Light"/>
                </a:rPr>
                <a:t> </a:t>
              </a:r>
              <a:r>
                <a:rPr lang="en-US" sz="3200" dirty="0" err="1">
                  <a:solidFill>
                    <a:srgbClr val="02035D"/>
                  </a:solidFill>
                  <a:latin typeface="Fira Sans Light"/>
                </a:rPr>
                <a:t>специальности</a:t>
              </a:r>
              <a:r>
                <a:rPr lang="en-US" sz="3200" dirty="0">
                  <a:solidFill>
                    <a:srgbClr val="02035D"/>
                  </a:solidFill>
                  <a:latin typeface="Fira Sans Light"/>
                </a:rPr>
                <a:t>) – </a:t>
              </a:r>
              <a:r>
                <a:rPr lang="en-US" sz="3200" dirty="0" err="1">
                  <a:solidFill>
                    <a:srgbClr val="02035D"/>
                  </a:solidFill>
                  <a:latin typeface="Fira Sans Light"/>
                </a:rPr>
                <a:t>устанавливает</a:t>
              </a:r>
              <a:r>
                <a:rPr lang="en-US" sz="3200" dirty="0">
                  <a:solidFill>
                    <a:srgbClr val="02035D"/>
                  </a:solidFill>
                  <a:latin typeface="Fira Sans Light"/>
                </a:rPr>
                <a:t> ФУМО ВО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0190555"/>
              <a:ext cx="8790104" cy="697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29"/>
                </a:lnSpc>
                <a:spcBef>
                  <a:spcPct val="0"/>
                </a:spcBef>
              </a:pPr>
              <a:r>
                <a:rPr lang="en-US" sz="3441">
                  <a:solidFill>
                    <a:srgbClr val="02035D"/>
                  </a:solidFill>
                  <a:latin typeface="Fira Sans Medium"/>
                </a:rPr>
                <a:t>ПК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1100752"/>
              <a:ext cx="12130671" cy="15901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3077"/>
                </a:lnSpc>
                <a:spcBef>
                  <a:spcPct val="0"/>
                </a:spcBef>
              </a:pPr>
              <a:r>
                <a:rPr lang="en-US" sz="3200" u="none">
                  <a:solidFill>
                    <a:srgbClr val="02035D"/>
                  </a:solidFill>
                  <a:latin typeface="Fira Sans Light"/>
                </a:rPr>
                <a:t>Профессиональные компетенции (по конкретной основной образовательной программе) – устанавливает Организация</a:t>
              </a: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2566585"/>
              <a:ext cx="13450262" cy="0"/>
            </a:xfrm>
            <a:prstGeom prst="line">
              <a:avLst/>
            </a:prstGeom>
            <a:ln w="11632" cap="rnd">
              <a:solidFill>
                <a:srgbClr val="02035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0" y="5792833"/>
              <a:ext cx="13450262" cy="0"/>
            </a:xfrm>
            <a:prstGeom prst="line">
              <a:avLst/>
            </a:prstGeom>
            <a:ln w="11632" cap="rnd">
              <a:solidFill>
                <a:srgbClr val="02035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0" y="9530893"/>
              <a:ext cx="13450262" cy="0"/>
            </a:xfrm>
            <a:prstGeom prst="line">
              <a:avLst/>
            </a:prstGeom>
            <a:ln w="11632" cap="rnd">
              <a:solidFill>
                <a:srgbClr val="02035D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2" name="Freeform 22"/>
          <p:cNvSpPr/>
          <p:nvPr/>
        </p:nvSpPr>
        <p:spPr>
          <a:xfrm>
            <a:off x="3455116" y="307245"/>
            <a:ext cx="1795617" cy="721455"/>
          </a:xfrm>
          <a:custGeom>
            <a:avLst/>
            <a:gdLst/>
            <a:ahLst/>
            <a:cxnLst/>
            <a:rect l="l" t="t" r="r" b="b"/>
            <a:pathLst>
              <a:path w="1795617" h="721455">
                <a:moveTo>
                  <a:pt x="0" y="0"/>
                </a:moveTo>
                <a:lnTo>
                  <a:pt x="1795618" y="0"/>
                </a:lnTo>
                <a:lnTo>
                  <a:pt x="1795618" y="721455"/>
                </a:lnTo>
                <a:lnTo>
                  <a:pt x="0" y="7214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10" r="-310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1964" y="4072652"/>
            <a:ext cx="121641" cy="945000"/>
          </a:xfrm>
          <a:custGeom>
            <a:avLst/>
            <a:gdLst/>
            <a:ahLst/>
            <a:cxnLst/>
            <a:rect l="l" t="t" r="r" b="b"/>
            <a:pathLst>
              <a:path w="121641" h="945000">
                <a:moveTo>
                  <a:pt x="0" y="0"/>
                </a:moveTo>
                <a:lnTo>
                  <a:pt x="121641" y="0"/>
                </a:lnTo>
                <a:lnTo>
                  <a:pt x="121641" y="945000"/>
                </a:lnTo>
                <a:lnTo>
                  <a:pt x="0" y="94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0" r="-111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951407" y="518462"/>
            <a:ext cx="2272322" cy="250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0541F0"/>
                </a:solidFill>
                <a:latin typeface="Arimo Medium"/>
              </a:rPr>
              <a:t>misis.ru</a:t>
            </a:r>
          </a:p>
        </p:txBody>
      </p:sp>
      <p:sp>
        <p:nvSpPr>
          <p:cNvPr id="4" name="Freeform 4"/>
          <p:cNvSpPr/>
          <p:nvPr/>
        </p:nvSpPr>
        <p:spPr>
          <a:xfrm>
            <a:off x="1046804" y="299304"/>
            <a:ext cx="1795617" cy="721455"/>
          </a:xfrm>
          <a:custGeom>
            <a:avLst/>
            <a:gdLst/>
            <a:ahLst/>
            <a:cxnLst/>
            <a:rect l="l" t="t" r="r" b="b"/>
            <a:pathLst>
              <a:path w="1795617" h="721455">
                <a:moveTo>
                  <a:pt x="0" y="0"/>
                </a:moveTo>
                <a:lnTo>
                  <a:pt x="1795616" y="0"/>
                </a:lnTo>
                <a:lnTo>
                  <a:pt x="1795616" y="721455"/>
                </a:lnTo>
                <a:lnTo>
                  <a:pt x="0" y="721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0" r="-310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223694" y="2315877"/>
            <a:ext cx="13564982" cy="428157"/>
            <a:chOff x="0" y="0"/>
            <a:chExt cx="18086642" cy="570876"/>
          </a:xfrm>
        </p:grpSpPr>
        <p:sp>
          <p:nvSpPr>
            <p:cNvPr id="6" name="Freeform 6"/>
            <p:cNvSpPr/>
            <p:nvPr/>
          </p:nvSpPr>
          <p:spPr>
            <a:xfrm>
              <a:off x="19050" y="19050"/>
              <a:ext cx="18048605" cy="532765"/>
            </a:xfrm>
            <a:custGeom>
              <a:avLst/>
              <a:gdLst/>
              <a:ahLst/>
              <a:cxnLst/>
              <a:rect l="l" t="t" r="r" b="b"/>
              <a:pathLst>
                <a:path w="18048605" h="532765">
                  <a:moveTo>
                    <a:pt x="0" y="0"/>
                  </a:moveTo>
                  <a:lnTo>
                    <a:pt x="18048605" y="0"/>
                  </a:lnTo>
                  <a:lnTo>
                    <a:pt x="18048605" y="532765"/>
                  </a:lnTo>
                  <a:lnTo>
                    <a:pt x="0" y="532765"/>
                  </a:lnTo>
                  <a:close/>
                </a:path>
              </a:pathLst>
            </a:custGeom>
            <a:solidFill>
              <a:srgbClr val="0541F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8086705" cy="570865"/>
            </a:xfrm>
            <a:custGeom>
              <a:avLst/>
              <a:gdLst/>
              <a:ahLst/>
              <a:cxnLst/>
              <a:rect l="l" t="t" r="r" b="b"/>
              <a:pathLst>
                <a:path w="18086705" h="570865">
                  <a:moveTo>
                    <a:pt x="19050" y="0"/>
                  </a:moveTo>
                  <a:lnTo>
                    <a:pt x="18067655" y="0"/>
                  </a:lnTo>
                  <a:cubicBezTo>
                    <a:pt x="18078196" y="0"/>
                    <a:pt x="18086705" y="8509"/>
                    <a:pt x="18086705" y="19050"/>
                  </a:cubicBezTo>
                  <a:lnTo>
                    <a:pt x="18086705" y="551815"/>
                  </a:lnTo>
                  <a:cubicBezTo>
                    <a:pt x="18086705" y="562356"/>
                    <a:pt x="18078196" y="570865"/>
                    <a:pt x="18067655" y="570865"/>
                  </a:cubicBezTo>
                  <a:lnTo>
                    <a:pt x="19050" y="570865"/>
                  </a:lnTo>
                  <a:cubicBezTo>
                    <a:pt x="8509" y="570865"/>
                    <a:pt x="0" y="562356"/>
                    <a:pt x="0" y="551815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551815"/>
                  </a:lnTo>
                  <a:lnTo>
                    <a:pt x="19050" y="551815"/>
                  </a:lnTo>
                  <a:lnTo>
                    <a:pt x="19050" y="532765"/>
                  </a:lnTo>
                  <a:lnTo>
                    <a:pt x="18067655" y="532765"/>
                  </a:lnTo>
                  <a:lnTo>
                    <a:pt x="18067655" y="551815"/>
                  </a:lnTo>
                  <a:lnTo>
                    <a:pt x="18048605" y="551815"/>
                  </a:lnTo>
                  <a:lnTo>
                    <a:pt x="18048605" y="19050"/>
                  </a:lnTo>
                  <a:lnTo>
                    <a:pt x="18067655" y="19050"/>
                  </a:lnTo>
                  <a:lnTo>
                    <a:pt x="18067655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8086642" cy="618501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2520"/>
                </a:lnSpc>
              </a:pPr>
              <a:r>
                <a:rPr lang="en-US" sz="2100" spc="-9">
                  <a:solidFill>
                    <a:srgbClr val="FFFFFF"/>
                  </a:solidFill>
                  <a:latin typeface="Carlito Bold"/>
                </a:rPr>
                <a:t>Универсальные компетенции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228457" y="2977584"/>
            <a:ext cx="13555457" cy="1485562"/>
            <a:chOff x="0" y="0"/>
            <a:chExt cx="18073942" cy="1980750"/>
          </a:xfrm>
        </p:grpSpPr>
        <p:sp>
          <p:nvSpPr>
            <p:cNvPr id="10" name="Freeform 10"/>
            <p:cNvSpPr/>
            <p:nvPr/>
          </p:nvSpPr>
          <p:spPr>
            <a:xfrm>
              <a:off x="12700" y="12700"/>
              <a:ext cx="18048604" cy="1955292"/>
            </a:xfrm>
            <a:custGeom>
              <a:avLst/>
              <a:gdLst/>
              <a:ahLst/>
              <a:cxnLst/>
              <a:rect l="l" t="t" r="r" b="b"/>
              <a:pathLst>
                <a:path w="18048604" h="1955292">
                  <a:moveTo>
                    <a:pt x="0" y="325882"/>
                  </a:moveTo>
                  <a:cubicBezTo>
                    <a:pt x="0" y="145923"/>
                    <a:pt x="147574" y="0"/>
                    <a:pt x="329692" y="0"/>
                  </a:cubicBezTo>
                  <a:lnTo>
                    <a:pt x="17718912" y="0"/>
                  </a:lnTo>
                  <a:cubicBezTo>
                    <a:pt x="17901030" y="0"/>
                    <a:pt x="18048604" y="145923"/>
                    <a:pt x="18048604" y="325882"/>
                  </a:cubicBezTo>
                  <a:lnTo>
                    <a:pt x="18048604" y="1629410"/>
                  </a:lnTo>
                  <a:cubicBezTo>
                    <a:pt x="18048604" y="1809369"/>
                    <a:pt x="17901030" y="1955292"/>
                    <a:pt x="17718912" y="1955292"/>
                  </a:cubicBezTo>
                  <a:lnTo>
                    <a:pt x="329692" y="1955292"/>
                  </a:lnTo>
                  <a:cubicBezTo>
                    <a:pt x="147574" y="1955292"/>
                    <a:pt x="0" y="1809496"/>
                    <a:pt x="0" y="16294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8074004" cy="1980692"/>
            </a:xfrm>
            <a:custGeom>
              <a:avLst/>
              <a:gdLst/>
              <a:ahLst/>
              <a:cxnLst/>
              <a:rect l="l" t="t" r="r" b="b"/>
              <a:pathLst>
                <a:path w="18074004" h="1980692">
                  <a:moveTo>
                    <a:pt x="0" y="338582"/>
                  </a:moveTo>
                  <a:cubicBezTo>
                    <a:pt x="0" y="151511"/>
                    <a:pt x="153416" y="0"/>
                    <a:pt x="342392" y="0"/>
                  </a:cubicBezTo>
                  <a:lnTo>
                    <a:pt x="17731612" y="0"/>
                  </a:lnTo>
                  <a:lnTo>
                    <a:pt x="17731612" y="12700"/>
                  </a:lnTo>
                  <a:lnTo>
                    <a:pt x="17731612" y="0"/>
                  </a:lnTo>
                  <a:cubicBezTo>
                    <a:pt x="17920588" y="0"/>
                    <a:pt x="18074004" y="151511"/>
                    <a:pt x="18074004" y="338582"/>
                  </a:cubicBezTo>
                  <a:lnTo>
                    <a:pt x="18061304" y="338582"/>
                  </a:lnTo>
                  <a:lnTo>
                    <a:pt x="18074004" y="338582"/>
                  </a:lnTo>
                  <a:lnTo>
                    <a:pt x="18074004" y="1642110"/>
                  </a:lnTo>
                  <a:lnTo>
                    <a:pt x="18061304" y="1642110"/>
                  </a:lnTo>
                  <a:lnTo>
                    <a:pt x="18074004" y="1642110"/>
                  </a:lnTo>
                  <a:cubicBezTo>
                    <a:pt x="18074004" y="1829308"/>
                    <a:pt x="17920588" y="1980692"/>
                    <a:pt x="17731612" y="1980692"/>
                  </a:cubicBezTo>
                  <a:lnTo>
                    <a:pt x="17731612" y="1967992"/>
                  </a:lnTo>
                  <a:lnTo>
                    <a:pt x="17731612" y="1980692"/>
                  </a:lnTo>
                  <a:lnTo>
                    <a:pt x="342392" y="1980692"/>
                  </a:lnTo>
                  <a:lnTo>
                    <a:pt x="342392" y="1967992"/>
                  </a:lnTo>
                  <a:lnTo>
                    <a:pt x="342392" y="1980692"/>
                  </a:lnTo>
                  <a:cubicBezTo>
                    <a:pt x="153416" y="1980692"/>
                    <a:pt x="0" y="1829308"/>
                    <a:pt x="0" y="1642110"/>
                  </a:cubicBezTo>
                  <a:lnTo>
                    <a:pt x="0" y="338582"/>
                  </a:lnTo>
                  <a:lnTo>
                    <a:pt x="12700" y="338582"/>
                  </a:lnTo>
                  <a:lnTo>
                    <a:pt x="0" y="338582"/>
                  </a:lnTo>
                  <a:moveTo>
                    <a:pt x="25400" y="338582"/>
                  </a:moveTo>
                  <a:lnTo>
                    <a:pt x="25400" y="1642110"/>
                  </a:lnTo>
                  <a:lnTo>
                    <a:pt x="12700" y="1642110"/>
                  </a:lnTo>
                  <a:lnTo>
                    <a:pt x="25400" y="1642110"/>
                  </a:lnTo>
                  <a:cubicBezTo>
                    <a:pt x="25400" y="1814957"/>
                    <a:pt x="167132" y="1955292"/>
                    <a:pt x="342392" y="1955292"/>
                  </a:cubicBezTo>
                  <a:lnTo>
                    <a:pt x="17731612" y="1955292"/>
                  </a:lnTo>
                  <a:cubicBezTo>
                    <a:pt x="17906746" y="1955292"/>
                    <a:pt x="18048604" y="1814957"/>
                    <a:pt x="18048604" y="1642110"/>
                  </a:cubicBezTo>
                  <a:lnTo>
                    <a:pt x="18048604" y="338582"/>
                  </a:lnTo>
                  <a:cubicBezTo>
                    <a:pt x="18048604" y="165735"/>
                    <a:pt x="17906873" y="25400"/>
                    <a:pt x="17731612" y="25400"/>
                  </a:cubicBezTo>
                  <a:lnTo>
                    <a:pt x="342392" y="25400"/>
                  </a:lnTo>
                  <a:lnTo>
                    <a:pt x="342392" y="12700"/>
                  </a:lnTo>
                  <a:lnTo>
                    <a:pt x="342392" y="25400"/>
                  </a:lnTo>
                  <a:cubicBezTo>
                    <a:pt x="167132" y="25400"/>
                    <a:pt x="25400" y="165735"/>
                    <a:pt x="25400" y="338582"/>
                  </a:cubicBezTo>
                  <a:close/>
                </a:path>
              </a:pathLst>
            </a:custGeom>
            <a:solidFill>
              <a:srgbClr val="0541F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748898" y="3096087"/>
            <a:ext cx="3328680" cy="308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 spc="-7">
                <a:solidFill>
                  <a:srgbClr val="31859C"/>
                </a:solidFill>
                <a:latin typeface="Carlito"/>
              </a:rPr>
              <a:t>Код и содержание УК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51634" y="3096087"/>
            <a:ext cx="4528202" cy="565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 spc="-7">
                <a:solidFill>
                  <a:srgbClr val="31859C"/>
                </a:solidFill>
                <a:latin typeface="Carlito"/>
              </a:rPr>
              <a:t>Результаты обучения по достижению компетенции</a:t>
            </a:r>
          </a:p>
        </p:txBody>
      </p:sp>
      <p:sp>
        <p:nvSpPr>
          <p:cNvPr id="14" name="AutoShape 14"/>
          <p:cNvSpPr/>
          <p:nvPr/>
        </p:nvSpPr>
        <p:spPr>
          <a:xfrm>
            <a:off x="2228448" y="3721750"/>
            <a:ext cx="13555474" cy="9525"/>
          </a:xfrm>
          <a:prstGeom prst="line">
            <a:avLst/>
          </a:prstGeom>
          <a:ln w="9525" cap="rnd">
            <a:solidFill>
              <a:srgbClr val="50556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8263344" y="3720365"/>
            <a:ext cx="1485685" cy="9525"/>
          </a:xfrm>
          <a:prstGeom prst="line">
            <a:avLst/>
          </a:prstGeom>
          <a:ln w="9525" cap="rnd">
            <a:solidFill>
              <a:srgbClr val="50556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6" name="Group 16"/>
          <p:cNvGrpSpPr/>
          <p:nvPr/>
        </p:nvGrpSpPr>
        <p:grpSpPr>
          <a:xfrm>
            <a:off x="2237982" y="4670148"/>
            <a:ext cx="13536407" cy="399582"/>
            <a:chOff x="0" y="0"/>
            <a:chExt cx="18048542" cy="53277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048605" cy="532765"/>
            </a:xfrm>
            <a:custGeom>
              <a:avLst/>
              <a:gdLst/>
              <a:ahLst/>
              <a:cxnLst/>
              <a:rect l="l" t="t" r="r" b="b"/>
              <a:pathLst>
                <a:path w="18048605" h="532765">
                  <a:moveTo>
                    <a:pt x="0" y="0"/>
                  </a:moveTo>
                  <a:lnTo>
                    <a:pt x="18048605" y="0"/>
                  </a:lnTo>
                  <a:lnTo>
                    <a:pt x="18048605" y="532765"/>
                  </a:lnTo>
                  <a:lnTo>
                    <a:pt x="0" y="532765"/>
                  </a:lnTo>
                  <a:close/>
                </a:path>
              </a:pathLst>
            </a:custGeom>
            <a:solidFill>
              <a:srgbClr val="50556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8048542" cy="580401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2520"/>
                </a:lnSpc>
              </a:pPr>
              <a:r>
                <a:rPr lang="en-US" sz="2100" spc="-9">
                  <a:solidFill>
                    <a:srgbClr val="FFFFFF"/>
                  </a:solidFill>
                  <a:latin typeface="Carlito Bold"/>
                </a:rPr>
                <a:t>Базовые компетенции компетенции УГСН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228457" y="5317568"/>
            <a:ext cx="13555457" cy="1485562"/>
            <a:chOff x="0" y="0"/>
            <a:chExt cx="18073942" cy="1980750"/>
          </a:xfrm>
        </p:grpSpPr>
        <p:sp>
          <p:nvSpPr>
            <p:cNvPr id="20" name="Freeform 20"/>
            <p:cNvSpPr/>
            <p:nvPr/>
          </p:nvSpPr>
          <p:spPr>
            <a:xfrm>
              <a:off x="12700" y="12700"/>
              <a:ext cx="18048604" cy="1955292"/>
            </a:xfrm>
            <a:custGeom>
              <a:avLst/>
              <a:gdLst/>
              <a:ahLst/>
              <a:cxnLst/>
              <a:rect l="l" t="t" r="r" b="b"/>
              <a:pathLst>
                <a:path w="18048604" h="1955292">
                  <a:moveTo>
                    <a:pt x="0" y="325882"/>
                  </a:moveTo>
                  <a:cubicBezTo>
                    <a:pt x="0" y="145923"/>
                    <a:pt x="147574" y="0"/>
                    <a:pt x="329692" y="0"/>
                  </a:cubicBezTo>
                  <a:lnTo>
                    <a:pt x="17718912" y="0"/>
                  </a:lnTo>
                  <a:cubicBezTo>
                    <a:pt x="17901030" y="0"/>
                    <a:pt x="18048604" y="145923"/>
                    <a:pt x="18048604" y="325882"/>
                  </a:cubicBezTo>
                  <a:lnTo>
                    <a:pt x="18048604" y="1629410"/>
                  </a:lnTo>
                  <a:cubicBezTo>
                    <a:pt x="18048604" y="1809369"/>
                    <a:pt x="17901030" y="1955292"/>
                    <a:pt x="17718912" y="1955292"/>
                  </a:cubicBezTo>
                  <a:lnTo>
                    <a:pt x="329692" y="1955292"/>
                  </a:lnTo>
                  <a:cubicBezTo>
                    <a:pt x="147574" y="1955292"/>
                    <a:pt x="0" y="1809496"/>
                    <a:pt x="0" y="16294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18074004" cy="1980692"/>
            </a:xfrm>
            <a:custGeom>
              <a:avLst/>
              <a:gdLst/>
              <a:ahLst/>
              <a:cxnLst/>
              <a:rect l="l" t="t" r="r" b="b"/>
              <a:pathLst>
                <a:path w="18074004" h="1980692">
                  <a:moveTo>
                    <a:pt x="0" y="338582"/>
                  </a:moveTo>
                  <a:cubicBezTo>
                    <a:pt x="0" y="151511"/>
                    <a:pt x="153416" y="0"/>
                    <a:pt x="342392" y="0"/>
                  </a:cubicBezTo>
                  <a:lnTo>
                    <a:pt x="17731612" y="0"/>
                  </a:lnTo>
                  <a:lnTo>
                    <a:pt x="17731612" y="12700"/>
                  </a:lnTo>
                  <a:lnTo>
                    <a:pt x="17731612" y="0"/>
                  </a:lnTo>
                  <a:cubicBezTo>
                    <a:pt x="17920588" y="0"/>
                    <a:pt x="18074004" y="151511"/>
                    <a:pt x="18074004" y="338582"/>
                  </a:cubicBezTo>
                  <a:lnTo>
                    <a:pt x="18061304" y="338582"/>
                  </a:lnTo>
                  <a:lnTo>
                    <a:pt x="18074004" y="338582"/>
                  </a:lnTo>
                  <a:lnTo>
                    <a:pt x="18074004" y="1642110"/>
                  </a:lnTo>
                  <a:lnTo>
                    <a:pt x="18061304" y="1642110"/>
                  </a:lnTo>
                  <a:lnTo>
                    <a:pt x="18074004" y="1642110"/>
                  </a:lnTo>
                  <a:cubicBezTo>
                    <a:pt x="18074004" y="1829308"/>
                    <a:pt x="17920588" y="1980692"/>
                    <a:pt x="17731612" y="1980692"/>
                  </a:cubicBezTo>
                  <a:lnTo>
                    <a:pt x="17731612" y="1967992"/>
                  </a:lnTo>
                  <a:lnTo>
                    <a:pt x="17731612" y="1980692"/>
                  </a:lnTo>
                  <a:lnTo>
                    <a:pt x="342392" y="1980692"/>
                  </a:lnTo>
                  <a:lnTo>
                    <a:pt x="342392" y="1967992"/>
                  </a:lnTo>
                  <a:lnTo>
                    <a:pt x="342392" y="1980692"/>
                  </a:lnTo>
                  <a:cubicBezTo>
                    <a:pt x="153416" y="1980692"/>
                    <a:pt x="0" y="1829308"/>
                    <a:pt x="0" y="1642110"/>
                  </a:cubicBezTo>
                  <a:lnTo>
                    <a:pt x="0" y="338582"/>
                  </a:lnTo>
                  <a:lnTo>
                    <a:pt x="12700" y="338582"/>
                  </a:lnTo>
                  <a:lnTo>
                    <a:pt x="0" y="338582"/>
                  </a:lnTo>
                  <a:moveTo>
                    <a:pt x="25400" y="338582"/>
                  </a:moveTo>
                  <a:lnTo>
                    <a:pt x="25400" y="1642110"/>
                  </a:lnTo>
                  <a:lnTo>
                    <a:pt x="12700" y="1642110"/>
                  </a:lnTo>
                  <a:lnTo>
                    <a:pt x="25400" y="1642110"/>
                  </a:lnTo>
                  <a:cubicBezTo>
                    <a:pt x="25400" y="1814957"/>
                    <a:pt x="167132" y="1955292"/>
                    <a:pt x="342392" y="1955292"/>
                  </a:cubicBezTo>
                  <a:lnTo>
                    <a:pt x="17731612" y="1955292"/>
                  </a:lnTo>
                  <a:cubicBezTo>
                    <a:pt x="17906746" y="1955292"/>
                    <a:pt x="18048604" y="1814957"/>
                    <a:pt x="18048604" y="1642110"/>
                  </a:cubicBezTo>
                  <a:lnTo>
                    <a:pt x="18048604" y="338582"/>
                  </a:lnTo>
                  <a:cubicBezTo>
                    <a:pt x="18048604" y="165735"/>
                    <a:pt x="17906873" y="25400"/>
                    <a:pt x="17731612" y="25400"/>
                  </a:cubicBezTo>
                  <a:lnTo>
                    <a:pt x="342392" y="25400"/>
                  </a:lnTo>
                  <a:lnTo>
                    <a:pt x="342392" y="12700"/>
                  </a:lnTo>
                  <a:lnTo>
                    <a:pt x="342392" y="25400"/>
                  </a:lnTo>
                  <a:cubicBezTo>
                    <a:pt x="167132" y="25400"/>
                    <a:pt x="25400" y="165735"/>
                    <a:pt x="25400" y="338582"/>
                  </a:cubicBezTo>
                  <a:close/>
                </a:path>
              </a:pathLst>
            </a:custGeom>
            <a:solidFill>
              <a:srgbClr val="37EBFF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3748898" y="5436071"/>
            <a:ext cx="3328680" cy="308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 spc="-7">
                <a:solidFill>
                  <a:srgbClr val="C00000"/>
                </a:solidFill>
                <a:latin typeface="Carlito"/>
              </a:rPr>
              <a:t>Код и содержание БК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151634" y="5436071"/>
            <a:ext cx="4528202" cy="565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 spc="-7">
                <a:solidFill>
                  <a:srgbClr val="C00000"/>
                </a:solidFill>
                <a:latin typeface="Carlito"/>
              </a:rPr>
              <a:t>Результаты обучения по достижению компетенции</a:t>
            </a:r>
          </a:p>
        </p:txBody>
      </p:sp>
      <p:sp>
        <p:nvSpPr>
          <p:cNvPr id="24" name="AutoShape 24"/>
          <p:cNvSpPr/>
          <p:nvPr/>
        </p:nvSpPr>
        <p:spPr>
          <a:xfrm>
            <a:off x="2228448" y="6061734"/>
            <a:ext cx="13555474" cy="9525"/>
          </a:xfrm>
          <a:prstGeom prst="line">
            <a:avLst/>
          </a:prstGeom>
          <a:ln w="9525" cap="rnd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>
            <a:off x="8263344" y="6060349"/>
            <a:ext cx="1485685" cy="9525"/>
          </a:xfrm>
          <a:prstGeom prst="line">
            <a:avLst/>
          </a:prstGeom>
          <a:ln w="9525" cap="rnd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6" name="Group 26"/>
          <p:cNvGrpSpPr/>
          <p:nvPr/>
        </p:nvGrpSpPr>
        <p:grpSpPr>
          <a:xfrm>
            <a:off x="2223694" y="7015668"/>
            <a:ext cx="13564982" cy="428157"/>
            <a:chOff x="0" y="0"/>
            <a:chExt cx="18086642" cy="570876"/>
          </a:xfrm>
        </p:grpSpPr>
        <p:sp>
          <p:nvSpPr>
            <p:cNvPr id="27" name="Freeform 27"/>
            <p:cNvSpPr/>
            <p:nvPr/>
          </p:nvSpPr>
          <p:spPr>
            <a:xfrm>
              <a:off x="19050" y="19050"/>
              <a:ext cx="18048605" cy="532765"/>
            </a:xfrm>
            <a:custGeom>
              <a:avLst/>
              <a:gdLst/>
              <a:ahLst/>
              <a:cxnLst/>
              <a:rect l="l" t="t" r="r" b="b"/>
              <a:pathLst>
                <a:path w="18048605" h="532765">
                  <a:moveTo>
                    <a:pt x="0" y="0"/>
                  </a:moveTo>
                  <a:lnTo>
                    <a:pt x="18048605" y="0"/>
                  </a:lnTo>
                  <a:lnTo>
                    <a:pt x="18048605" y="532765"/>
                  </a:lnTo>
                  <a:lnTo>
                    <a:pt x="0" y="532765"/>
                  </a:lnTo>
                  <a:close/>
                </a:path>
              </a:pathLst>
            </a:custGeom>
            <a:solidFill>
              <a:srgbClr val="0541F0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0" y="0"/>
              <a:ext cx="18086705" cy="570865"/>
            </a:xfrm>
            <a:custGeom>
              <a:avLst/>
              <a:gdLst/>
              <a:ahLst/>
              <a:cxnLst/>
              <a:rect l="l" t="t" r="r" b="b"/>
              <a:pathLst>
                <a:path w="18086705" h="570865">
                  <a:moveTo>
                    <a:pt x="19050" y="0"/>
                  </a:moveTo>
                  <a:lnTo>
                    <a:pt x="18067655" y="0"/>
                  </a:lnTo>
                  <a:cubicBezTo>
                    <a:pt x="18078196" y="0"/>
                    <a:pt x="18086705" y="8509"/>
                    <a:pt x="18086705" y="19050"/>
                  </a:cubicBezTo>
                  <a:lnTo>
                    <a:pt x="18086705" y="551815"/>
                  </a:lnTo>
                  <a:cubicBezTo>
                    <a:pt x="18086705" y="562356"/>
                    <a:pt x="18078196" y="570865"/>
                    <a:pt x="18067655" y="570865"/>
                  </a:cubicBezTo>
                  <a:lnTo>
                    <a:pt x="19050" y="570865"/>
                  </a:lnTo>
                  <a:cubicBezTo>
                    <a:pt x="8509" y="570865"/>
                    <a:pt x="0" y="562356"/>
                    <a:pt x="0" y="551815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551815"/>
                  </a:lnTo>
                  <a:lnTo>
                    <a:pt x="19050" y="551815"/>
                  </a:lnTo>
                  <a:lnTo>
                    <a:pt x="19050" y="532765"/>
                  </a:lnTo>
                  <a:lnTo>
                    <a:pt x="18067655" y="532765"/>
                  </a:lnTo>
                  <a:lnTo>
                    <a:pt x="18067655" y="551815"/>
                  </a:lnTo>
                  <a:lnTo>
                    <a:pt x="18048605" y="551815"/>
                  </a:lnTo>
                  <a:lnTo>
                    <a:pt x="18048605" y="19050"/>
                  </a:lnTo>
                  <a:lnTo>
                    <a:pt x="18067655" y="19050"/>
                  </a:lnTo>
                  <a:lnTo>
                    <a:pt x="18067655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18086642" cy="618501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2520"/>
                </a:lnSpc>
              </a:pPr>
              <a:r>
                <a:rPr lang="en-US" sz="2100" spc="-9">
                  <a:solidFill>
                    <a:srgbClr val="FFFFFF"/>
                  </a:solidFill>
                  <a:latin typeface="Carlito Bold"/>
                </a:rPr>
                <a:t>Общепрофессиональные компетенции специальностей и направлений подготовки 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228457" y="7677377"/>
            <a:ext cx="13555457" cy="1485562"/>
            <a:chOff x="0" y="0"/>
            <a:chExt cx="18073942" cy="1980750"/>
          </a:xfrm>
        </p:grpSpPr>
        <p:sp>
          <p:nvSpPr>
            <p:cNvPr id="31" name="Freeform 31"/>
            <p:cNvSpPr/>
            <p:nvPr/>
          </p:nvSpPr>
          <p:spPr>
            <a:xfrm>
              <a:off x="12700" y="12700"/>
              <a:ext cx="18048604" cy="1955292"/>
            </a:xfrm>
            <a:custGeom>
              <a:avLst/>
              <a:gdLst/>
              <a:ahLst/>
              <a:cxnLst/>
              <a:rect l="l" t="t" r="r" b="b"/>
              <a:pathLst>
                <a:path w="18048604" h="1955292">
                  <a:moveTo>
                    <a:pt x="0" y="325882"/>
                  </a:moveTo>
                  <a:cubicBezTo>
                    <a:pt x="0" y="145923"/>
                    <a:pt x="147574" y="0"/>
                    <a:pt x="329692" y="0"/>
                  </a:cubicBezTo>
                  <a:lnTo>
                    <a:pt x="17718912" y="0"/>
                  </a:lnTo>
                  <a:cubicBezTo>
                    <a:pt x="17901030" y="0"/>
                    <a:pt x="18048604" y="145923"/>
                    <a:pt x="18048604" y="325882"/>
                  </a:cubicBezTo>
                  <a:lnTo>
                    <a:pt x="18048604" y="1629410"/>
                  </a:lnTo>
                  <a:cubicBezTo>
                    <a:pt x="18048604" y="1809369"/>
                    <a:pt x="17901030" y="1955292"/>
                    <a:pt x="17718912" y="1955292"/>
                  </a:cubicBezTo>
                  <a:lnTo>
                    <a:pt x="329692" y="1955292"/>
                  </a:lnTo>
                  <a:cubicBezTo>
                    <a:pt x="147574" y="1955292"/>
                    <a:pt x="0" y="1809496"/>
                    <a:pt x="0" y="16294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0" y="0"/>
              <a:ext cx="18074004" cy="1980692"/>
            </a:xfrm>
            <a:custGeom>
              <a:avLst/>
              <a:gdLst/>
              <a:ahLst/>
              <a:cxnLst/>
              <a:rect l="l" t="t" r="r" b="b"/>
              <a:pathLst>
                <a:path w="18074004" h="1980692">
                  <a:moveTo>
                    <a:pt x="0" y="338582"/>
                  </a:moveTo>
                  <a:cubicBezTo>
                    <a:pt x="0" y="151511"/>
                    <a:pt x="153416" y="0"/>
                    <a:pt x="342392" y="0"/>
                  </a:cubicBezTo>
                  <a:lnTo>
                    <a:pt x="17731612" y="0"/>
                  </a:lnTo>
                  <a:lnTo>
                    <a:pt x="17731612" y="12700"/>
                  </a:lnTo>
                  <a:lnTo>
                    <a:pt x="17731612" y="0"/>
                  </a:lnTo>
                  <a:cubicBezTo>
                    <a:pt x="17920588" y="0"/>
                    <a:pt x="18074004" y="151511"/>
                    <a:pt x="18074004" y="338582"/>
                  </a:cubicBezTo>
                  <a:lnTo>
                    <a:pt x="18061304" y="338582"/>
                  </a:lnTo>
                  <a:lnTo>
                    <a:pt x="18074004" y="338582"/>
                  </a:lnTo>
                  <a:lnTo>
                    <a:pt x="18074004" y="1642110"/>
                  </a:lnTo>
                  <a:lnTo>
                    <a:pt x="18061304" y="1642110"/>
                  </a:lnTo>
                  <a:lnTo>
                    <a:pt x="18074004" y="1642110"/>
                  </a:lnTo>
                  <a:cubicBezTo>
                    <a:pt x="18074004" y="1829308"/>
                    <a:pt x="17920588" y="1980692"/>
                    <a:pt x="17731612" y="1980692"/>
                  </a:cubicBezTo>
                  <a:lnTo>
                    <a:pt x="17731612" y="1967992"/>
                  </a:lnTo>
                  <a:lnTo>
                    <a:pt x="17731612" y="1980692"/>
                  </a:lnTo>
                  <a:lnTo>
                    <a:pt x="342392" y="1980692"/>
                  </a:lnTo>
                  <a:lnTo>
                    <a:pt x="342392" y="1967992"/>
                  </a:lnTo>
                  <a:lnTo>
                    <a:pt x="342392" y="1980692"/>
                  </a:lnTo>
                  <a:cubicBezTo>
                    <a:pt x="153416" y="1980692"/>
                    <a:pt x="0" y="1829308"/>
                    <a:pt x="0" y="1642110"/>
                  </a:cubicBezTo>
                  <a:lnTo>
                    <a:pt x="0" y="338582"/>
                  </a:lnTo>
                  <a:lnTo>
                    <a:pt x="12700" y="338582"/>
                  </a:lnTo>
                  <a:lnTo>
                    <a:pt x="0" y="338582"/>
                  </a:lnTo>
                  <a:moveTo>
                    <a:pt x="25400" y="338582"/>
                  </a:moveTo>
                  <a:lnTo>
                    <a:pt x="25400" y="1642110"/>
                  </a:lnTo>
                  <a:lnTo>
                    <a:pt x="12700" y="1642110"/>
                  </a:lnTo>
                  <a:lnTo>
                    <a:pt x="25400" y="1642110"/>
                  </a:lnTo>
                  <a:cubicBezTo>
                    <a:pt x="25400" y="1814957"/>
                    <a:pt x="167132" y="1955292"/>
                    <a:pt x="342392" y="1955292"/>
                  </a:cubicBezTo>
                  <a:lnTo>
                    <a:pt x="17731612" y="1955292"/>
                  </a:lnTo>
                  <a:cubicBezTo>
                    <a:pt x="17906746" y="1955292"/>
                    <a:pt x="18048604" y="1814957"/>
                    <a:pt x="18048604" y="1642110"/>
                  </a:cubicBezTo>
                  <a:lnTo>
                    <a:pt x="18048604" y="338582"/>
                  </a:lnTo>
                  <a:cubicBezTo>
                    <a:pt x="18048604" y="165735"/>
                    <a:pt x="17906873" y="25400"/>
                    <a:pt x="17731612" y="25400"/>
                  </a:cubicBezTo>
                  <a:lnTo>
                    <a:pt x="342392" y="25400"/>
                  </a:lnTo>
                  <a:lnTo>
                    <a:pt x="342392" y="12700"/>
                  </a:lnTo>
                  <a:lnTo>
                    <a:pt x="342392" y="25400"/>
                  </a:lnTo>
                  <a:cubicBezTo>
                    <a:pt x="167132" y="25400"/>
                    <a:pt x="25400" y="165735"/>
                    <a:pt x="25400" y="338582"/>
                  </a:cubicBezTo>
                  <a:close/>
                </a:path>
              </a:pathLst>
            </a:custGeom>
            <a:solidFill>
              <a:srgbClr val="0541F0"/>
            </a:solidFill>
          </p:spPr>
        </p:sp>
      </p:grpSp>
      <p:sp>
        <p:nvSpPr>
          <p:cNvPr id="33" name="TextBox 33"/>
          <p:cNvSpPr txBox="1"/>
          <p:nvPr/>
        </p:nvSpPr>
        <p:spPr>
          <a:xfrm>
            <a:off x="3748898" y="7795878"/>
            <a:ext cx="3328680" cy="308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 spc="-7">
                <a:solidFill>
                  <a:srgbClr val="7030A0"/>
                </a:solidFill>
                <a:latin typeface="Carlito"/>
              </a:rPr>
              <a:t>Код и содержание ОПК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151634" y="7795878"/>
            <a:ext cx="4528202" cy="565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 spc="-7">
                <a:solidFill>
                  <a:srgbClr val="7030A0"/>
                </a:solidFill>
                <a:latin typeface="Carlito"/>
              </a:rPr>
              <a:t>Результаты обучения по достижению компетенции</a:t>
            </a:r>
          </a:p>
        </p:txBody>
      </p:sp>
      <p:sp>
        <p:nvSpPr>
          <p:cNvPr id="35" name="AutoShape 35"/>
          <p:cNvSpPr/>
          <p:nvPr/>
        </p:nvSpPr>
        <p:spPr>
          <a:xfrm>
            <a:off x="2228448" y="8421543"/>
            <a:ext cx="13555474" cy="9525"/>
          </a:xfrm>
          <a:prstGeom prst="line">
            <a:avLst/>
          </a:prstGeom>
          <a:ln w="9525" cap="rnd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>
            <a:off x="8263344" y="8420158"/>
            <a:ext cx="1485685" cy="9525"/>
          </a:xfrm>
          <a:prstGeom prst="line">
            <a:avLst/>
          </a:prstGeom>
          <a:ln w="9525" cap="rnd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TextBox 37"/>
          <p:cNvSpPr txBox="1"/>
          <p:nvPr/>
        </p:nvSpPr>
        <p:spPr>
          <a:xfrm>
            <a:off x="9185079" y="3705126"/>
            <a:ext cx="1841672" cy="523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1462" lvl="1" indent="-135731" algn="l">
              <a:lnSpc>
                <a:spcPts val="1800"/>
              </a:lnSpc>
              <a:buFont typeface="Arial"/>
              <a:buChar char="•"/>
            </a:pPr>
            <a:r>
              <a:rPr lang="en-US" sz="1500" spc="-6">
                <a:solidFill>
                  <a:srgbClr val="000000"/>
                </a:solidFill>
                <a:latin typeface="Carlito"/>
              </a:rPr>
              <a:t>Знать</a:t>
            </a:r>
          </a:p>
          <a:p>
            <a:pPr marL="271462" lvl="1" indent="-135731" algn="l">
              <a:lnSpc>
                <a:spcPts val="1800"/>
              </a:lnSpc>
              <a:buFont typeface="Arial"/>
              <a:buChar char="•"/>
            </a:pPr>
            <a:r>
              <a:rPr lang="en-US" sz="1500" spc="-6">
                <a:solidFill>
                  <a:srgbClr val="000000"/>
                </a:solidFill>
                <a:latin typeface="Carlito"/>
              </a:rPr>
              <a:t>Уметь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185079" y="6027454"/>
            <a:ext cx="1841672" cy="52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1462" lvl="1" indent="-135731" algn="l">
              <a:lnSpc>
                <a:spcPts val="1800"/>
              </a:lnSpc>
              <a:buFont typeface="Arial"/>
              <a:buChar char="•"/>
            </a:pPr>
            <a:r>
              <a:rPr lang="en-US" sz="1500" spc="-6">
                <a:solidFill>
                  <a:srgbClr val="000000"/>
                </a:solidFill>
                <a:latin typeface="Carlito"/>
              </a:rPr>
              <a:t>Знать</a:t>
            </a:r>
          </a:p>
          <a:p>
            <a:pPr marL="271462" lvl="1" indent="-135731" algn="l">
              <a:lnSpc>
                <a:spcPts val="1800"/>
              </a:lnSpc>
              <a:buFont typeface="Arial"/>
              <a:buChar char="•"/>
            </a:pPr>
            <a:r>
              <a:rPr lang="en-US" sz="1500" spc="-6">
                <a:solidFill>
                  <a:srgbClr val="000000"/>
                </a:solidFill>
                <a:latin typeface="Carlito"/>
              </a:rPr>
              <a:t>Уметь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185079" y="8404917"/>
            <a:ext cx="1841672" cy="52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1462" lvl="1" indent="-135731" algn="l">
              <a:lnSpc>
                <a:spcPts val="1800"/>
              </a:lnSpc>
              <a:buFont typeface="Arial"/>
              <a:buChar char="•"/>
            </a:pPr>
            <a:r>
              <a:rPr lang="en-US" sz="1500" spc="-6">
                <a:solidFill>
                  <a:srgbClr val="000000"/>
                </a:solidFill>
                <a:latin typeface="Carlito"/>
              </a:rPr>
              <a:t>Знать</a:t>
            </a:r>
          </a:p>
          <a:p>
            <a:pPr marL="271462" lvl="1" indent="-135731" algn="l">
              <a:lnSpc>
                <a:spcPts val="1800"/>
              </a:lnSpc>
              <a:buFont typeface="Arial"/>
              <a:buChar char="•"/>
            </a:pPr>
            <a:r>
              <a:rPr lang="en-US" sz="1500" spc="-6">
                <a:solidFill>
                  <a:srgbClr val="000000"/>
                </a:solidFill>
                <a:latin typeface="Carlito"/>
              </a:rPr>
              <a:t>Уметь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951407" y="9518959"/>
            <a:ext cx="2284532" cy="456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70"/>
              </a:lnSpc>
            </a:pPr>
            <a:r>
              <a:rPr lang="en-US" sz="1725">
                <a:solidFill>
                  <a:srgbClr val="0541F0"/>
                </a:solidFill>
                <a:latin typeface="Tahoma"/>
              </a:rPr>
              <a:t>6</a:t>
            </a:r>
          </a:p>
        </p:txBody>
      </p:sp>
      <p:sp>
        <p:nvSpPr>
          <p:cNvPr id="41" name="Freeform 41"/>
          <p:cNvSpPr/>
          <p:nvPr/>
        </p:nvSpPr>
        <p:spPr>
          <a:xfrm>
            <a:off x="17045946" y="8376783"/>
            <a:ext cx="950157" cy="950096"/>
          </a:xfrm>
          <a:custGeom>
            <a:avLst/>
            <a:gdLst/>
            <a:ahLst/>
            <a:cxnLst/>
            <a:rect l="l" t="t" r="r" b="b"/>
            <a:pathLst>
              <a:path w="950157" h="950096">
                <a:moveTo>
                  <a:pt x="0" y="0"/>
                </a:moveTo>
                <a:lnTo>
                  <a:pt x="950157" y="0"/>
                </a:lnTo>
                <a:lnTo>
                  <a:pt x="950157" y="950095"/>
                </a:lnTo>
                <a:lnTo>
                  <a:pt x="0" y="9500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"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3298905" y="341253"/>
            <a:ext cx="13338810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25"/>
              </a:lnSpc>
            </a:pPr>
            <a:r>
              <a:rPr lang="en-US" sz="3900">
                <a:solidFill>
                  <a:srgbClr val="0541F0"/>
                </a:solidFill>
                <a:latin typeface="Tahoma Bold"/>
              </a:rPr>
              <a:t>Модели представления результатов обучения(индикаторы)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1964" y="4072652"/>
            <a:ext cx="121641" cy="945000"/>
          </a:xfrm>
          <a:custGeom>
            <a:avLst/>
            <a:gdLst/>
            <a:ahLst/>
            <a:cxnLst/>
            <a:rect l="l" t="t" r="r" b="b"/>
            <a:pathLst>
              <a:path w="121641" h="945000">
                <a:moveTo>
                  <a:pt x="0" y="0"/>
                </a:moveTo>
                <a:lnTo>
                  <a:pt x="121641" y="0"/>
                </a:lnTo>
                <a:lnTo>
                  <a:pt x="121641" y="945000"/>
                </a:lnTo>
                <a:lnTo>
                  <a:pt x="0" y="94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0" r="-111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6804" y="299304"/>
            <a:ext cx="1795617" cy="721455"/>
          </a:xfrm>
          <a:custGeom>
            <a:avLst/>
            <a:gdLst/>
            <a:ahLst/>
            <a:cxnLst/>
            <a:rect l="l" t="t" r="r" b="b"/>
            <a:pathLst>
              <a:path w="1795617" h="721455">
                <a:moveTo>
                  <a:pt x="0" y="0"/>
                </a:moveTo>
                <a:lnTo>
                  <a:pt x="1795616" y="0"/>
                </a:lnTo>
                <a:lnTo>
                  <a:pt x="1795616" y="721455"/>
                </a:lnTo>
                <a:lnTo>
                  <a:pt x="0" y="721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0" r="-310"/>
            </a:stretch>
          </a:blipFill>
        </p:spPr>
      </p:sp>
      <p:sp>
        <p:nvSpPr>
          <p:cNvPr id="4" name="AutoShape 4"/>
          <p:cNvSpPr/>
          <p:nvPr/>
        </p:nvSpPr>
        <p:spPr>
          <a:xfrm rot="5330496">
            <a:off x="6557895" y="3230840"/>
            <a:ext cx="942301" cy="0"/>
          </a:xfrm>
          <a:prstGeom prst="line">
            <a:avLst/>
          </a:prstGeom>
          <a:ln w="9525" cap="rnd">
            <a:solidFill>
              <a:srgbClr val="0A1E64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5" name="AutoShape 5"/>
          <p:cNvSpPr/>
          <p:nvPr/>
        </p:nvSpPr>
        <p:spPr>
          <a:xfrm rot="5330496">
            <a:off x="12537355" y="3260634"/>
            <a:ext cx="942301" cy="0"/>
          </a:xfrm>
          <a:prstGeom prst="line">
            <a:avLst/>
          </a:prstGeom>
          <a:ln w="9525" cap="rnd">
            <a:solidFill>
              <a:srgbClr val="0A1E64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6" name="Group 6"/>
          <p:cNvGrpSpPr/>
          <p:nvPr/>
        </p:nvGrpSpPr>
        <p:grpSpPr>
          <a:xfrm>
            <a:off x="4014462" y="2355442"/>
            <a:ext cx="9297603" cy="428157"/>
            <a:chOff x="0" y="0"/>
            <a:chExt cx="12396804" cy="570876"/>
          </a:xfrm>
        </p:grpSpPr>
        <p:sp>
          <p:nvSpPr>
            <p:cNvPr id="7" name="Freeform 7"/>
            <p:cNvSpPr/>
            <p:nvPr/>
          </p:nvSpPr>
          <p:spPr>
            <a:xfrm>
              <a:off x="19050" y="19050"/>
              <a:ext cx="12358751" cy="532765"/>
            </a:xfrm>
            <a:custGeom>
              <a:avLst/>
              <a:gdLst/>
              <a:ahLst/>
              <a:cxnLst/>
              <a:rect l="l" t="t" r="r" b="b"/>
              <a:pathLst>
                <a:path w="12358751" h="532765">
                  <a:moveTo>
                    <a:pt x="0" y="0"/>
                  </a:moveTo>
                  <a:lnTo>
                    <a:pt x="12358751" y="0"/>
                  </a:lnTo>
                  <a:lnTo>
                    <a:pt x="12358751" y="532765"/>
                  </a:lnTo>
                  <a:lnTo>
                    <a:pt x="0" y="532765"/>
                  </a:lnTo>
                  <a:close/>
                </a:path>
              </a:pathLst>
            </a:custGeom>
            <a:solidFill>
              <a:srgbClr val="0A1E64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2396851" cy="570865"/>
            </a:xfrm>
            <a:custGeom>
              <a:avLst/>
              <a:gdLst/>
              <a:ahLst/>
              <a:cxnLst/>
              <a:rect l="l" t="t" r="r" b="b"/>
              <a:pathLst>
                <a:path w="12396851" h="570865">
                  <a:moveTo>
                    <a:pt x="19050" y="0"/>
                  </a:moveTo>
                  <a:lnTo>
                    <a:pt x="12377801" y="0"/>
                  </a:lnTo>
                  <a:cubicBezTo>
                    <a:pt x="12388342" y="0"/>
                    <a:pt x="12396851" y="8509"/>
                    <a:pt x="12396851" y="19050"/>
                  </a:cubicBezTo>
                  <a:lnTo>
                    <a:pt x="12396851" y="551815"/>
                  </a:lnTo>
                  <a:cubicBezTo>
                    <a:pt x="12396851" y="562356"/>
                    <a:pt x="12388342" y="570865"/>
                    <a:pt x="12377801" y="570865"/>
                  </a:cubicBezTo>
                  <a:lnTo>
                    <a:pt x="19050" y="570865"/>
                  </a:lnTo>
                  <a:cubicBezTo>
                    <a:pt x="8509" y="570865"/>
                    <a:pt x="0" y="562356"/>
                    <a:pt x="0" y="551815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551815"/>
                  </a:lnTo>
                  <a:lnTo>
                    <a:pt x="19050" y="551815"/>
                  </a:lnTo>
                  <a:lnTo>
                    <a:pt x="19050" y="532765"/>
                  </a:lnTo>
                  <a:lnTo>
                    <a:pt x="12377801" y="532765"/>
                  </a:lnTo>
                  <a:lnTo>
                    <a:pt x="12377801" y="551815"/>
                  </a:lnTo>
                  <a:lnTo>
                    <a:pt x="12358751" y="551815"/>
                  </a:lnTo>
                  <a:lnTo>
                    <a:pt x="12358751" y="19050"/>
                  </a:lnTo>
                  <a:lnTo>
                    <a:pt x="12377801" y="19050"/>
                  </a:lnTo>
                  <a:lnTo>
                    <a:pt x="12377801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2396804" cy="618501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2520"/>
                </a:lnSpc>
              </a:pPr>
              <a:r>
                <a:rPr lang="en-US" sz="2100" spc="-9">
                  <a:solidFill>
                    <a:srgbClr val="FFFFFF"/>
                  </a:solidFill>
                  <a:latin typeface="Carlito Bold"/>
                </a:rPr>
                <a:t>Характеристики специальностей и направлений подготовки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256926" y="3756177"/>
            <a:ext cx="3538453" cy="901285"/>
            <a:chOff x="0" y="0"/>
            <a:chExt cx="4717938" cy="1201714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4692523" cy="1176274"/>
            </a:xfrm>
            <a:custGeom>
              <a:avLst/>
              <a:gdLst/>
              <a:ahLst/>
              <a:cxnLst/>
              <a:rect l="l" t="t" r="r" b="b"/>
              <a:pathLst>
                <a:path w="4692523" h="1176274">
                  <a:moveTo>
                    <a:pt x="0" y="0"/>
                  </a:moveTo>
                  <a:lnTo>
                    <a:pt x="4692523" y="0"/>
                  </a:lnTo>
                  <a:lnTo>
                    <a:pt x="4692523" y="1176274"/>
                  </a:lnTo>
                  <a:lnTo>
                    <a:pt x="0" y="11762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717923" cy="1201674"/>
            </a:xfrm>
            <a:custGeom>
              <a:avLst/>
              <a:gdLst/>
              <a:ahLst/>
              <a:cxnLst/>
              <a:rect l="l" t="t" r="r" b="b"/>
              <a:pathLst>
                <a:path w="4717923" h="1201674">
                  <a:moveTo>
                    <a:pt x="12700" y="0"/>
                  </a:moveTo>
                  <a:lnTo>
                    <a:pt x="4705223" y="0"/>
                  </a:lnTo>
                  <a:cubicBezTo>
                    <a:pt x="4712208" y="0"/>
                    <a:pt x="4717923" y="5715"/>
                    <a:pt x="4717923" y="12700"/>
                  </a:cubicBezTo>
                  <a:lnTo>
                    <a:pt x="4717923" y="1188974"/>
                  </a:lnTo>
                  <a:cubicBezTo>
                    <a:pt x="4717923" y="1195959"/>
                    <a:pt x="4712208" y="1201674"/>
                    <a:pt x="4705223" y="1201674"/>
                  </a:cubicBezTo>
                  <a:lnTo>
                    <a:pt x="12700" y="1201674"/>
                  </a:lnTo>
                  <a:cubicBezTo>
                    <a:pt x="5715" y="1201674"/>
                    <a:pt x="0" y="1195959"/>
                    <a:pt x="0" y="118897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188974"/>
                  </a:lnTo>
                  <a:lnTo>
                    <a:pt x="12700" y="1188974"/>
                  </a:lnTo>
                  <a:lnTo>
                    <a:pt x="12700" y="1176274"/>
                  </a:lnTo>
                  <a:lnTo>
                    <a:pt x="4705223" y="1176274"/>
                  </a:lnTo>
                  <a:lnTo>
                    <a:pt x="4705223" y="1188974"/>
                  </a:lnTo>
                  <a:lnTo>
                    <a:pt x="4692523" y="1188974"/>
                  </a:lnTo>
                  <a:lnTo>
                    <a:pt x="4692523" y="12700"/>
                  </a:lnTo>
                  <a:lnTo>
                    <a:pt x="4705223" y="12700"/>
                  </a:lnTo>
                  <a:lnTo>
                    <a:pt x="4705223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A1E6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4717938" cy="12493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0"/>
                </a:lnSpc>
              </a:pPr>
              <a:r>
                <a:rPr lang="en-US" sz="1950" spc="-8">
                  <a:solidFill>
                    <a:srgbClr val="31859C"/>
                  </a:solidFill>
                  <a:latin typeface="Carlito"/>
                </a:rPr>
                <a:t>Общепрофессиональные компетенции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17677" y="6306477"/>
            <a:ext cx="7929940" cy="2876814"/>
            <a:chOff x="0" y="0"/>
            <a:chExt cx="10573254" cy="3835752"/>
          </a:xfrm>
        </p:grpSpPr>
        <p:sp>
          <p:nvSpPr>
            <p:cNvPr id="15" name="Freeform 15"/>
            <p:cNvSpPr/>
            <p:nvPr/>
          </p:nvSpPr>
          <p:spPr>
            <a:xfrm>
              <a:off x="12700" y="12700"/>
              <a:ext cx="10547858" cy="3810381"/>
            </a:xfrm>
            <a:custGeom>
              <a:avLst/>
              <a:gdLst/>
              <a:ahLst/>
              <a:cxnLst/>
              <a:rect l="l" t="t" r="r" b="b"/>
              <a:pathLst>
                <a:path w="10547858" h="3810381">
                  <a:moveTo>
                    <a:pt x="0" y="635127"/>
                  </a:moveTo>
                  <a:cubicBezTo>
                    <a:pt x="0" y="284353"/>
                    <a:pt x="285496" y="0"/>
                    <a:pt x="637794" y="0"/>
                  </a:cubicBezTo>
                  <a:lnTo>
                    <a:pt x="9910064" y="0"/>
                  </a:lnTo>
                  <a:cubicBezTo>
                    <a:pt x="10262235" y="0"/>
                    <a:pt x="10547858" y="284353"/>
                    <a:pt x="10547858" y="635127"/>
                  </a:cubicBezTo>
                  <a:lnTo>
                    <a:pt x="10547858" y="3175254"/>
                  </a:lnTo>
                  <a:cubicBezTo>
                    <a:pt x="10547858" y="3526028"/>
                    <a:pt x="10262362" y="3810381"/>
                    <a:pt x="9910064" y="3810381"/>
                  </a:cubicBezTo>
                  <a:lnTo>
                    <a:pt x="637794" y="3810381"/>
                  </a:lnTo>
                  <a:cubicBezTo>
                    <a:pt x="285496" y="3810381"/>
                    <a:pt x="0" y="3526028"/>
                    <a:pt x="0" y="31752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10573258" cy="3835781"/>
            </a:xfrm>
            <a:custGeom>
              <a:avLst/>
              <a:gdLst/>
              <a:ahLst/>
              <a:cxnLst/>
              <a:rect l="l" t="t" r="r" b="b"/>
              <a:pathLst>
                <a:path w="10573258" h="3835781">
                  <a:moveTo>
                    <a:pt x="0" y="647827"/>
                  </a:moveTo>
                  <a:cubicBezTo>
                    <a:pt x="0" y="289941"/>
                    <a:pt x="291338" y="0"/>
                    <a:pt x="650494" y="0"/>
                  </a:cubicBezTo>
                  <a:lnTo>
                    <a:pt x="9922764" y="0"/>
                  </a:lnTo>
                  <a:lnTo>
                    <a:pt x="9922764" y="12700"/>
                  </a:lnTo>
                  <a:lnTo>
                    <a:pt x="9922764" y="0"/>
                  </a:lnTo>
                  <a:cubicBezTo>
                    <a:pt x="10281920" y="0"/>
                    <a:pt x="10573258" y="289941"/>
                    <a:pt x="10573258" y="647827"/>
                  </a:cubicBezTo>
                  <a:lnTo>
                    <a:pt x="10573258" y="3187954"/>
                  </a:lnTo>
                  <a:lnTo>
                    <a:pt x="10560558" y="3187954"/>
                  </a:lnTo>
                  <a:lnTo>
                    <a:pt x="10573258" y="3187954"/>
                  </a:lnTo>
                  <a:cubicBezTo>
                    <a:pt x="10573258" y="3545713"/>
                    <a:pt x="10281920" y="3835781"/>
                    <a:pt x="9922764" y="3835781"/>
                  </a:cubicBezTo>
                  <a:lnTo>
                    <a:pt x="9922764" y="3823081"/>
                  </a:lnTo>
                  <a:lnTo>
                    <a:pt x="9922764" y="3835781"/>
                  </a:lnTo>
                  <a:lnTo>
                    <a:pt x="650494" y="3835781"/>
                  </a:lnTo>
                  <a:lnTo>
                    <a:pt x="650494" y="3823081"/>
                  </a:lnTo>
                  <a:lnTo>
                    <a:pt x="650494" y="3835781"/>
                  </a:lnTo>
                  <a:cubicBezTo>
                    <a:pt x="291338" y="3835781"/>
                    <a:pt x="0" y="3545840"/>
                    <a:pt x="0" y="3187954"/>
                  </a:cubicBezTo>
                  <a:lnTo>
                    <a:pt x="0" y="647827"/>
                  </a:lnTo>
                  <a:lnTo>
                    <a:pt x="12700" y="647827"/>
                  </a:lnTo>
                  <a:lnTo>
                    <a:pt x="0" y="647827"/>
                  </a:lnTo>
                  <a:moveTo>
                    <a:pt x="25400" y="647827"/>
                  </a:moveTo>
                  <a:lnTo>
                    <a:pt x="25400" y="3187954"/>
                  </a:lnTo>
                  <a:lnTo>
                    <a:pt x="12700" y="3187954"/>
                  </a:lnTo>
                  <a:lnTo>
                    <a:pt x="25400" y="3187954"/>
                  </a:lnTo>
                  <a:cubicBezTo>
                    <a:pt x="25400" y="3531616"/>
                    <a:pt x="305181" y="3810381"/>
                    <a:pt x="650494" y="3810381"/>
                  </a:cubicBezTo>
                  <a:lnTo>
                    <a:pt x="9922764" y="3810381"/>
                  </a:lnTo>
                  <a:cubicBezTo>
                    <a:pt x="10268076" y="3810381"/>
                    <a:pt x="10547858" y="3531743"/>
                    <a:pt x="10547858" y="3187954"/>
                  </a:cubicBezTo>
                  <a:lnTo>
                    <a:pt x="10547858" y="647827"/>
                  </a:lnTo>
                  <a:lnTo>
                    <a:pt x="10560558" y="647827"/>
                  </a:lnTo>
                  <a:lnTo>
                    <a:pt x="10547858" y="647827"/>
                  </a:lnTo>
                  <a:cubicBezTo>
                    <a:pt x="10547858" y="304038"/>
                    <a:pt x="10268077" y="25400"/>
                    <a:pt x="9922764" y="25400"/>
                  </a:cubicBezTo>
                  <a:lnTo>
                    <a:pt x="650494" y="25400"/>
                  </a:lnTo>
                  <a:lnTo>
                    <a:pt x="650494" y="12700"/>
                  </a:lnTo>
                  <a:lnTo>
                    <a:pt x="650494" y="25400"/>
                  </a:lnTo>
                  <a:cubicBezTo>
                    <a:pt x="305181" y="25400"/>
                    <a:pt x="25400" y="304038"/>
                    <a:pt x="25400" y="647827"/>
                  </a:cubicBezTo>
                  <a:close/>
                </a:path>
              </a:pathLst>
            </a:custGeom>
            <a:solidFill>
              <a:srgbClr val="0A1E64"/>
            </a:solidFill>
          </p:spPr>
        </p:sp>
      </p:grpSp>
      <p:sp>
        <p:nvSpPr>
          <p:cNvPr id="17" name="AutoShape 17"/>
          <p:cNvSpPr/>
          <p:nvPr/>
        </p:nvSpPr>
        <p:spPr>
          <a:xfrm rot="8258">
            <a:off x="9217666" y="7052023"/>
            <a:ext cx="7929963" cy="0"/>
          </a:xfrm>
          <a:prstGeom prst="line">
            <a:avLst/>
          </a:prstGeom>
          <a:ln w="9525" cap="rnd">
            <a:solidFill>
              <a:srgbClr val="50556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11744209" y="7744884"/>
            <a:ext cx="2876877" cy="9525"/>
          </a:xfrm>
          <a:prstGeom prst="line">
            <a:avLst/>
          </a:prstGeom>
          <a:ln w="9525" cap="rnd">
            <a:solidFill>
              <a:srgbClr val="50556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12329410" y="5472342"/>
            <a:ext cx="1706476" cy="9525"/>
          </a:xfrm>
          <a:prstGeom prst="line">
            <a:avLst/>
          </a:prstGeom>
          <a:ln w="9525" cap="rnd">
            <a:solidFill>
              <a:srgbClr val="0A1E64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20" name="Group 20"/>
          <p:cNvGrpSpPr/>
          <p:nvPr/>
        </p:nvGrpSpPr>
        <p:grpSpPr>
          <a:xfrm>
            <a:off x="5099090" y="3743168"/>
            <a:ext cx="3859909" cy="901285"/>
            <a:chOff x="0" y="0"/>
            <a:chExt cx="5146546" cy="1201714"/>
          </a:xfrm>
        </p:grpSpPr>
        <p:sp>
          <p:nvSpPr>
            <p:cNvPr id="21" name="Freeform 21"/>
            <p:cNvSpPr/>
            <p:nvPr/>
          </p:nvSpPr>
          <p:spPr>
            <a:xfrm>
              <a:off x="12700" y="12700"/>
              <a:ext cx="5121148" cy="1176274"/>
            </a:xfrm>
            <a:custGeom>
              <a:avLst/>
              <a:gdLst/>
              <a:ahLst/>
              <a:cxnLst/>
              <a:rect l="l" t="t" r="r" b="b"/>
              <a:pathLst>
                <a:path w="5121148" h="1176274">
                  <a:moveTo>
                    <a:pt x="0" y="0"/>
                  </a:moveTo>
                  <a:lnTo>
                    <a:pt x="5121148" y="0"/>
                  </a:lnTo>
                  <a:lnTo>
                    <a:pt x="5121148" y="1176274"/>
                  </a:lnTo>
                  <a:lnTo>
                    <a:pt x="0" y="11762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5146548" cy="1201674"/>
            </a:xfrm>
            <a:custGeom>
              <a:avLst/>
              <a:gdLst/>
              <a:ahLst/>
              <a:cxnLst/>
              <a:rect l="l" t="t" r="r" b="b"/>
              <a:pathLst>
                <a:path w="5146548" h="1201674">
                  <a:moveTo>
                    <a:pt x="12700" y="0"/>
                  </a:moveTo>
                  <a:lnTo>
                    <a:pt x="5133848" y="0"/>
                  </a:lnTo>
                  <a:cubicBezTo>
                    <a:pt x="5140833" y="0"/>
                    <a:pt x="5146548" y="5715"/>
                    <a:pt x="5146548" y="12700"/>
                  </a:cubicBezTo>
                  <a:lnTo>
                    <a:pt x="5146548" y="1188974"/>
                  </a:lnTo>
                  <a:cubicBezTo>
                    <a:pt x="5146548" y="1195959"/>
                    <a:pt x="5140833" y="1201674"/>
                    <a:pt x="5133848" y="1201674"/>
                  </a:cubicBezTo>
                  <a:lnTo>
                    <a:pt x="12700" y="1201674"/>
                  </a:lnTo>
                  <a:cubicBezTo>
                    <a:pt x="5715" y="1201674"/>
                    <a:pt x="0" y="1195959"/>
                    <a:pt x="0" y="118897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188974"/>
                  </a:lnTo>
                  <a:lnTo>
                    <a:pt x="12700" y="1188974"/>
                  </a:lnTo>
                  <a:lnTo>
                    <a:pt x="12700" y="1176274"/>
                  </a:lnTo>
                  <a:lnTo>
                    <a:pt x="5133848" y="1176274"/>
                  </a:lnTo>
                  <a:lnTo>
                    <a:pt x="5133848" y="1188974"/>
                  </a:lnTo>
                  <a:lnTo>
                    <a:pt x="5121148" y="1188974"/>
                  </a:lnTo>
                  <a:lnTo>
                    <a:pt x="5121148" y="12700"/>
                  </a:lnTo>
                  <a:lnTo>
                    <a:pt x="5133848" y="12700"/>
                  </a:lnTo>
                  <a:lnTo>
                    <a:pt x="513384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A1E64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5146546" cy="12493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0"/>
                </a:lnSpc>
              </a:pPr>
              <a:r>
                <a:rPr lang="en-US" sz="1950" spc="-8">
                  <a:solidFill>
                    <a:srgbClr val="7030A0"/>
                  </a:solidFill>
                  <a:latin typeface="Carlito"/>
                </a:rPr>
                <a:t>Характеристика специализаций (наличие и перечень определяет ФУМО)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17045946" y="8376783"/>
            <a:ext cx="950157" cy="950096"/>
          </a:xfrm>
          <a:custGeom>
            <a:avLst/>
            <a:gdLst/>
            <a:ahLst/>
            <a:cxnLst/>
            <a:rect l="l" t="t" r="r" b="b"/>
            <a:pathLst>
              <a:path w="950157" h="950096">
                <a:moveTo>
                  <a:pt x="0" y="0"/>
                </a:moveTo>
                <a:lnTo>
                  <a:pt x="950157" y="0"/>
                </a:lnTo>
                <a:lnTo>
                  <a:pt x="950157" y="950095"/>
                </a:lnTo>
                <a:lnTo>
                  <a:pt x="0" y="9500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0" y="4117099"/>
            <a:ext cx="6798788" cy="6169900"/>
          </a:xfrm>
          <a:custGeom>
            <a:avLst/>
            <a:gdLst/>
            <a:ahLst/>
            <a:cxnLst/>
            <a:rect l="l" t="t" r="r" b="b"/>
            <a:pathLst>
              <a:path w="6798788" h="6169900">
                <a:moveTo>
                  <a:pt x="0" y="0"/>
                </a:moveTo>
                <a:lnTo>
                  <a:pt x="6798788" y="0"/>
                </a:lnTo>
                <a:lnTo>
                  <a:pt x="6798788" y="6169901"/>
                </a:lnTo>
                <a:lnTo>
                  <a:pt x="0" y="61699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928559" y="5809988"/>
            <a:ext cx="2767011" cy="3144331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14951407" y="518462"/>
            <a:ext cx="2272322" cy="250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0541F0"/>
                </a:solidFill>
                <a:latin typeface="Arimo Medium"/>
              </a:rPr>
              <a:t>misis.ru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475490" y="6424980"/>
            <a:ext cx="3328680" cy="308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 spc="-7">
                <a:solidFill>
                  <a:srgbClr val="31859C"/>
                </a:solidFill>
                <a:latin typeface="Carlito"/>
              </a:rPr>
              <a:t>Код и содержание ОПК С (М)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559811" y="6424980"/>
            <a:ext cx="3411291" cy="565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 spc="-7">
                <a:solidFill>
                  <a:srgbClr val="31859C"/>
                </a:solidFill>
                <a:latin typeface="Carlito"/>
              </a:rPr>
              <a:t>Результаты обучения по достижению компетенций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554798" y="7286230"/>
            <a:ext cx="3407989" cy="1062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0048" lvl="1" indent="-190024" algn="l">
              <a:lnSpc>
                <a:spcPts val="2520"/>
              </a:lnSpc>
              <a:buFont typeface="Arial"/>
              <a:buChar char="•"/>
            </a:pPr>
            <a:r>
              <a:rPr lang="en-US" sz="2100" spc="-9">
                <a:solidFill>
                  <a:srgbClr val="000000"/>
                </a:solidFill>
                <a:latin typeface="Carlito"/>
              </a:rPr>
              <a:t>…….</a:t>
            </a:r>
          </a:p>
          <a:p>
            <a:pPr marL="380048" lvl="1" indent="-190024" algn="l">
              <a:lnSpc>
                <a:spcPts val="2520"/>
              </a:lnSpc>
              <a:buFont typeface="Arial"/>
              <a:buChar char="•"/>
            </a:pPr>
            <a:r>
              <a:rPr lang="en-US" sz="2100" spc="-9">
                <a:solidFill>
                  <a:srgbClr val="000000"/>
                </a:solidFill>
                <a:latin typeface="Carlito"/>
              </a:rPr>
              <a:t>……</a:t>
            </a:r>
          </a:p>
          <a:p>
            <a:pPr marL="380048" lvl="1" indent="-190024" algn="l">
              <a:lnSpc>
                <a:spcPts val="2520"/>
              </a:lnSpc>
              <a:buFont typeface="Arial"/>
              <a:buChar char="•"/>
            </a:pPr>
            <a:r>
              <a:rPr lang="en-US" sz="2100" spc="-9">
                <a:solidFill>
                  <a:srgbClr val="000000"/>
                </a:solidFill>
                <a:latin typeface="Carlito"/>
              </a:rPr>
              <a:t>……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359889" y="7281571"/>
            <a:ext cx="3407990" cy="731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0048" lvl="1" indent="-190024" algn="l">
              <a:lnSpc>
                <a:spcPts val="2520"/>
              </a:lnSpc>
              <a:buFont typeface="Arial"/>
              <a:buChar char="•"/>
            </a:pPr>
            <a:r>
              <a:rPr lang="en-US" sz="2100" spc="-9">
                <a:solidFill>
                  <a:srgbClr val="000000"/>
                </a:solidFill>
                <a:latin typeface="Carlito"/>
              </a:rPr>
              <a:t>Знать</a:t>
            </a:r>
          </a:p>
          <a:p>
            <a:pPr marL="380048" lvl="1" indent="-190024" algn="l">
              <a:lnSpc>
                <a:spcPts val="2520"/>
              </a:lnSpc>
              <a:buFont typeface="Arial"/>
              <a:buChar char="•"/>
            </a:pPr>
            <a:r>
              <a:rPr lang="en-US" sz="2100" spc="-9">
                <a:solidFill>
                  <a:srgbClr val="000000"/>
                </a:solidFill>
                <a:latin typeface="Carlito"/>
              </a:rPr>
              <a:t>Уметь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951407" y="9518959"/>
            <a:ext cx="2284532" cy="456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70"/>
              </a:lnSpc>
            </a:pPr>
            <a:r>
              <a:rPr lang="en-US" sz="1725">
                <a:solidFill>
                  <a:srgbClr val="0541F0"/>
                </a:solidFill>
                <a:latin typeface="Tahoma"/>
              </a:rPr>
              <a:t>7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232563" y="383857"/>
            <a:ext cx="12485854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25"/>
              </a:lnSpc>
            </a:pPr>
            <a:r>
              <a:rPr lang="en-US" sz="3900">
                <a:solidFill>
                  <a:srgbClr val="0541F0"/>
                </a:solidFill>
                <a:latin typeface="Tahoma Bold"/>
              </a:rPr>
              <a:t>Модели характеристик специальностей и направлений подготовки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1964" y="4072652"/>
            <a:ext cx="121641" cy="945000"/>
          </a:xfrm>
          <a:custGeom>
            <a:avLst/>
            <a:gdLst/>
            <a:ahLst/>
            <a:cxnLst/>
            <a:rect l="l" t="t" r="r" b="b"/>
            <a:pathLst>
              <a:path w="121641" h="945000">
                <a:moveTo>
                  <a:pt x="0" y="0"/>
                </a:moveTo>
                <a:lnTo>
                  <a:pt x="121641" y="0"/>
                </a:lnTo>
                <a:lnTo>
                  <a:pt x="121641" y="945000"/>
                </a:lnTo>
                <a:lnTo>
                  <a:pt x="0" y="94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0" r="-111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7668" y="299304"/>
            <a:ext cx="1509717" cy="712800"/>
          </a:xfrm>
          <a:custGeom>
            <a:avLst/>
            <a:gdLst/>
            <a:ahLst/>
            <a:cxnLst/>
            <a:rect l="l" t="t" r="r" b="b"/>
            <a:pathLst>
              <a:path w="1509717" h="712800">
                <a:moveTo>
                  <a:pt x="0" y="0"/>
                </a:moveTo>
                <a:lnTo>
                  <a:pt x="1509717" y="0"/>
                </a:lnTo>
                <a:lnTo>
                  <a:pt x="1509717" y="712800"/>
                </a:lnTo>
                <a:lnTo>
                  <a:pt x="0" y="712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3" r="-11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045946" y="8376783"/>
            <a:ext cx="950157" cy="950096"/>
          </a:xfrm>
          <a:custGeom>
            <a:avLst/>
            <a:gdLst/>
            <a:ahLst/>
            <a:cxnLst/>
            <a:rect l="l" t="t" r="r" b="b"/>
            <a:pathLst>
              <a:path w="950157" h="950096">
                <a:moveTo>
                  <a:pt x="0" y="0"/>
                </a:moveTo>
                <a:lnTo>
                  <a:pt x="950157" y="0"/>
                </a:lnTo>
                <a:lnTo>
                  <a:pt x="950157" y="950095"/>
                </a:lnTo>
                <a:lnTo>
                  <a:pt x="0" y="9500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416538" y="2616923"/>
            <a:ext cx="6871462" cy="3346712"/>
          </a:xfrm>
          <a:custGeom>
            <a:avLst/>
            <a:gdLst/>
            <a:ahLst/>
            <a:cxnLst/>
            <a:rect l="l" t="t" r="r" b="b"/>
            <a:pathLst>
              <a:path w="6871462" h="3346712">
                <a:moveTo>
                  <a:pt x="0" y="0"/>
                </a:moveTo>
                <a:lnTo>
                  <a:pt x="6871462" y="0"/>
                </a:lnTo>
                <a:lnTo>
                  <a:pt x="6871462" y="3346712"/>
                </a:lnTo>
                <a:lnTo>
                  <a:pt x="0" y="33467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8397" b="-1839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416538" y="6342264"/>
            <a:ext cx="6871462" cy="2916036"/>
          </a:xfrm>
          <a:custGeom>
            <a:avLst/>
            <a:gdLst/>
            <a:ahLst/>
            <a:cxnLst/>
            <a:rect l="l" t="t" r="r" b="b"/>
            <a:pathLst>
              <a:path w="6871462" h="2916036">
                <a:moveTo>
                  <a:pt x="0" y="0"/>
                </a:moveTo>
                <a:lnTo>
                  <a:pt x="6871462" y="0"/>
                </a:lnTo>
                <a:lnTo>
                  <a:pt x="6871462" y="2916036"/>
                </a:lnTo>
                <a:lnTo>
                  <a:pt x="0" y="29160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2151" b="-12151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951405" y="537510"/>
            <a:ext cx="2272330" cy="231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0541F0"/>
                </a:solidFill>
                <a:latin typeface="Tahoma"/>
              </a:rPr>
              <a:t>misis.ru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951407" y="9499911"/>
            <a:ext cx="2284532" cy="475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>
                <a:solidFill>
                  <a:srgbClr val="0541F0"/>
                </a:solidFill>
                <a:latin typeface="Arimo Medium"/>
              </a:rPr>
              <a:t>8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3598" y="1361507"/>
            <a:ext cx="9554445" cy="862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0"/>
              </a:lnSpc>
            </a:pPr>
            <a:endParaRPr dirty="0"/>
          </a:p>
          <a:p>
            <a:pPr algn="just">
              <a:lnSpc>
                <a:spcPts val="3240"/>
              </a:lnSpc>
            </a:pPr>
            <a:endParaRPr dirty="0"/>
          </a:p>
          <a:p>
            <a:pPr algn="just">
              <a:lnSpc>
                <a:spcPts val="3240"/>
              </a:lnSpc>
            </a:pPr>
            <a:endParaRPr dirty="0"/>
          </a:p>
          <a:p>
            <a:pPr algn="just">
              <a:lnSpc>
                <a:spcPts val="3240"/>
              </a:lnSpc>
            </a:pPr>
            <a:r>
              <a:rPr lang="en-US" sz="2700" dirty="0">
                <a:solidFill>
                  <a:srgbClr val="FF0000"/>
                </a:solidFill>
                <a:latin typeface="Arimo Medium"/>
              </a:rPr>
              <a:t>К </a:t>
            </a:r>
            <a:r>
              <a:rPr lang="en-US" sz="2700" dirty="0" err="1">
                <a:solidFill>
                  <a:srgbClr val="FF0000"/>
                </a:solidFill>
                <a:latin typeface="Arimo Medium"/>
              </a:rPr>
              <a:t>освоению</a:t>
            </a:r>
            <a:r>
              <a:rPr lang="en-US" sz="2700" dirty="0">
                <a:solidFill>
                  <a:srgbClr val="FF0000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mo Medium"/>
              </a:rPr>
              <a:t>программ</a:t>
            </a:r>
            <a:r>
              <a:rPr lang="en-US" sz="2700" dirty="0">
                <a:solidFill>
                  <a:srgbClr val="FF0000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mo Medium"/>
              </a:rPr>
              <a:t>магистратуры</a:t>
            </a:r>
            <a:r>
              <a:rPr lang="en-US" sz="2700" dirty="0">
                <a:solidFill>
                  <a:srgbClr val="FF0000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2550E9"/>
                </a:solidFill>
                <a:latin typeface="Arimo Medium"/>
              </a:rPr>
              <a:t>за</a:t>
            </a:r>
            <a:r>
              <a:rPr lang="en-US" sz="2700" dirty="0">
                <a:solidFill>
                  <a:srgbClr val="2550E9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2550E9"/>
                </a:solidFill>
                <a:latin typeface="Arimo Medium"/>
              </a:rPr>
              <a:t>счет</a:t>
            </a:r>
            <a:r>
              <a:rPr lang="en-US" sz="2700" dirty="0">
                <a:solidFill>
                  <a:srgbClr val="2550E9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2550E9"/>
                </a:solidFill>
                <a:latin typeface="Arimo Medium"/>
              </a:rPr>
              <a:t>средств</a:t>
            </a:r>
            <a:r>
              <a:rPr lang="en-US" sz="2700" dirty="0">
                <a:solidFill>
                  <a:srgbClr val="2550E9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2550E9"/>
                </a:solidFill>
                <a:latin typeface="Arimo Medium"/>
              </a:rPr>
              <a:t>федерального</a:t>
            </a:r>
            <a:r>
              <a:rPr lang="en-US" sz="2700" dirty="0">
                <a:solidFill>
                  <a:srgbClr val="2550E9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2550E9"/>
                </a:solidFill>
                <a:latin typeface="Arimo Medium"/>
              </a:rPr>
              <a:t>бюджета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бюджетов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субъектов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Российской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Федерации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и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местных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бюджетов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допускаются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лица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, </a:t>
            </a:r>
            <a:r>
              <a:rPr lang="en-US" sz="2700" dirty="0" err="1">
                <a:solidFill>
                  <a:srgbClr val="2550E9"/>
                </a:solidFill>
                <a:latin typeface="Arimo Medium"/>
              </a:rPr>
              <a:t>имеющие</a:t>
            </a:r>
            <a:r>
              <a:rPr lang="en-US" sz="2700" dirty="0">
                <a:solidFill>
                  <a:srgbClr val="2550E9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2550E9"/>
                </a:solidFill>
                <a:latin typeface="Arimo Medium"/>
              </a:rPr>
              <a:t>диплом</a:t>
            </a:r>
            <a:r>
              <a:rPr lang="en-US" sz="2700" dirty="0">
                <a:solidFill>
                  <a:srgbClr val="2550E9"/>
                </a:solidFill>
                <a:latin typeface="Arimo Medium"/>
              </a:rPr>
              <a:t> по </a:t>
            </a:r>
            <a:r>
              <a:rPr lang="en-US" sz="2700" dirty="0" err="1">
                <a:solidFill>
                  <a:srgbClr val="2550E9"/>
                </a:solidFill>
                <a:latin typeface="Arimo Medium"/>
              </a:rPr>
              <a:t>следующим</a:t>
            </a:r>
            <a:r>
              <a:rPr lang="en-US" sz="2700" dirty="0">
                <a:solidFill>
                  <a:srgbClr val="2550E9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2550E9"/>
                </a:solidFill>
                <a:latin typeface="Arimo Medium"/>
              </a:rPr>
              <a:t>специальностям</a:t>
            </a:r>
            <a:r>
              <a:rPr lang="en-US" sz="2700" dirty="0">
                <a:solidFill>
                  <a:srgbClr val="2550E9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2550E9"/>
                </a:solidFill>
                <a:latin typeface="Arimo Medium"/>
              </a:rPr>
              <a:t>базового</a:t>
            </a:r>
            <a:r>
              <a:rPr lang="en-US" sz="2700" dirty="0">
                <a:solidFill>
                  <a:srgbClr val="2550E9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2550E9"/>
                </a:solidFill>
                <a:latin typeface="Arimo Medium"/>
              </a:rPr>
              <a:t>высшего</a:t>
            </a:r>
            <a:r>
              <a:rPr lang="en-US" sz="2700" dirty="0">
                <a:solidFill>
                  <a:srgbClr val="2550E9"/>
                </a:solidFill>
                <a:latin typeface="Arimo Medium"/>
              </a:rPr>
              <a:t> образования, </a:t>
            </a:r>
            <a:r>
              <a:rPr lang="en-US" sz="2700" dirty="0" err="1">
                <a:solidFill>
                  <a:srgbClr val="2550E9"/>
                </a:solidFill>
                <a:latin typeface="Arimo Medium"/>
              </a:rPr>
              <a:t>указанным</a:t>
            </a:r>
            <a:r>
              <a:rPr lang="en-US" sz="2700" dirty="0">
                <a:solidFill>
                  <a:srgbClr val="2550E9"/>
                </a:solidFill>
                <a:latin typeface="Arimo Medium"/>
              </a:rPr>
              <a:t> в </a:t>
            </a:r>
            <a:r>
              <a:rPr lang="en-US" sz="2700" dirty="0" err="1">
                <a:solidFill>
                  <a:srgbClr val="2550E9"/>
                </a:solidFill>
                <a:latin typeface="Arimo Medium"/>
              </a:rPr>
              <a:t>приложении</a:t>
            </a:r>
            <a:r>
              <a:rPr lang="en-US" sz="2700" dirty="0">
                <a:solidFill>
                  <a:srgbClr val="2550E9"/>
                </a:solidFill>
                <a:latin typeface="Arimo Medium"/>
              </a:rPr>
              <a:t> к </a:t>
            </a:r>
            <a:r>
              <a:rPr lang="en-US" sz="2700" dirty="0" err="1">
                <a:solidFill>
                  <a:srgbClr val="2550E9"/>
                </a:solidFill>
                <a:latin typeface="Arimo Medium"/>
              </a:rPr>
              <a:t>настоящему</a:t>
            </a:r>
            <a:r>
              <a:rPr lang="en-US" sz="2700" dirty="0">
                <a:solidFill>
                  <a:srgbClr val="2550E9"/>
                </a:solidFill>
                <a:latin typeface="Arimo Medium"/>
              </a:rPr>
              <a:t> ФГОС ВО: 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«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наименования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специальностей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направлений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в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соответствии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с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Перечнем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.</a:t>
            </a:r>
          </a:p>
          <a:p>
            <a:pPr algn="just">
              <a:lnSpc>
                <a:spcPts val="3240"/>
              </a:lnSpc>
            </a:pPr>
            <a:endParaRPr lang="en-US" sz="2700" dirty="0">
              <a:solidFill>
                <a:srgbClr val="000000"/>
              </a:solidFill>
              <a:latin typeface="Arimo Medium"/>
            </a:endParaRPr>
          </a:p>
          <a:p>
            <a:pPr algn="just">
              <a:lnSpc>
                <a:spcPts val="3240"/>
              </a:lnSpc>
            </a:pPr>
            <a:endParaRPr lang="en-US" sz="2700" dirty="0">
              <a:solidFill>
                <a:srgbClr val="000000"/>
              </a:solidFill>
              <a:latin typeface="Arimo Medium"/>
            </a:endParaRPr>
          </a:p>
          <a:p>
            <a:pPr algn="just">
              <a:lnSpc>
                <a:spcPts val="3240"/>
              </a:lnSpc>
            </a:pPr>
            <a:endParaRPr lang="en-US" sz="2700" dirty="0">
              <a:solidFill>
                <a:srgbClr val="000000"/>
              </a:solidFill>
              <a:latin typeface="Arimo Medium"/>
            </a:endParaRPr>
          </a:p>
          <a:p>
            <a:pPr algn="just">
              <a:lnSpc>
                <a:spcPts val="3240"/>
              </a:lnSpc>
            </a:pP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Обучение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по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образовательной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программе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в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Организации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может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осуществляться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</a:t>
            </a:r>
            <a:r>
              <a:rPr lang="en-US" sz="2700" dirty="0">
                <a:solidFill>
                  <a:srgbClr val="FF0000"/>
                </a:solidFill>
                <a:latin typeface="Arimo Medium"/>
              </a:rPr>
              <a:t>в </a:t>
            </a:r>
            <a:r>
              <a:rPr lang="en-US" sz="2700" dirty="0" err="1">
                <a:solidFill>
                  <a:srgbClr val="FF0000"/>
                </a:solidFill>
                <a:latin typeface="Arimo Medium"/>
              </a:rPr>
              <a:t>очной</a:t>
            </a:r>
            <a:r>
              <a:rPr lang="en-US" sz="2700" dirty="0">
                <a:solidFill>
                  <a:srgbClr val="FF0000"/>
                </a:solidFill>
                <a:latin typeface="Arimo Medium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mo Medium"/>
              </a:rPr>
              <a:t>очно-заочной</a:t>
            </a:r>
            <a:r>
              <a:rPr lang="en-US" sz="2700" dirty="0">
                <a:solidFill>
                  <a:srgbClr val="FF0000"/>
                </a:solidFill>
                <a:latin typeface="Arimo Medium"/>
              </a:rPr>
              <a:t> и </a:t>
            </a:r>
            <a:r>
              <a:rPr lang="en-US" sz="2700" dirty="0" err="1">
                <a:solidFill>
                  <a:srgbClr val="FF0000"/>
                </a:solidFill>
                <a:latin typeface="Arimo Medium"/>
              </a:rPr>
              <a:t>заочной</a:t>
            </a:r>
            <a:r>
              <a:rPr lang="en-US" sz="2700" dirty="0">
                <a:solidFill>
                  <a:srgbClr val="FF0000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mo Medium"/>
              </a:rPr>
              <a:t>формах</a:t>
            </a:r>
            <a:r>
              <a:rPr lang="en-US" sz="2700" dirty="0">
                <a:solidFill>
                  <a:srgbClr val="FF0000"/>
                </a:solidFill>
                <a:latin typeface="Arimo Medium"/>
              </a:rPr>
              <a:t> ,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определяемых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в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соответствии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с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характеристикой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соответствующей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программы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по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специальности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направлению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подготовки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магистратуры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установленной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в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разделе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5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настоящего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ФГОС ВО (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далее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–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Характеристика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образовательной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 Medium"/>
              </a:rPr>
              <a:t>программы</a:t>
            </a:r>
            <a:r>
              <a:rPr lang="en-US" sz="2700" dirty="0">
                <a:solidFill>
                  <a:srgbClr val="000000"/>
                </a:solidFill>
                <a:latin typeface="Arimo Medium"/>
              </a:rPr>
              <a:t>).</a:t>
            </a:r>
          </a:p>
          <a:p>
            <a:pPr algn="just">
              <a:lnSpc>
                <a:spcPts val="3240"/>
              </a:lnSpc>
            </a:pPr>
            <a:r>
              <a:rPr lang="en-US" sz="2700" dirty="0">
                <a:solidFill>
                  <a:srgbClr val="FF0000"/>
                </a:solidFill>
                <a:latin typeface="Arimo Medium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27236" y="523054"/>
            <a:ext cx="12485854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25"/>
              </a:lnSpc>
            </a:pPr>
            <a:r>
              <a:rPr lang="en-US" sz="3900">
                <a:solidFill>
                  <a:srgbClr val="0541F0"/>
                </a:solidFill>
                <a:latin typeface="Tahoma Bold"/>
              </a:rPr>
              <a:t>Отдельные формулировки макета ФГОС 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1964" y="4072652"/>
            <a:ext cx="121641" cy="945000"/>
          </a:xfrm>
          <a:custGeom>
            <a:avLst/>
            <a:gdLst/>
            <a:ahLst/>
            <a:cxnLst/>
            <a:rect l="l" t="t" r="r" b="b"/>
            <a:pathLst>
              <a:path w="121641" h="945000">
                <a:moveTo>
                  <a:pt x="0" y="0"/>
                </a:moveTo>
                <a:lnTo>
                  <a:pt x="121641" y="0"/>
                </a:lnTo>
                <a:lnTo>
                  <a:pt x="121641" y="945000"/>
                </a:lnTo>
                <a:lnTo>
                  <a:pt x="0" y="94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0" r="-111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951405" y="537510"/>
            <a:ext cx="2272330" cy="231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0541F0"/>
                </a:solidFill>
                <a:latin typeface="Tahoma"/>
              </a:rPr>
              <a:t>misis.ru</a:t>
            </a:r>
          </a:p>
        </p:txBody>
      </p:sp>
      <p:sp>
        <p:nvSpPr>
          <p:cNvPr id="4" name="Freeform 4"/>
          <p:cNvSpPr/>
          <p:nvPr/>
        </p:nvSpPr>
        <p:spPr>
          <a:xfrm>
            <a:off x="1047668" y="299304"/>
            <a:ext cx="1509717" cy="712800"/>
          </a:xfrm>
          <a:custGeom>
            <a:avLst/>
            <a:gdLst/>
            <a:ahLst/>
            <a:cxnLst/>
            <a:rect l="l" t="t" r="r" b="b"/>
            <a:pathLst>
              <a:path w="1509717" h="712800">
                <a:moveTo>
                  <a:pt x="0" y="0"/>
                </a:moveTo>
                <a:lnTo>
                  <a:pt x="1509717" y="0"/>
                </a:lnTo>
                <a:lnTo>
                  <a:pt x="1509717" y="712800"/>
                </a:lnTo>
                <a:lnTo>
                  <a:pt x="0" y="712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3" r="-11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624943" y="1783366"/>
            <a:ext cx="7663057" cy="7662559"/>
          </a:xfrm>
          <a:custGeom>
            <a:avLst/>
            <a:gdLst/>
            <a:ahLst/>
            <a:cxnLst/>
            <a:rect l="l" t="t" r="r" b="b"/>
            <a:pathLst>
              <a:path w="7663057" h="7662559">
                <a:moveTo>
                  <a:pt x="0" y="0"/>
                </a:moveTo>
                <a:lnTo>
                  <a:pt x="7663057" y="0"/>
                </a:lnTo>
                <a:lnTo>
                  <a:pt x="7663057" y="7662560"/>
                </a:lnTo>
                <a:lnTo>
                  <a:pt x="0" y="76625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" b="-3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951407" y="9499911"/>
            <a:ext cx="2284532" cy="475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>
                <a:solidFill>
                  <a:srgbClr val="0541F0"/>
                </a:solidFill>
                <a:latin typeface="Arimo Medium"/>
              </a:rPr>
              <a:t>9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6090" y="1787176"/>
            <a:ext cx="9554445" cy="7937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mo Medium"/>
              </a:rPr>
              <a:t>При разработке образовательной программы Организация </a:t>
            </a:r>
            <a:r>
              <a:rPr lang="en-US" sz="2700">
                <a:solidFill>
                  <a:srgbClr val="FF0000"/>
                </a:solidFill>
                <a:latin typeface="Arimo Medium"/>
              </a:rPr>
              <a:t>устанавливает направленность </a:t>
            </a:r>
            <a:r>
              <a:rPr lang="en-US" sz="2700">
                <a:solidFill>
                  <a:srgbClr val="000000"/>
                </a:solidFill>
                <a:latin typeface="Arimo Medium"/>
              </a:rPr>
              <a:t>(профиль, специализацию) образовательных программ, которая соответствует специальности(ям) или направлению(ям)  подготовки высшего образования в целом или конкретизирует содержание образовательной программы в рамках направления(ий) подготовки или специальности(ей) высшего образования </a:t>
            </a:r>
            <a:r>
              <a:rPr lang="en-US" sz="2700">
                <a:solidFill>
                  <a:srgbClr val="FF0000"/>
                </a:solidFill>
                <a:latin typeface="Arimo Medium"/>
              </a:rPr>
              <a:t>путем ориентации ее на область (области) профессиональной деятельности и (или) сферу (сферы) и/или объект (объекты) профессиональной деятельности выпускников и (или) иные требования рынка труда. </a:t>
            </a:r>
          </a:p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mo Medium"/>
              </a:rPr>
              <a:t>(или)</a:t>
            </a:r>
          </a:p>
          <a:p>
            <a:pPr algn="just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mo Medium"/>
              </a:rPr>
              <a:t>При разработке образовательной программы специалитета </a:t>
            </a:r>
            <a:r>
              <a:rPr lang="en-US" sz="2700">
                <a:solidFill>
                  <a:srgbClr val="FF0000"/>
                </a:solidFill>
                <a:latin typeface="Arimo Medium"/>
              </a:rPr>
              <a:t>Организация выбирает направленность </a:t>
            </a:r>
            <a:r>
              <a:rPr lang="en-US" sz="2700">
                <a:solidFill>
                  <a:srgbClr val="000000"/>
                </a:solidFill>
                <a:latin typeface="Arimo Medium"/>
              </a:rPr>
              <a:t>(профиль, специализацию) образовательной программы из перечня, определенного </a:t>
            </a:r>
            <a:r>
              <a:rPr lang="en-US" sz="2700">
                <a:solidFill>
                  <a:srgbClr val="FF0000"/>
                </a:solidFill>
                <a:latin typeface="Arimo Medium"/>
              </a:rPr>
              <a:t>Характеристикой соответствующей образовательной программы, установленной в разделе 5 настоящего ФГОС ВО.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27236" y="523054"/>
            <a:ext cx="12485854" cy="52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25"/>
              </a:lnSpc>
            </a:pPr>
            <a:r>
              <a:rPr lang="en-US" sz="3900">
                <a:solidFill>
                  <a:srgbClr val="0541F0"/>
                </a:solidFill>
                <a:latin typeface="Tahoma Bold"/>
              </a:rPr>
              <a:t>Отдельные формулировки макета ФГОС ВО</a:t>
            </a:r>
          </a:p>
        </p:txBody>
      </p:sp>
      <p:sp>
        <p:nvSpPr>
          <p:cNvPr id="9" name="Freeform 9"/>
          <p:cNvSpPr/>
          <p:nvPr/>
        </p:nvSpPr>
        <p:spPr>
          <a:xfrm>
            <a:off x="17045946" y="8376783"/>
            <a:ext cx="950157" cy="950096"/>
          </a:xfrm>
          <a:custGeom>
            <a:avLst/>
            <a:gdLst/>
            <a:ahLst/>
            <a:cxnLst/>
            <a:rect l="l" t="t" r="r" b="b"/>
            <a:pathLst>
              <a:path w="950157" h="950096">
                <a:moveTo>
                  <a:pt x="0" y="0"/>
                </a:moveTo>
                <a:lnTo>
                  <a:pt x="950157" y="0"/>
                </a:lnTo>
                <a:lnTo>
                  <a:pt x="950157" y="950095"/>
                </a:lnTo>
                <a:lnTo>
                  <a:pt x="0" y="9500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1347</Words>
  <Application>Microsoft Office PowerPoint</Application>
  <PresentationFormat>Произвольный</PresentationFormat>
  <Paragraphs>245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Arial</vt:lpstr>
      <vt:lpstr>Fira Sans Light</vt:lpstr>
      <vt:lpstr>TT Norms Pro</vt:lpstr>
      <vt:lpstr>Arimo Medium</vt:lpstr>
      <vt:lpstr>Times New Roman</vt:lpstr>
      <vt:lpstr>Carlito Bold</vt:lpstr>
      <vt:lpstr>Tahoma Bold</vt:lpstr>
      <vt:lpstr>Arimo Medium Italics</vt:lpstr>
      <vt:lpstr>Arimo Bold</vt:lpstr>
      <vt:lpstr>Carlito</vt:lpstr>
      <vt:lpstr>Calibri</vt:lpstr>
      <vt:lpstr>Tahoma</vt:lpstr>
      <vt:lpstr>Fira Sans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24. ПРИКЛАДНАЯ ГЕОЛОГИЯ, ГОРНОЕ ДЕЛО, НЕФТЕГАЗОВОЕ ДЕЛО, ГЕОДЕЗИЯ И ЗЕМЛЕУСТРОЙСТВО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ФУМО БЖД_апрель2024.pptx</dc:title>
  <dc:creator>User</dc:creator>
  <cp:lastModifiedBy>PVL</cp:lastModifiedBy>
  <cp:revision>7</cp:revision>
  <dcterms:created xsi:type="dcterms:W3CDTF">2006-08-16T00:00:00Z</dcterms:created>
  <dcterms:modified xsi:type="dcterms:W3CDTF">2024-05-30T07:42:38Z</dcterms:modified>
  <dc:identifier>DAGCwYWI2vs</dc:identifier>
</cp:coreProperties>
</file>