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ontserrat" panose="00000500000000000000" pitchFamily="2" charset="-52"/>
      <p:regular r:id="rId36"/>
      <p:bold r:id="rId37"/>
      <p:italic r:id="rId38"/>
      <p:boldItalic r:id="rId39"/>
    </p:embeddedFont>
    <p:embeddedFont>
      <p:font typeface="Montserrat Medium" panose="00000600000000000000" pitchFamily="2" charset="-52"/>
      <p:regular r:id="rId40"/>
      <p:bold r:id="rId41"/>
      <p:italic r:id="rId42"/>
      <p:boldItalic r:id="rId43"/>
    </p:embeddedFont>
    <p:embeddedFont>
      <p:font typeface="Montserrat SemiBold" panose="00000700000000000000" pitchFamily="2" charset="-52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bbd07de537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" name="Google Shape;65;g1bbd07de53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0db1ea6522_0_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0db1ea6522_0_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0db1ea65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0db1ea65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0db1ea652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0db1ea652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0da6d749d9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0da6d749d9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0db1ea6522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20db1ea6522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0db1ea6522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0db1ea6522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0da6d749d9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0da6d749d9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0db1ea6522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20db1ea6522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0db1ea6522_0_1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0db1ea6522_0_1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0db1ea6522_0_1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20db1ea6522_0_1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f40d1944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2df40d1944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0da6d749d9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0da6d749d9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0db1ea652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0db1ea652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0db1ea6522_0_12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0db1ea6522_0_1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0db1ea6522_0_12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20db1ea6522_0_1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0db1ea6522_0_12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20db1ea6522_0_1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0db1ea6522_0_1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0db1ea6522_0_1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0da6d749d9_1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g20da6d749d9_1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0da6d749d9_1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20da6d749d9_1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0235298064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20235298064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bb292b9cac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g1bb292b9cac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df40d1944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2df40d194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0db1ea6522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0db1ea6522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db1ea6522_0_1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0db1ea6522_0_1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da6d749d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0da6d749d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0235541af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20235541af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bb292b9cac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1bb292b9cac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232ebca3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20232ebca3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olygon-journal.ru/article/388?utm_source=seminar&amp;utm_medium=referral&amp;utm_campaign=seminar_202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hyperlink" Target="https://polygon-journal.ru/article/473" TargetMode="External"/><Relationship Id="rId4" Type="http://schemas.openxmlformats.org/officeDocument/2006/relationships/hyperlink" Target="https://polygon-journal.ru/article/386?utm_source=seminar&amp;utm_medium=referral&amp;utm_campaign=seminar_202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798125" y="1568000"/>
            <a:ext cx="7002000" cy="2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89670"/>
              </a:buClr>
              <a:buSzPts val="1200"/>
              <a:buNone/>
            </a:pPr>
            <a:r>
              <a:rPr lang="ru" sz="2600" b="1">
                <a:solidFill>
                  <a:srgbClr val="F6911B"/>
                </a:solidFill>
                <a:latin typeface="Montserrat"/>
                <a:ea typeface="Montserrat"/>
                <a:cs typeface="Montserrat"/>
                <a:sym typeface="Montserrat"/>
              </a:rPr>
              <a:t>Пошаговая система</a:t>
            </a:r>
            <a:r>
              <a:rPr lang="ru" sz="2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подготовки специалистов кадастровой деятельности:</a:t>
            </a:r>
            <a:endParaRPr sz="2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89670"/>
              </a:buClr>
              <a:buSzPts val="1200"/>
              <a:buNone/>
            </a:pPr>
            <a:r>
              <a:rPr lang="ru" sz="26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от студента до кадастрового инженера </a:t>
            </a:r>
            <a:endParaRPr sz="26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950" y="3374450"/>
            <a:ext cx="2293851" cy="5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123" y="730597"/>
            <a:ext cx="2017500" cy="4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rgbClr val="F0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body" idx="1"/>
          </p:nvPr>
        </p:nvSpPr>
        <p:spPr>
          <a:xfrm>
            <a:off x="1377750" y="2080350"/>
            <a:ext cx="6388500" cy="127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SzPts val="523"/>
              <a:buNone/>
            </a:pPr>
            <a:r>
              <a:rPr lang="ru" sz="42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Студентам</a:t>
            </a:r>
            <a:endParaRPr sz="42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rgbClr val="F1F8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199" name="Google Shape;199;p25"/>
          <p:cNvGrpSpPr/>
          <p:nvPr/>
        </p:nvGrpSpPr>
        <p:grpSpPr>
          <a:xfrm>
            <a:off x="4906652" y="1174207"/>
            <a:ext cx="4720720" cy="3092874"/>
            <a:chOff x="2713117" y="600297"/>
            <a:chExt cx="6196797" cy="4060488"/>
          </a:xfrm>
        </p:grpSpPr>
        <p:pic>
          <p:nvPicPr>
            <p:cNvPr id="200" name="Google Shape;200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13117" y="600297"/>
              <a:ext cx="6196797" cy="4060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15649" y="738150"/>
              <a:ext cx="5818200" cy="3495300"/>
            </a:xfrm>
            <a:prstGeom prst="roundRect">
              <a:avLst>
                <a:gd name="adj" fmla="val 3508"/>
              </a:avLst>
            </a:prstGeom>
            <a:noFill/>
            <a:ln>
              <a:noFill/>
            </a:ln>
          </p:spPr>
        </p:pic>
        <p:sp>
          <p:nvSpPr>
            <p:cNvPr id="202" name="Google Shape;202;p25"/>
            <p:cNvSpPr/>
            <p:nvPr/>
          </p:nvSpPr>
          <p:spPr>
            <a:xfrm>
              <a:off x="2915725" y="3987825"/>
              <a:ext cx="5818200" cy="506100"/>
            </a:xfrm>
            <a:prstGeom prst="roundRect">
              <a:avLst>
                <a:gd name="adj" fmla="val 31119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25"/>
          <p:cNvSpPr txBox="1"/>
          <p:nvPr/>
        </p:nvSpPr>
        <p:spPr>
          <a:xfrm>
            <a:off x="841650" y="2722475"/>
            <a:ext cx="3501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200">
                <a:solidFill>
                  <a:srgbClr val="3E3E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Медиа-сервис                                                    для авторов и читателей                                     в сфере кадастра и недвижимости</a:t>
            </a:r>
            <a:endParaRPr sz="1200">
              <a:solidFill>
                <a:srgbClr val="3E3E3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841650" y="1200625"/>
            <a:ext cx="3978000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Полигон – </a:t>
            </a:r>
            <a:r>
              <a:rPr lang="ru" sz="32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Журнал</a:t>
            </a:r>
            <a:endParaRPr sz="32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4520100" y="3474725"/>
            <a:ext cx="1205400" cy="1205400"/>
          </a:xfrm>
          <a:prstGeom prst="roundRect">
            <a:avLst>
              <a:gd name="adj" fmla="val 10343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61925" dir="2760000" algn="bl" rotWithShape="0">
              <a:srgbClr val="FFF2CC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8700" y="3523325"/>
            <a:ext cx="1108200" cy="1108200"/>
          </a:xfrm>
          <a:prstGeom prst="roundRect">
            <a:avLst>
              <a:gd name="adj" fmla="val 735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611625" y="630000"/>
            <a:ext cx="7192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Полигон – </a:t>
            </a:r>
            <a:r>
              <a:rPr lang="ru" sz="2200" b="1" i="0" u="none" strike="noStrike" cap="none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Журнал </a:t>
            </a:r>
            <a:endParaRPr sz="2200" b="1" i="0" u="none" strike="noStrike" cap="none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611625" y="1131388"/>
            <a:ext cx="7836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3E3E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Полезные статьи</a:t>
            </a:r>
            <a:r>
              <a:rPr lang="ru" sz="1200">
                <a:solidFill>
                  <a:srgbClr val="3E3E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ru" sz="1200" b="0" i="0" u="none" strike="noStrike" cap="none">
                <a:solidFill>
                  <a:srgbClr val="3E3E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инструкции и вебинары на темы </a:t>
            </a:r>
            <a:endParaRPr sz="1200" b="0" i="0" u="none" strike="noStrike" cap="none">
              <a:solidFill>
                <a:srgbClr val="3E3E3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3E3E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сфере кадастра и недвижимости. </a:t>
            </a:r>
            <a:endParaRPr sz="1200" b="0" i="0" u="none" strike="noStrike" cap="none">
              <a:solidFill>
                <a:srgbClr val="3E3E3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611625" y="2038775"/>
            <a:ext cx="57987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b="0" i="0" u="sng" strike="noStrike" cap="none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Обзор изменений новой 09 версии XML-схемы межевого плана</a:t>
            </a:r>
            <a:endParaRPr sz="1200" b="0" i="0" u="sng" strike="noStrike" cap="none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b="0" i="0" u="sng" strike="noStrike" cap="none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Обзор изменений новой 07 версии XML-схемы технического плана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Изменения в кадастровом законодательстве на начало 2024 года</a:t>
            </a:r>
            <a:endParaRPr sz="1200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5" name="Google Shape;21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5725" y="4191950"/>
            <a:ext cx="1538700" cy="35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/>
          <p:nvPr/>
        </p:nvSpPr>
        <p:spPr>
          <a:xfrm rot="-899945">
            <a:off x="6025301" y="1280130"/>
            <a:ext cx="1260029" cy="3600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6911B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95250" dir="3660000" algn="bl" rotWithShape="0">
              <a:srgbClr val="CCCCCC">
                <a:alpha val="5686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 rot="-900086">
            <a:off x="6147929" y="1108074"/>
            <a:ext cx="885478" cy="36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0" i="0" u="none" strike="noStrike" cap="none" dirty="0">
                <a:solidFill>
                  <a:srgbClr val="F6911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Статьи</a:t>
            </a:r>
            <a:endParaRPr sz="1200" b="0" i="0" u="none" strike="noStrike" cap="none" dirty="0">
              <a:solidFill>
                <a:srgbClr val="F691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6"/>
          <p:cNvSpPr/>
          <p:nvPr/>
        </p:nvSpPr>
        <p:spPr>
          <a:xfrm rot="888071">
            <a:off x="6595674" y="1859405"/>
            <a:ext cx="1487870" cy="359981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6911B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95250" dir="3660000" algn="bl" rotWithShape="0">
              <a:srgbClr val="CCCCCC">
                <a:alpha val="5686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 rot="888625">
            <a:off x="6741938" y="1696281"/>
            <a:ext cx="1308575" cy="36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 dirty="0">
                <a:solidFill>
                  <a:srgbClr val="F6911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Инструкции</a:t>
            </a:r>
            <a:endParaRPr sz="1200" b="0" i="0" u="none" strike="noStrike" cap="none" dirty="0">
              <a:solidFill>
                <a:srgbClr val="F691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6"/>
          <p:cNvSpPr/>
          <p:nvPr/>
        </p:nvSpPr>
        <p:spPr>
          <a:xfrm rot="-899945">
            <a:off x="6488283" y="2794388"/>
            <a:ext cx="1260029" cy="3600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6911B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95250" dir="3660000" algn="bl" rotWithShape="0">
              <a:srgbClr val="CCCCCC">
                <a:alpha val="5686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 rot="-899656">
            <a:off x="6538766" y="2625713"/>
            <a:ext cx="1092291" cy="36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 dirty="0">
                <a:solidFill>
                  <a:srgbClr val="F6911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Вебинары</a:t>
            </a:r>
            <a:endParaRPr sz="1200" b="0" i="0" u="none" strike="noStrike" cap="none" dirty="0">
              <a:solidFill>
                <a:srgbClr val="F691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p26"/>
          <p:cNvCxnSpPr/>
          <p:nvPr/>
        </p:nvCxnSpPr>
        <p:spPr>
          <a:xfrm rot="10800000" flipH="1">
            <a:off x="7245950" y="962575"/>
            <a:ext cx="64500" cy="1029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6"/>
          <p:cNvCxnSpPr/>
          <p:nvPr/>
        </p:nvCxnSpPr>
        <p:spPr>
          <a:xfrm rot="10800000" flipH="1">
            <a:off x="7370275" y="1104050"/>
            <a:ext cx="199500" cy="1155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6"/>
          <p:cNvCxnSpPr/>
          <p:nvPr/>
        </p:nvCxnSpPr>
        <p:spPr>
          <a:xfrm rot="10800000" flipH="1">
            <a:off x="7408925" y="1323125"/>
            <a:ext cx="199800" cy="63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6"/>
          <p:cNvCxnSpPr/>
          <p:nvPr/>
        </p:nvCxnSpPr>
        <p:spPr>
          <a:xfrm rot="10800000">
            <a:off x="6539825" y="2713375"/>
            <a:ext cx="1800" cy="1269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6"/>
          <p:cNvCxnSpPr/>
          <p:nvPr/>
        </p:nvCxnSpPr>
        <p:spPr>
          <a:xfrm rot="10800000">
            <a:off x="6370475" y="2788550"/>
            <a:ext cx="105000" cy="111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6"/>
          <p:cNvCxnSpPr/>
          <p:nvPr/>
        </p:nvCxnSpPr>
        <p:spPr>
          <a:xfrm flipH="1">
            <a:off x="6314450" y="3009575"/>
            <a:ext cx="135300" cy="63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" name="Google Shape;228;p26"/>
          <p:cNvSpPr txBox="1"/>
          <p:nvPr/>
        </p:nvSpPr>
        <p:spPr>
          <a:xfrm>
            <a:off x="657225" y="3343275"/>
            <a:ext cx="503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… и много других статей</a:t>
            </a:r>
            <a:endParaRPr sz="18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34" name="Google Shape;234;p27"/>
          <p:cNvSpPr txBox="1">
            <a:spLocks noGrp="1"/>
          </p:cNvSpPr>
          <p:nvPr>
            <p:ph type="body" idx="1"/>
          </p:nvPr>
        </p:nvSpPr>
        <p:spPr>
          <a:xfrm>
            <a:off x="574800" y="1715594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ru" sz="1400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Пишите статьи</a:t>
            </a:r>
            <a:endParaRPr sz="1400">
              <a:solidFill>
                <a:srgbClr val="10101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ru" sz="1400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Используйте для научной деятельности</a:t>
            </a:r>
            <a:endParaRPr sz="1400">
              <a:solidFill>
                <a:srgbClr val="10101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010"/>
              </a:buClr>
              <a:buSzPts val="1400"/>
              <a:buFont typeface="Montserrat Medium"/>
              <a:buChar char="●"/>
            </a:pPr>
            <a:r>
              <a:rPr lang="ru" sz="1400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Делитесь своим опытом, мнением и профессиональными интересами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611625" y="630000"/>
            <a:ext cx="7192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400" b="1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Станьте </a:t>
            </a:r>
            <a:r>
              <a:rPr lang="ru" sz="2400" b="1">
                <a:solidFill>
                  <a:srgbClr val="4B956F"/>
                </a:solidFill>
                <a:latin typeface="Montserrat"/>
                <a:ea typeface="Montserrat"/>
                <a:cs typeface="Montserrat"/>
                <a:sym typeface="Montserrat"/>
              </a:rPr>
              <a:t>автором П – Ж</a:t>
            </a:r>
            <a:endParaRPr sz="2400" b="1" i="0" u="none" strike="noStrike" cap="none">
              <a:solidFill>
                <a:srgbClr val="4B95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611625" y="1265200"/>
            <a:ext cx="507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Приглашаем преподавателей и студентов</a:t>
            </a:r>
            <a:endParaRPr>
              <a:solidFill>
                <a:srgbClr val="10101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7" name="Google Shape;237;p27"/>
          <p:cNvSpPr/>
          <p:nvPr/>
        </p:nvSpPr>
        <p:spPr>
          <a:xfrm rot="-899759">
            <a:off x="5662387" y="1328000"/>
            <a:ext cx="1628977" cy="3600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6911B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95250" dir="3660000" algn="bl" rotWithShape="0">
              <a:srgbClr val="CCCCCC">
                <a:alpha val="5686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 rot="-899910">
            <a:off x="5760583" y="1170801"/>
            <a:ext cx="1386432" cy="36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dirty="0">
                <a:solidFill>
                  <a:srgbClr val="F6911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Это бесплатно</a:t>
            </a:r>
            <a:endParaRPr sz="1200" b="0" i="0" u="none" strike="noStrike" cap="none" dirty="0">
              <a:solidFill>
                <a:srgbClr val="F691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" name="Google Shape;239;p27"/>
          <p:cNvCxnSpPr/>
          <p:nvPr/>
        </p:nvCxnSpPr>
        <p:spPr>
          <a:xfrm rot="10800000" flipH="1">
            <a:off x="7245950" y="962575"/>
            <a:ext cx="64500" cy="1029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0" name="Google Shape;240;p27"/>
          <p:cNvCxnSpPr/>
          <p:nvPr/>
        </p:nvCxnSpPr>
        <p:spPr>
          <a:xfrm rot="10800000" flipH="1">
            <a:off x="7370275" y="1104050"/>
            <a:ext cx="199500" cy="1155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1" name="Google Shape;241;p27"/>
          <p:cNvCxnSpPr/>
          <p:nvPr/>
        </p:nvCxnSpPr>
        <p:spPr>
          <a:xfrm rot="10800000" flipH="1">
            <a:off x="7408925" y="1323125"/>
            <a:ext cx="199800" cy="63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2" name="Google Shape;242;p27"/>
          <p:cNvSpPr/>
          <p:nvPr/>
        </p:nvSpPr>
        <p:spPr>
          <a:xfrm>
            <a:off x="7408925" y="3503300"/>
            <a:ext cx="1205400" cy="1205400"/>
          </a:xfrm>
          <a:prstGeom prst="roundRect">
            <a:avLst>
              <a:gd name="adj" fmla="val 10343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2700" y="3523325"/>
            <a:ext cx="1108200" cy="1108200"/>
          </a:xfrm>
          <a:prstGeom prst="roundRect">
            <a:avLst>
              <a:gd name="adj" fmla="val 735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/>
          <p:nvPr/>
        </p:nvSpPr>
        <p:spPr>
          <a:xfrm>
            <a:off x="213450" y="190650"/>
            <a:ext cx="5274900" cy="4762200"/>
          </a:xfrm>
          <a:prstGeom prst="roundRect">
            <a:avLst>
              <a:gd name="adj" fmla="val 5205"/>
            </a:avLst>
          </a:prstGeom>
          <a:solidFill>
            <a:srgbClr val="F1F8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49" name="Google Shape;249;p28"/>
          <p:cNvSpPr txBox="1"/>
          <p:nvPr/>
        </p:nvSpPr>
        <p:spPr>
          <a:xfrm>
            <a:off x="592425" y="1287525"/>
            <a:ext cx="28182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2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Вебинары </a:t>
            </a:r>
            <a:endParaRPr sz="32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Полигон</a:t>
            </a:r>
            <a:endParaRPr sz="3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28"/>
          <p:cNvSpPr txBox="1"/>
          <p:nvPr/>
        </p:nvSpPr>
        <p:spPr>
          <a:xfrm>
            <a:off x="592425" y="2643800"/>
            <a:ext cx="375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Обзор законодательства, работа </a:t>
            </a:r>
            <a:br>
              <a:rPr lang="ru" sz="12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в программе Полигон Про, разбор ошибок и приостановок, ответы на вопросы</a:t>
            </a:r>
            <a:endParaRPr sz="1200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1" name="Google Shape;251;p28"/>
          <p:cNvGrpSpPr/>
          <p:nvPr/>
        </p:nvGrpSpPr>
        <p:grpSpPr>
          <a:xfrm>
            <a:off x="654425" y="573125"/>
            <a:ext cx="3586001" cy="327900"/>
            <a:chOff x="-3976550" y="3127725"/>
            <a:chExt cx="3586001" cy="327900"/>
          </a:xfrm>
        </p:grpSpPr>
        <p:sp>
          <p:nvSpPr>
            <p:cNvPr id="252" name="Google Shape;252;p28"/>
            <p:cNvSpPr/>
            <p:nvPr/>
          </p:nvSpPr>
          <p:spPr>
            <a:xfrm>
              <a:off x="-3976550" y="3127725"/>
              <a:ext cx="1047900" cy="32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rgbClr val="F691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ru" sz="1000">
                  <a:solidFill>
                    <a:srgbClr val="F6911B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Бесплатно</a:t>
              </a:r>
              <a:endParaRPr sz="1000">
                <a:solidFill>
                  <a:srgbClr val="F6911B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-2850610" y="3127725"/>
              <a:ext cx="1261800" cy="32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rgbClr val="F691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ru" sz="1000">
                  <a:solidFill>
                    <a:srgbClr val="F6911B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Экспертно</a:t>
              </a:r>
              <a:endParaRPr sz="1000">
                <a:solidFill>
                  <a:srgbClr val="F6911B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-1510749" y="3127725"/>
              <a:ext cx="1120200" cy="3279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rgbClr val="F691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ru" sz="1000">
                  <a:solidFill>
                    <a:srgbClr val="F6911B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Полезно</a:t>
              </a:r>
              <a:endParaRPr sz="1000">
                <a:solidFill>
                  <a:srgbClr val="F6911B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255" name="Google Shape;255;p28"/>
          <p:cNvPicPr preferRelativeResize="0"/>
          <p:nvPr/>
        </p:nvPicPr>
        <p:blipFill rotWithShape="1">
          <a:blip r:embed="rId3">
            <a:alphaModFix/>
          </a:blip>
          <a:srcRect b="2978"/>
          <a:stretch/>
        </p:blipFill>
        <p:spPr>
          <a:xfrm>
            <a:off x="5640900" y="190650"/>
            <a:ext cx="3269100" cy="2114100"/>
          </a:xfrm>
          <a:prstGeom prst="roundRect">
            <a:avLst>
              <a:gd name="adj" fmla="val 7605"/>
            </a:avLst>
          </a:prstGeom>
          <a:noFill/>
          <a:ln>
            <a:noFill/>
          </a:ln>
        </p:spPr>
      </p:pic>
      <p:grpSp>
        <p:nvGrpSpPr>
          <p:cNvPr id="256" name="Google Shape;256;p28"/>
          <p:cNvGrpSpPr/>
          <p:nvPr/>
        </p:nvGrpSpPr>
        <p:grpSpPr>
          <a:xfrm>
            <a:off x="5640900" y="2450550"/>
            <a:ext cx="3269100" cy="2494501"/>
            <a:chOff x="5640900" y="190650"/>
            <a:chExt cx="3269100" cy="2494501"/>
          </a:xfrm>
        </p:grpSpPr>
        <p:sp>
          <p:nvSpPr>
            <p:cNvPr id="257" name="Google Shape;257;p28"/>
            <p:cNvSpPr/>
            <p:nvPr/>
          </p:nvSpPr>
          <p:spPr>
            <a:xfrm>
              <a:off x="5640900" y="190650"/>
              <a:ext cx="3269100" cy="2494500"/>
            </a:xfrm>
            <a:prstGeom prst="roundRect">
              <a:avLst>
                <a:gd name="adj" fmla="val 5205"/>
              </a:avLst>
            </a:prstGeom>
            <a:solidFill>
              <a:srgbClr val="303243"/>
            </a:solidFill>
            <a:ln w="9525" cap="flat" cmpd="sng">
              <a:solidFill>
                <a:srgbClr val="EEF0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pic>
          <p:nvPicPr>
            <p:cNvPr id="258" name="Google Shape;258;p28"/>
            <p:cNvPicPr preferRelativeResize="0"/>
            <p:nvPr/>
          </p:nvPicPr>
          <p:blipFill rotWithShape="1">
            <a:blip r:embed="rId4">
              <a:alphaModFix/>
            </a:blip>
            <a:srcRect l="16694" r="24808" b="17293"/>
            <a:stretch/>
          </p:blipFill>
          <p:spPr>
            <a:xfrm>
              <a:off x="6176250" y="263925"/>
              <a:ext cx="2572902" cy="2421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28"/>
          <p:cNvSpPr txBox="1"/>
          <p:nvPr/>
        </p:nvSpPr>
        <p:spPr>
          <a:xfrm>
            <a:off x="5746150" y="2796200"/>
            <a:ext cx="15897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Приглашаю </a:t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 вебинар</a:t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65" name="Google Shape;265;p29"/>
          <p:cNvSpPr txBox="1"/>
          <p:nvPr/>
        </p:nvSpPr>
        <p:spPr>
          <a:xfrm>
            <a:off x="2235600" y="2167400"/>
            <a:ext cx="4672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5151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каждую среду на вебинаре </a:t>
            </a:r>
            <a:endParaRPr sz="2000">
              <a:solidFill>
                <a:srgbClr val="151515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1795225" y="1031850"/>
            <a:ext cx="5718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Встречаемся</a:t>
            </a: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2951325" y="3195475"/>
            <a:ext cx="607500" cy="831300"/>
          </a:xfrm>
          <a:prstGeom prst="roundRect">
            <a:avLst>
              <a:gd name="adj" fmla="val 6539"/>
            </a:avLst>
          </a:prstGeom>
          <a:solidFill>
            <a:srgbClr val="D4E7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4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3653125" y="3195475"/>
            <a:ext cx="607500" cy="831300"/>
          </a:xfrm>
          <a:prstGeom prst="roundRect">
            <a:avLst>
              <a:gd name="adj" fmla="val 6539"/>
            </a:avLst>
          </a:prstGeom>
          <a:solidFill>
            <a:srgbClr val="D4E7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4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29"/>
          <p:cNvSpPr/>
          <p:nvPr/>
        </p:nvSpPr>
        <p:spPr>
          <a:xfrm>
            <a:off x="4612525" y="3195475"/>
            <a:ext cx="607500" cy="831300"/>
          </a:xfrm>
          <a:prstGeom prst="roundRect">
            <a:avLst>
              <a:gd name="adj" fmla="val 6539"/>
            </a:avLst>
          </a:prstGeom>
          <a:solidFill>
            <a:srgbClr val="D4E7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endParaRPr sz="4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5323200" y="3195475"/>
            <a:ext cx="607500" cy="831300"/>
          </a:xfrm>
          <a:prstGeom prst="roundRect">
            <a:avLst>
              <a:gd name="adj" fmla="val 6539"/>
            </a:avLst>
          </a:prstGeom>
          <a:solidFill>
            <a:srgbClr val="D4E7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endParaRPr sz="4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4269263" y="3115525"/>
            <a:ext cx="343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2" name="Google Shape;272;p29"/>
          <p:cNvSpPr txBox="1"/>
          <p:nvPr/>
        </p:nvSpPr>
        <p:spPr>
          <a:xfrm>
            <a:off x="5432775" y="3559350"/>
            <a:ext cx="190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мск</a:t>
            </a:r>
            <a:endParaRPr sz="2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73" name="Google Shape;2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4620">
            <a:off x="3582324" y="2191503"/>
            <a:ext cx="1254176" cy="54464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 txBox="1"/>
          <p:nvPr/>
        </p:nvSpPr>
        <p:spPr>
          <a:xfrm>
            <a:off x="1655950" y="3559350"/>
            <a:ext cx="190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</a:t>
            </a:r>
            <a:endParaRPr sz="2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2296750" y="742950"/>
            <a:ext cx="1425300" cy="362700"/>
          </a:xfrm>
          <a:prstGeom prst="roundRect">
            <a:avLst>
              <a:gd name="adj" fmla="val 50000"/>
            </a:avLst>
          </a:prstGeom>
          <a:solidFill>
            <a:srgbClr val="F691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Уже 9 лет</a:t>
            </a:r>
            <a:endParaRPr sz="13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rgbClr val="F0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rgbClr val="F0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2" name="Google Shape;282;p30"/>
          <p:cNvSpPr txBox="1">
            <a:spLocks noGrp="1"/>
          </p:cNvSpPr>
          <p:nvPr>
            <p:ph type="body" idx="1"/>
          </p:nvPr>
        </p:nvSpPr>
        <p:spPr>
          <a:xfrm>
            <a:off x="2890350" y="2211750"/>
            <a:ext cx="3363300" cy="720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" sz="45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Стажерам</a:t>
            </a:r>
            <a:endParaRPr sz="45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/>
          <p:nvPr/>
        </p:nvSpPr>
        <p:spPr>
          <a:xfrm>
            <a:off x="213450" y="190650"/>
            <a:ext cx="87171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0F8F4"/>
              </a:solidFill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2711600" y="1910525"/>
            <a:ext cx="2130000" cy="2221500"/>
          </a:xfrm>
          <a:prstGeom prst="roundRect">
            <a:avLst>
              <a:gd name="adj" fmla="val 5781"/>
            </a:avLst>
          </a:prstGeom>
          <a:solidFill>
            <a:srgbClr val="FDEE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1"/>
          <p:cNvSpPr txBox="1"/>
          <p:nvPr/>
        </p:nvSpPr>
        <p:spPr>
          <a:xfrm>
            <a:off x="516550" y="470175"/>
            <a:ext cx="7192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b="1" i="0" u="none" strike="noStrike" cap="none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Тренажер для стажеров </a:t>
            </a:r>
            <a:endParaRPr sz="2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31"/>
          <p:cNvSpPr txBox="1"/>
          <p:nvPr/>
        </p:nvSpPr>
        <p:spPr>
          <a:xfrm>
            <a:off x="516550" y="1126150"/>
            <a:ext cx="5515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300" i="0" u="none" strike="noStrike" cap="none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Онлайн-подготовка к экзамену на кадастрового инженера </a:t>
            </a:r>
            <a:endParaRPr sz="1300" i="0" u="none" strike="noStrike" cap="none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1" name="Google Shape;291;p31"/>
          <p:cNvSpPr txBox="1"/>
          <p:nvPr/>
        </p:nvSpPr>
        <p:spPr>
          <a:xfrm>
            <a:off x="516550" y="2728950"/>
            <a:ext cx="21300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Стажеров</a:t>
            </a:r>
            <a:endParaRPr sz="1200" b="0" i="0" u="none" strike="noStrike" cap="none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с помощью тренажера успешно сда</a:t>
            </a: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ют</a:t>
            </a:r>
            <a: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экзамен </a:t>
            </a:r>
            <a:b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с первого раза</a:t>
            </a:r>
            <a:endParaRPr sz="1200" b="0" i="0" u="none" strike="noStrike" cap="none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2" name="Google Shape;292;p31"/>
          <p:cNvSpPr txBox="1"/>
          <p:nvPr/>
        </p:nvSpPr>
        <p:spPr>
          <a:xfrm>
            <a:off x="2813516" y="2731400"/>
            <a:ext cx="18672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Средний результат</a:t>
            </a:r>
            <a:endParaRPr sz="1200" b="0" i="0" u="none" strike="noStrike" cap="none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сдавших экзамен, </a:t>
            </a:r>
            <a:b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при минимальном пороге в 72 балла</a:t>
            </a:r>
            <a:endParaRPr sz="1200" b="0" i="0" u="none" strike="noStrike" cap="none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3" name="Google Shape;293;p31"/>
          <p:cNvSpPr txBox="1"/>
          <p:nvPr/>
        </p:nvSpPr>
        <p:spPr>
          <a:xfrm>
            <a:off x="5014406" y="2741663"/>
            <a:ext cx="18672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Выше шанс</a:t>
            </a:r>
            <a:endParaRPr sz="1200" b="0" i="0" u="none" strike="noStrike" cap="none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сдать экзамен </a:t>
            </a:r>
            <a:b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с первого раза, чем при самоподготовке</a:t>
            </a:r>
            <a:endParaRPr sz="1200" b="0" i="0" u="none" strike="noStrike" cap="non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31"/>
          <p:cNvSpPr txBox="1"/>
          <p:nvPr/>
        </p:nvSpPr>
        <p:spPr>
          <a:xfrm>
            <a:off x="6881600" y="2728950"/>
            <a:ext cx="16908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Месяца</a:t>
            </a:r>
            <a:endParaRPr sz="1200" b="0" i="0" u="none" strike="noStrike" cap="none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достаточно                                  для эффективной подготовки</a:t>
            </a:r>
            <a:endParaRPr sz="1200" b="0" i="0" u="none" strike="noStrike" cap="none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5" name="Google Shape;295;p31"/>
          <p:cNvSpPr txBox="1"/>
          <p:nvPr/>
        </p:nvSpPr>
        <p:spPr>
          <a:xfrm>
            <a:off x="1176075" y="2208875"/>
            <a:ext cx="982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b="1" i="0" u="none" strike="noStrike" cap="none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92%</a:t>
            </a:r>
            <a:endParaRPr sz="2800" b="1" i="0" u="none" strike="noStrike" cap="none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3132852" y="2176325"/>
            <a:ext cx="1251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b="1" i="0" u="none" strike="noStrike" cap="none">
                <a:solidFill>
                  <a:srgbClr val="F6911B"/>
                </a:solidFill>
                <a:latin typeface="Montserrat"/>
                <a:ea typeface="Montserrat"/>
                <a:cs typeface="Montserrat"/>
                <a:sym typeface="Montserrat"/>
              </a:rPr>
              <a:t>76/80</a:t>
            </a:r>
            <a:endParaRPr sz="2800" b="1" i="0" u="none" strike="noStrike" cap="none">
              <a:solidFill>
                <a:srgbClr val="F691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31"/>
          <p:cNvSpPr txBox="1"/>
          <p:nvPr/>
        </p:nvSpPr>
        <p:spPr>
          <a:xfrm>
            <a:off x="5361656" y="2166050"/>
            <a:ext cx="1172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 i="0" u="none" strike="noStrike" cap="none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на </a:t>
            </a:r>
            <a:r>
              <a:rPr lang="ru" sz="2800" b="1" i="0" u="none" strike="noStrike" cap="none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48%</a:t>
            </a:r>
            <a:endParaRPr sz="2800" b="1" i="0" u="none" strike="noStrike" cap="none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31"/>
          <p:cNvSpPr txBox="1"/>
          <p:nvPr/>
        </p:nvSpPr>
        <p:spPr>
          <a:xfrm>
            <a:off x="7431497" y="2166050"/>
            <a:ext cx="5910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b="1" i="0" u="none" strike="noStrike" cap="none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800" b="1" i="0" u="none" strike="noStrike" cap="none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" name="Google Shape;2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5600" y="594000"/>
            <a:ext cx="1042800" cy="10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/>
          <p:nvPr/>
        </p:nvSpPr>
        <p:spPr>
          <a:xfrm>
            <a:off x="213450" y="190650"/>
            <a:ext cx="87171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0F8F4"/>
              </a:solidFill>
            </a:endParaRPr>
          </a:p>
        </p:txBody>
      </p:sp>
      <p:sp>
        <p:nvSpPr>
          <p:cNvPr id="305" name="Google Shape;305;p32"/>
          <p:cNvSpPr/>
          <p:nvPr/>
        </p:nvSpPr>
        <p:spPr>
          <a:xfrm>
            <a:off x="6192425" y="1212096"/>
            <a:ext cx="2523600" cy="3468000"/>
          </a:xfrm>
          <a:prstGeom prst="roundRect">
            <a:avLst>
              <a:gd name="adj" fmla="val 5550"/>
            </a:avLst>
          </a:prstGeom>
          <a:solidFill>
            <a:srgbClr val="C6E3D4">
              <a:alpha val="43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2"/>
          <p:cNvSpPr/>
          <p:nvPr/>
        </p:nvSpPr>
        <p:spPr>
          <a:xfrm>
            <a:off x="3262073" y="1212093"/>
            <a:ext cx="2700000" cy="3468000"/>
          </a:xfrm>
          <a:prstGeom prst="roundRect">
            <a:avLst>
              <a:gd name="adj" fmla="val 5189"/>
            </a:avLst>
          </a:prstGeom>
          <a:solidFill>
            <a:srgbClr val="FDEE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2"/>
          <p:cNvSpPr/>
          <p:nvPr/>
        </p:nvSpPr>
        <p:spPr>
          <a:xfrm rot="-405206">
            <a:off x="4185870" y="1019715"/>
            <a:ext cx="1543409" cy="430973"/>
          </a:xfrm>
          <a:prstGeom prst="roundRect">
            <a:avLst>
              <a:gd name="adj" fmla="val 50000"/>
            </a:avLst>
          </a:prstGeom>
          <a:solidFill>
            <a:srgbClr val="F6911B"/>
          </a:solidFill>
          <a:ln w="19050" cap="flat" cmpd="sng">
            <a:solidFill>
              <a:srgbClr val="F691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ru" sz="800" dirty="0">
              <a:solidFill>
                <a:schemeClr val="lt1"/>
              </a:solidFill>
              <a:latin typeface="Montserrat Medium"/>
              <a:ea typeface="Montserrat SemiBold"/>
              <a:cs typeface="Montserrat SemiBold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2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Хочу успеть</a:t>
            </a:r>
            <a:endParaRPr sz="12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dirty="0">
              <a:solidFill>
                <a:srgbClr val="8CBE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8" name="Google Shape;308;p32"/>
          <p:cNvSpPr/>
          <p:nvPr/>
        </p:nvSpPr>
        <p:spPr>
          <a:xfrm>
            <a:off x="423550" y="1211950"/>
            <a:ext cx="2608200" cy="3468000"/>
          </a:xfrm>
          <a:prstGeom prst="roundRect">
            <a:avLst>
              <a:gd name="adj" fmla="val 4706"/>
            </a:avLst>
          </a:prstGeom>
          <a:solidFill>
            <a:srgbClr val="EEF0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2"/>
          <p:cNvSpPr txBox="1"/>
          <p:nvPr/>
        </p:nvSpPr>
        <p:spPr>
          <a:xfrm>
            <a:off x="608625" y="394125"/>
            <a:ext cx="7192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 Подготовка к экзамену на КИ</a:t>
            </a:r>
            <a:endParaRPr sz="3200" b="1">
              <a:solidFill>
                <a:srgbClr val="15151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32"/>
          <p:cNvSpPr txBox="1"/>
          <p:nvPr/>
        </p:nvSpPr>
        <p:spPr>
          <a:xfrm>
            <a:off x="3413250" y="2875338"/>
            <a:ext cx="2352600" cy="1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Сопровождение куратора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Консультация с экспертами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Полезные материалы 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Лайфхаки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Онлайн-тренажер 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Разбор ошибок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1" name="Google Shape;311;p32"/>
          <p:cNvSpPr txBox="1"/>
          <p:nvPr/>
        </p:nvSpPr>
        <p:spPr>
          <a:xfrm>
            <a:off x="6260650" y="2342800"/>
            <a:ext cx="2608200" cy="19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Сопровождение куратора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Консультация с экспертами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Видеоматериалы 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Лайфхаки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Онлайн-тренажер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Разбор ошибок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Методические рекомендации </a:t>
            </a:r>
            <a:endParaRPr sz="11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2" name="Google Shape;312;p32"/>
          <p:cNvSpPr txBox="1"/>
          <p:nvPr/>
        </p:nvSpPr>
        <p:spPr>
          <a:xfrm>
            <a:off x="-8272000" y="1780400"/>
            <a:ext cx="4159200" cy="15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i="0" u="sng" strike="noStrike" cap="non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Самостоятельная подготовка (тренажер)</a:t>
            </a:r>
            <a:endParaRPr sz="1100" i="0" u="sng" strike="noStrike" cap="none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u="sng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i="0" u="sng" strike="noStrike" cap="non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Ускоренная подготовка за 30 дней - дать понять, что необходимо готовиться </a:t>
            </a:r>
            <a:r>
              <a:rPr lang="ru" sz="1100" u="sng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2-3 часа, работа с куратором </a:t>
            </a:r>
            <a:endParaRPr sz="1100" i="0" u="sng" strike="noStrike" cap="none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i="0" u="sng" strike="noStrike" cap="non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Расширенная подготовка за 3 месяца </a:t>
            </a:r>
            <a:endParaRPr sz="1300" i="0" u="sng" strike="noStrike" cap="none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32"/>
          <p:cNvSpPr/>
          <p:nvPr/>
        </p:nvSpPr>
        <p:spPr>
          <a:xfrm rot="-405206">
            <a:off x="1252570" y="1019715"/>
            <a:ext cx="1543409" cy="43097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rgbClr val="8B91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ru" sz="800" dirty="0">
              <a:solidFill>
                <a:schemeClr val="lt1"/>
              </a:solidFill>
              <a:latin typeface="Montserrat Medium"/>
              <a:ea typeface="Montserrat SemiBold"/>
              <a:cs typeface="Montserrat SemiBold"/>
              <a:sym typeface="Montserrat Medium"/>
            </a:endParaRPr>
          </a:p>
          <a:p>
            <a:pPr lvl="1" algn="ctr">
              <a:buClr>
                <a:schemeClr val="dk1"/>
              </a:buClr>
              <a:buSzPts val="1200"/>
            </a:pPr>
            <a:r>
              <a:rPr lang="ru" sz="1200" dirty="0">
                <a:solidFill>
                  <a:srgbClr val="8B91B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Могу все сам</a:t>
            </a:r>
            <a:endParaRPr sz="1200" dirty="0">
              <a:solidFill>
                <a:srgbClr val="8B91B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dirty="0">
              <a:solidFill>
                <a:srgbClr val="8CBE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4" name="Google Shape;314;p32"/>
          <p:cNvSpPr/>
          <p:nvPr/>
        </p:nvSpPr>
        <p:spPr>
          <a:xfrm rot="-405206">
            <a:off x="7032320" y="1019715"/>
            <a:ext cx="1543409" cy="43097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rgbClr val="4896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200" dirty="0">
                <a:solidFill>
                  <a:srgbClr val="4B956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Все по плану</a:t>
            </a:r>
            <a:endParaRPr sz="1200" dirty="0">
              <a:solidFill>
                <a:srgbClr val="4B956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5" name="Google Shape;315;p32"/>
          <p:cNvSpPr txBox="1"/>
          <p:nvPr/>
        </p:nvSpPr>
        <p:spPr>
          <a:xfrm>
            <a:off x="608625" y="1651225"/>
            <a:ext cx="3000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Самостоятельная </a:t>
            </a:r>
            <a:b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подготовка (тренажер)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32"/>
          <p:cNvSpPr txBox="1"/>
          <p:nvPr/>
        </p:nvSpPr>
        <p:spPr>
          <a:xfrm>
            <a:off x="608625" y="2372200"/>
            <a:ext cx="30000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Более 2000 вопросов </a:t>
            </a:r>
            <a:b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верными ответами </a:t>
            </a:r>
            <a:b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пояснениями</a:t>
            </a:r>
            <a:endParaRPr sz="1100"/>
          </a:p>
        </p:txBody>
      </p:sp>
      <p:sp>
        <p:nvSpPr>
          <p:cNvPr id="317" name="Google Shape;317;p32"/>
          <p:cNvSpPr txBox="1"/>
          <p:nvPr/>
        </p:nvSpPr>
        <p:spPr>
          <a:xfrm>
            <a:off x="608625" y="3109925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Полное соответствие       требованиям Нацпалаты КИ</a:t>
            </a:r>
            <a:endParaRPr sz="1100"/>
          </a:p>
        </p:txBody>
      </p:sp>
      <p:sp>
        <p:nvSpPr>
          <p:cNvPr id="318" name="Google Shape;318;p32"/>
          <p:cNvSpPr txBox="1"/>
          <p:nvPr/>
        </p:nvSpPr>
        <p:spPr>
          <a:xfrm>
            <a:off x="608625" y="3696438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Симуляция реального </a:t>
            </a:r>
            <a:b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экзамена</a:t>
            </a:r>
            <a:endParaRPr sz="1100"/>
          </a:p>
        </p:txBody>
      </p:sp>
      <p:sp>
        <p:nvSpPr>
          <p:cNvPr id="319" name="Google Shape;319;p32"/>
          <p:cNvSpPr txBox="1"/>
          <p:nvPr/>
        </p:nvSpPr>
        <p:spPr>
          <a:xfrm>
            <a:off x="3413250" y="1651225"/>
            <a:ext cx="3000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Ускоренная подготовка </a:t>
            </a:r>
            <a:endParaRPr sz="1200" b="1">
              <a:solidFill>
                <a:srgbClr val="15151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за 30 дней</a:t>
            </a:r>
            <a:endParaRPr sz="1200" b="1">
              <a:solidFill>
                <a:srgbClr val="15151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32"/>
          <p:cNvSpPr txBox="1"/>
          <p:nvPr/>
        </p:nvSpPr>
        <p:spPr>
          <a:xfrm>
            <a:off x="6260650" y="1717900"/>
            <a:ext cx="3000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Расширенная подготовка </a:t>
            </a:r>
            <a:b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3 месяца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32"/>
          <p:cNvSpPr txBox="1"/>
          <p:nvPr/>
        </p:nvSpPr>
        <p:spPr>
          <a:xfrm>
            <a:off x="3413250" y="2424425"/>
            <a:ext cx="284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3-4 часа каждый день 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/>
          <p:nvPr/>
        </p:nvSpPr>
        <p:spPr>
          <a:xfrm>
            <a:off x="213450" y="190650"/>
            <a:ext cx="87171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0F8F4"/>
              </a:solidFill>
            </a:endParaRPr>
          </a:p>
        </p:txBody>
      </p:sp>
      <p:sp>
        <p:nvSpPr>
          <p:cNvPr id="327" name="Google Shape;327;p33"/>
          <p:cNvSpPr txBox="1"/>
          <p:nvPr/>
        </p:nvSpPr>
        <p:spPr>
          <a:xfrm>
            <a:off x="610675" y="630000"/>
            <a:ext cx="7192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b="1">
                <a:solidFill>
                  <a:srgbClr val="4B956F"/>
                </a:solidFill>
                <a:latin typeface="Montserrat"/>
                <a:ea typeface="Montserrat"/>
                <a:cs typeface="Montserrat"/>
                <a:sym typeface="Montserrat"/>
              </a:rPr>
              <a:t>Практические </a:t>
            </a:r>
            <a:r>
              <a:rPr lang="ru"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курсы</a:t>
            </a:r>
            <a:endParaRPr sz="2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610675" y="1383875"/>
            <a:ext cx="5403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Совершенствуйте знания с помощью курсов </a:t>
            </a:r>
            <a:endParaRPr sz="12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 подготовке кадастровых документов</a:t>
            </a:r>
            <a:endParaRPr sz="12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29" name="Google Shape;329;p33"/>
          <p:cNvGrpSpPr/>
          <p:nvPr/>
        </p:nvGrpSpPr>
        <p:grpSpPr>
          <a:xfrm>
            <a:off x="716550" y="2427025"/>
            <a:ext cx="4249375" cy="1577700"/>
            <a:chOff x="726075" y="1001875"/>
            <a:chExt cx="4249375" cy="1577700"/>
          </a:xfrm>
        </p:grpSpPr>
        <p:sp>
          <p:nvSpPr>
            <p:cNvPr id="330" name="Google Shape;330;p33"/>
            <p:cNvSpPr txBox="1"/>
            <p:nvPr/>
          </p:nvSpPr>
          <p:spPr>
            <a:xfrm>
              <a:off x="898150" y="1001875"/>
              <a:ext cx="4077300" cy="15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latin typeface="Montserrat Medium"/>
                  <a:ea typeface="Montserrat Medium"/>
                  <a:cs typeface="Montserrat Medium"/>
                  <a:sym typeface="Montserrat Medium"/>
                </a:rPr>
                <a:t>Межевой план: От новичка до профессионала</a:t>
              </a:r>
              <a:endParaRPr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Технический план: От новичка до профессионала</a:t>
              </a:r>
              <a:endParaRPr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Карта план: От теории к практике</a:t>
              </a:r>
              <a:endParaRPr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solidFill>
                    <a:srgbClr val="434343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Интенсив «Графическая часть за 15 минут»</a:t>
              </a:r>
              <a:endParaRPr sz="11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726075" y="1119575"/>
              <a:ext cx="90600" cy="90000"/>
            </a:xfrm>
            <a:prstGeom prst="ellipse">
              <a:avLst/>
            </a:pr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726075" y="1528375"/>
              <a:ext cx="90600" cy="90000"/>
            </a:xfrm>
            <a:prstGeom prst="ellipse">
              <a:avLst/>
            </a:pr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726075" y="1937175"/>
              <a:ext cx="90600" cy="90000"/>
            </a:xfrm>
            <a:prstGeom prst="ellipse">
              <a:avLst/>
            </a:pr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726075" y="2345975"/>
              <a:ext cx="90600" cy="90000"/>
            </a:xfrm>
            <a:prstGeom prst="ellipse">
              <a:avLst/>
            </a:pr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335" name="Google Shape;335;p33"/>
          <p:cNvSpPr/>
          <p:nvPr/>
        </p:nvSpPr>
        <p:spPr>
          <a:xfrm rot="-531653">
            <a:off x="5198761" y="2476818"/>
            <a:ext cx="1663250" cy="360103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3E3E3E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95250" dir="3660000" algn="bl" rotWithShape="0">
              <a:srgbClr val="CCCCCC">
                <a:alpha val="5686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Теоретическая база</a:t>
            </a:r>
            <a:endParaRPr sz="1000" b="0" i="0" u="none" strike="noStrike" cap="non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6" name="Google Shape;336;p33"/>
          <p:cNvSpPr/>
          <p:nvPr/>
        </p:nvSpPr>
        <p:spPr>
          <a:xfrm rot="766870">
            <a:off x="6674941" y="2994794"/>
            <a:ext cx="1913410" cy="359891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3E3E3E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95250" dir="3660000" algn="bl" rotWithShape="0">
              <a:srgbClr val="CCCCCC">
                <a:alpha val="5686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Практические задания</a:t>
            </a:r>
            <a:endParaRPr sz="1000" b="0" i="0" u="none" strike="noStrike" cap="non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7" name="Google Shape;337;p33"/>
          <p:cNvSpPr/>
          <p:nvPr/>
        </p:nvSpPr>
        <p:spPr>
          <a:xfrm>
            <a:off x="5318862" y="3224375"/>
            <a:ext cx="1663200" cy="3600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3E3E3E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95250" dir="3660000" algn="bl" rotWithShape="0">
              <a:srgbClr val="CCCCCC">
                <a:alpha val="5686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Контрольные тесты</a:t>
            </a:r>
            <a:endParaRPr sz="1000" b="0" i="0" u="none" strike="noStrike" cap="non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8" name="Google Shape;338;p33"/>
          <p:cNvSpPr/>
          <p:nvPr/>
        </p:nvSpPr>
        <p:spPr>
          <a:xfrm>
            <a:off x="6014275" y="3697925"/>
            <a:ext cx="2645400" cy="3600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6911B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95250" dir="3660000" algn="bl" rotWithShape="0">
              <a:srgbClr val="CCCCCC">
                <a:alpha val="5686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F6911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Полигон Про на период обучения</a:t>
            </a:r>
            <a:endParaRPr sz="1000" b="0" i="0" u="none" strike="noStrike" cap="none">
              <a:solidFill>
                <a:srgbClr val="F6911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9" name="Google Shape;339;p33"/>
          <p:cNvSpPr/>
          <p:nvPr/>
        </p:nvSpPr>
        <p:spPr>
          <a:xfrm>
            <a:off x="5180925" y="4171463"/>
            <a:ext cx="2241600" cy="3600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3E3E3E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95250" dir="3660000" algn="bl" rotWithShape="0">
              <a:srgbClr val="CCCCCC">
                <a:alpha val="5686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26262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Обратная связь от эксперта</a:t>
            </a:r>
            <a:endParaRPr sz="1000" b="0" i="0" u="none" strike="noStrike" cap="none">
              <a:solidFill>
                <a:srgbClr val="26262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340" name="Google Shape;340;p33"/>
          <p:cNvGrpSpPr/>
          <p:nvPr/>
        </p:nvGrpSpPr>
        <p:grpSpPr>
          <a:xfrm>
            <a:off x="6879825" y="2307271"/>
            <a:ext cx="132938" cy="192683"/>
            <a:chOff x="7336700" y="1065859"/>
            <a:chExt cx="132938" cy="192683"/>
          </a:xfrm>
        </p:grpSpPr>
        <p:cxnSp>
          <p:nvCxnSpPr>
            <p:cNvPr id="341" name="Google Shape;341;p33"/>
            <p:cNvCxnSpPr/>
            <p:nvPr/>
          </p:nvCxnSpPr>
          <p:spPr>
            <a:xfrm rot="10800000" flipH="1">
              <a:off x="7336700" y="1065859"/>
              <a:ext cx="54900" cy="633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2" name="Google Shape;342;p33"/>
            <p:cNvCxnSpPr/>
            <p:nvPr/>
          </p:nvCxnSpPr>
          <p:spPr>
            <a:xfrm rot="10800000" flipH="1">
              <a:off x="7366561" y="1156329"/>
              <a:ext cx="99900" cy="282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3" name="Google Shape;343;p33"/>
            <p:cNvCxnSpPr/>
            <p:nvPr/>
          </p:nvCxnSpPr>
          <p:spPr>
            <a:xfrm>
              <a:off x="7373038" y="1232742"/>
              <a:ext cx="96600" cy="258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44" name="Google Shape;34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525" y="630000"/>
            <a:ext cx="1080000" cy="1080000"/>
          </a:xfrm>
          <a:prstGeom prst="roundRect">
            <a:avLst>
              <a:gd name="adj" fmla="val 965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912" y="4515846"/>
            <a:ext cx="1641525" cy="3760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3208700" y="217125"/>
            <a:ext cx="5721900" cy="4762200"/>
          </a:xfrm>
          <a:prstGeom prst="roundRect">
            <a:avLst>
              <a:gd name="adj" fmla="val 3563"/>
            </a:avLst>
          </a:prstGeom>
          <a:solidFill>
            <a:srgbClr val="F0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0F8F4"/>
                </a:solidFill>
              </a:rPr>
              <a:t>я</a:t>
            </a:r>
            <a:endParaRPr>
              <a:solidFill>
                <a:srgbClr val="F0F8F4"/>
              </a:solidFill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213450" y="217125"/>
            <a:ext cx="2874900" cy="4762200"/>
          </a:xfrm>
          <a:prstGeom prst="roundRect">
            <a:avLst>
              <a:gd name="adj" fmla="val 5455"/>
            </a:avLst>
          </a:prstGeom>
          <a:solidFill>
            <a:srgbClr val="EEF0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0F8F4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3592300" y="555650"/>
            <a:ext cx="41583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20" b="1">
                <a:solidFill>
                  <a:srgbClr val="4B956F"/>
                </a:solidFill>
                <a:latin typeface="Montserrat"/>
                <a:ea typeface="Montserrat"/>
                <a:cs typeface="Montserrat"/>
                <a:sym typeface="Montserrat"/>
              </a:rPr>
              <a:t>Анна Шут</a:t>
            </a:r>
            <a:endParaRPr sz="2220" b="1">
              <a:solidFill>
                <a:srgbClr val="4B95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3592300" y="1141750"/>
            <a:ext cx="37617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Руководитель отдела технической поддержки, эксперт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3676650" y="2068700"/>
            <a:ext cx="14589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20" b="1">
                <a:solidFill>
                  <a:srgbClr val="4B956F"/>
                </a:solidFill>
                <a:latin typeface="Montserrat"/>
                <a:ea typeface="Montserrat"/>
                <a:cs typeface="Montserrat"/>
                <a:sym typeface="Montserrat"/>
              </a:rPr>
              <a:t>1 500</a:t>
            </a:r>
            <a:endParaRPr sz="3420" b="1">
              <a:solidFill>
                <a:srgbClr val="4B95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265850" y="2118784"/>
            <a:ext cx="37617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Montserrat Medium"/>
                <a:ea typeface="Montserrat Medium"/>
                <a:cs typeface="Montserrat Medium"/>
                <a:sym typeface="Montserrat Medium"/>
              </a:rPr>
              <a:t>часов живого общения</a:t>
            </a:r>
            <a:br>
              <a:rPr lang="ru" sz="13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latin typeface="Montserrat Medium"/>
                <a:ea typeface="Montserrat Medium"/>
                <a:cs typeface="Montserrat Medium"/>
                <a:sym typeface="Montserrat Medium"/>
              </a:rPr>
              <a:t>с кадастровыми инженерами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3570175" y="2948275"/>
            <a:ext cx="16416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b="1">
                <a:solidFill>
                  <a:srgbClr val="4B956F"/>
                </a:solidFill>
                <a:latin typeface="Montserrat"/>
                <a:ea typeface="Montserrat"/>
                <a:cs typeface="Montserrat"/>
                <a:sym typeface="Montserrat"/>
              </a:rPr>
              <a:t>16 000</a:t>
            </a:r>
            <a:endParaRPr sz="3400" b="1">
              <a:solidFill>
                <a:srgbClr val="4B95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5272250" y="2998359"/>
            <a:ext cx="30000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Montserrat Medium"/>
                <a:ea typeface="Montserrat Medium"/>
                <a:cs typeface="Montserrat Medium"/>
                <a:sym typeface="Montserrat Medium"/>
              </a:rPr>
              <a:t>консультаций</a:t>
            </a:r>
            <a:br>
              <a:rPr lang="ru" sz="13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latin typeface="Montserrat Medium"/>
                <a:ea typeface="Montserrat Medium"/>
                <a:cs typeface="Montserrat Medium"/>
                <a:sym typeface="Montserrat Medium"/>
              </a:rPr>
              <a:t>кадастровых инженеров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736500" y="3814559"/>
            <a:ext cx="3990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b="1">
                <a:solidFill>
                  <a:srgbClr val="4B956F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3400" b="1">
              <a:solidFill>
                <a:srgbClr val="4B95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5272250" y="3864634"/>
            <a:ext cx="30000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Montserrat Medium"/>
                <a:ea typeface="Montserrat Medium"/>
                <a:cs typeface="Montserrat Medium"/>
                <a:sym typeface="Montserrat Medium"/>
              </a:rPr>
              <a:t>лет поддержки </a:t>
            </a:r>
            <a:br>
              <a:rPr lang="ru" sz="13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latin typeface="Montserrat Medium"/>
                <a:ea typeface="Montserrat Medium"/>
                <a:cs typeface="Montserrat Medium"/>
                <a:sym typeface="Montserrat Medium"/>
              </a:rPr>
              <a:t>пользователей Полигон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4">
            <a:alphaModFix/>
          </a:blip>
          <a:srcRect l="15481" t="9137" r="9035" b="18114"/>
          <a:stretch/>
        </p:blipFill>
        <p:spPr>
          <a:xfrm>
            <a:off x="123931" y="389025"/>
            <a:ext cx="3167472" cy="457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rgbClr val="F0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0" name="Google Shape;350;p34"/>
          <p:cNvSpPr txBox="1">
            <a:spLocks noGrp="1"/>
          </p:cNvSpPr>
          <p:nvPr>
            <p:ph type="body" idx="1"/>
          </p:nvPr>
        </p:nvSpPr>
        <p:spPr>
          <a:xfrm>
            <a:off x="3369900" y="2207950"/>
            <a:ext cx="2383800" cy="610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" sz="52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Всем</a:t>
            </a:r>
            <a:endParaRPr sz="52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5"/>
          <p:cNvSpPr txBox="1"/>
          <p:nvPr/>
        </p:nvSpPr>
        <p:spPr>
          <a:xfrm>
            <a:off x="450000" y="364100"/>
            <a:ext cx="3236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Веб-сервисы </a:t>
            </a:r>
            <a:r>
              <a:rPr lang="ru" sz="3000" b="1">
                <a:solidFill>
                  <a:srgbClr val="4B956F"/>
                </a:solidFill>
                <a:latin typeface="Montserrat"/>
                <a:ea typeface="Montserrat"/>
                <a:cs typeface="Montserrat"/>
                <a:sym typeface="Montserrat"/>
              </a:rPr>
              <a:t>Полигон</a:t>
            </a:r>
            <a:endParaRPr sz="3000" b="1">
              <a:solidFill>
                <a:srgbClr val="4B95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56" name="Google Shape;356;p35"/>
          <p:cNvGrpSpPr/>
          <p:nvPr/>
        </p:nvGrpSpPr>
        <p:grpSpPr>
          <a:xfrm>
            <a:off x="564625" y="1721400"/>
            <a:ext cx="4227775" cy="646500"/>
            <a:chOff x="564625" y="1721400"/>
            <a:chExt cx="4227775" cy="646500"/>
          </a:xfrm>
        </p:grpSpPr>
        <p:sp>
          <p:nvSpPr>
            <p:cNvPr id="357" name="Google Shape;357;p35"/>
            <p:cNvSpPr txBox="1"/>
            <p:nvPr/>
          </p:nvSpPr>
          <p:spPr>
            <a:xfrm>
              <a:off x="649700" y="1721400"/>
              <a:ext cx="4142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latin typeface="Montserrat Medium"/>
                  <a:ea typeface="Montserrat Medium"/>
                  <a:cs typeface="Montserrat Medium"/>
                  <a:sym typeface="Montserrat Medium"/>
                </a:rPr>
                <a:t>Конвертеры XML-файлов в форматы MIF/MID, DXF, Shape, KML</a:t>
              </a:r>
              <a:endParaRPr sz="12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564625" y="1872425"/>
              <a:ext cx="85200" cy="85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35"/>
          <p:cNvGrpSpPr/>
          <p:nvPr/>
        </p:nvGrpSpPr>
        <p:grpSpPr>
          <a:xfrm>
            <a:off x="564625" y="2457375"/>
            <a:ext cx="4379275" cy="646500"/>
            <a:chOff x="564625" y="2520058"/>
            <a:chExt cx="4379275" cy="646500"/>
          </a:xfrm>
        </p:grpSpPr>
        <p:sp>
          <p:nvSpPr>
            <p:cNvPr id="360" name="Google Shape;360;p35"/>
            <p:cNvSpPr txBox="1"/>
            <p:nvPr/>
          </p:nvSpPr>
          <p:spPr>
            <a:xfrm>
              <a:off x="649700" y="2520058"/>
              <a:ext cx="4294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latin typeface="Montserrat Medium"/>
                  <a:ea typeface="Montserrat Medium"/>
                  <a:cs typeface="Montserrat Medium"/>
                  <a:sym typeface="Montserrat Medium"/>
                </a:rPr>
                <a:t>Конвертер координат МСК, СК-42/63, ПЗ-90, WGS-84</a:t>
              </a:r>
              <a:endParaRPr sz="12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564625" y="2667413"/>
              <a:ext cx="85200" cy="85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564625" y="3275975"/>
            <a:ext cx="4379275" cy="369300"/>
            <a:chOff x="564625" y="3353142"/>
            <a:chExt cx="4379275" cy="369300"/>
          </a:xfrm>
        </p:grpSpPr>
        <p:sp>
          <p:nvSpPr>
            <p:cNvPr id="363" name="Google Shape;363;p35"/>
            <p:cNvSpPr txBox="1"/>
            <p:nvPr/>
          </p:nvSpPr>
          <p:spPr>
            <a:xfrm>
              <a:off x="649700" y="3353142"/>
              <a:ext cx="4294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latin typeface="Montserrat Medium"/>
                  <a:ea typeface="Montserrat Medium"/>
                  <a:cs typeface="Montserrat Medium"/>
                  <a:sym typeface="Montserrat Medium"/>
                </a:rPr>
                <a:t>Визуализация чертежей из XML-файлов</a:t>
              </a:r>
              <a:endParaRPr sz="12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564625" y="3502988"/>
              <a:ext cx="85200" cy="85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35"/>
          <p:cNvGrpSpPr/>
          <p:nvPr/>
        </p:nvGrpSpPr>
        <p:grpSpPr>
          <a:xfrm>
            <a:off x="564625" y="3817375"/>
            <a:ext cx="4379275" cy="646500"/>
            <a:chOff x="564625" y="3886225"/>
            <a:chExt cx="4379275" cy="646500"/>
          </a:xfrm>
        </p:grpSpPr>
        <p:sp>
          <p:nvSpPr>
            <p:cNvPr id="366" name="Google Shape;366;p35"/>
            <p:cNvSpPr txBox="1"/>
            <p:nvPr/>
          </p:nvSpPr>
          <p:spPr>
            <a:xfrm>
              <a:off x="649700" y="3886225"/>
              <a:ext cx="4294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latin typeface="Montserrat Medium"/>
                  <a:ea typeface="Montserrat Medium"/>
                  <a:cs typeface="Montserrat Medium"/>
                  <a:sym typeface="Montserrat Medium"/>
                </a:rPr>
                <a:t>Проверка ZIP-архивов на соответствие требованиям Росреестра</a:t>
              </a:r>
              <a:endParaRPr sz="12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564625" y="4032588"/>
              <a:ext cx="85200" cy="85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35"/>
          <p:cNvSpPr/>
          <p:nvPr/>
        </p:nvSpPr>
        <p:spPr>
          <a:xfrm>
            <a:off x="5446500" y="573573"/>
            <a:ext cx="1151100" cy="304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Архив КПТ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69" name="Google Shape;369;p35"/>
          <p:cNvSpPr/>
          <p:nvPr/>
        </p:nvSpPr>
        <p:spPr>
          <a:xfrm>
            <a:off x="6663335" y="573550"/>
            <a:ext cx="1454700" cy="304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Проверка XML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0" name="Google Shape;370;p35"/>
          <p:cNvSpPr/>
          <p:nvPr/>
        </p:nvSpPr>
        <p:spPr>
          <a:xfrm>
            <a:off x="5446500" y="942886"/>
            <a:ext cx="1245900" cy="304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Печать XML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1" name="Google Shape;371;p35"/>
          <p:cNvSpPr/>
          <p:nvPr/>
        </p:nvSpPr>
        <p:spPr>
          <a:xfrm>
            <a:off x="5446500" y="1312199"/>
            <a:ext cx="1550700" cy="304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Геосеть России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2" name="Google Shape;372;p35"/>
          <p:cNvSpPr/>
          <p:nvPr/>
        </p:nvSpPr>
        <p:spPr>
          <a:xfrm>
            <a:off x="6767770" y="942886"/>
            <a:ext cx="1245900" cy="304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Георедактор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3" name="Google Shape;373;p35"/>
          <p:cNvSpPr txBox="1"/>
          <p:nvPr/>
        </p:nvSpPr>
        <p:spPr>
          <a:xfrm>
            <a:off x="5518650" y="3740975"/>
            <a:ext cx="22620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Бесплатно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без ограничений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4" name="Google Shape;374;p35"/>
          <p:cNvSpPr/>
          <p:nvPr/>
        </p:nvSpPr>
        <p:spPr>
          <a:xfrm>
            <a:off x="5446500" y="1681525"/>
            <a:ext cx="1866000" cy="304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Лесные декларации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75" name="Google Shape;3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3849" y="3528425"/>
            <a:ext cx="1080000" cy="1080000"/>
          </a:xfrm>
          <a:prstGeom prst="roundRect">
            <a:avLst>
              <a:gd name="adj" fmla="val 11773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/>
          <p:nvPr/>
        </p:nvSpPr>
        <p:spPr>
          <a:xfrm>
            <a:off x="213450" y="199675"/>
            <a:ext cx="8696400" cy="4723500"/>
          </a:xfrm>
          <a:prstGeom prst="roundRect">
            <a:avLst>
              <a:gd name="adj" fmla="val 34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F0FA"/>
              </a:solidFill>
            </a:endParaRPr>
          </a:p>
        </p:txBody>
      </p:sp>
      <p:sp>
        <p:nvSpPr>
          <p:cNvPr id="381" name="Google Shape;381;p36"/>
          <p:cNvSpPr txBox="1"/>
          <p:nvPr/>
        </p:nvSpPr>
        <p:spPr>
          <a:xfrm>
            <a:off x="462325" y="468575"/>
            <a:ext cx="2679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9670"/>
              </a:buClr>
              <a:buSzPts val="2700"/>
              <a:buFont typeface="Arial"/>
              <a:buNone/>
            </a:pPr>
            <a:r>
              <a:rPr lang="ru" sz="2700" b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Печать XML</a:t>
            </a:r>
            <a:endParaRPr sz="1100">
              <a:solidFill>
                <a:srgbClr val="15151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82" name="Google Shape;382;p36"/>
          <p:cNvGrpSpPr/>
          <p:nvPr/>
        </p:nvGrpSpPr>
        <p:grpSpPr>
          <a:xfrm>
            <a:off x="493661" y="1206453"/>
            <a:ext cx="4303409" cy="2866166"/>
            <a:chOff x="4906652" y="1174207"/>
            <a:chExt cx="4720720" cy="3092874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4906652" y="1174207"/>
              <a:ext cx="4720720" cy="3092874"/>
              <a:chOff x="2713117" y="600297"/>
              <a:chExt cx="6196797" cy="4060488"/>
            </a:xfrm>
          </p:grpSpPr>
          <p:pic>
            <p:nvPicPr>
              <p:cNvPr id="384" name="Google Shape;384;p3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713117" y="600297"/>
                <a:ext cx="6196797" cy="40604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5" name="Google Shape;385;p3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915649" y="738150"/>
                <a:ext cx="5818200" cy="3495300"/>
              </a:xfrm>
              <a:prstGeom prst="roundRect">
                <a:avLst>
                  <a:gd name="adj" fmla="val 3508"/>
                </a:avLst>
              </a:prstGeom>
              <a:noFill/>
              <a:ln>
                <a:noFill/>
              </a:ln>
            </p:spPr>
          </p:pic>
          <p:sp>
            <p:nvSpPr>
              <p:cNvPr id="386" name="Google Shape;386;p36"/>
              <p:cNvSpPr/>
              <p:nvPr/>
            </p:nvSpPr>
            <p:spPr>
              <a:xfrm>
                <a:off x="2915725" y="3987825"/>
                <a:ext cx="5818200" cy="506100"/>
              </a:xfrm>
              <a:prstGeom prst="roundRect">
                <a:avLst>
                  <a:gd name="adj" fmla="val 3111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87" name="Google Shape;387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55125" y="1283650"/>
              <a:ext cx="4447800" cy="2859300"/>
            </a:xfrm>
            <a:prstGeom prst="roundRect">
              <a:avLst>
                <a:gd name="adj" fmla="val 3923"/>
              </a:avLst>
            </a:prstGeom>
            <a:noFill/>
            <a:ln>
              <a:noFill/>
            </a:ln>
          </p:spPr>
        </p:pic>
      </p:grpSp>
      <p:pic>
        <p:nvPicPr>
          <p:cNvPr id="388" name="Google Shape;388;p36"/>
          <p:cNvPicPr preferRelativeResize="0"/>
          <p:nvPr/>
        </p:nvPicPr>
        <p:blipFill rotWithShape="1">
          <a:blip r:embed="rId6">
            <a:alphaModFix/>
          </a:blip>
          <a:srcRect l="950" b="1380"/>
          <a:stretch/>
        </p:blipFill>
        <p:spPr>
          <a:xfrm>
            <a:off x="4056500" y="2378525"/>
            <a:ext cx="4551600" cy="2230500"/>
          </a:xfrm>
          <a:prstGeom prst="roundRect">
            <a:avLst>
              <a:gd name="adj" fmla="val 6392"/>
            </a:avLst>
          </a:prstGeom>
          <a:noFill/>
          <a:ln w="19050" cap="flat" cmpd="sng">
            <a:solidFill>
              <a:srgbClr val="D4E7E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9" name="Google Shape;389;p36"/>
          <p:cNvSpPr txBox="1"/>
          <p:nvPr/>
        </p:nvSpPr>
        <p:spPr>
          <a:xfrm>
            <a:off x="5127400" y="696125"/>
            <a:ext cx="3424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Как распечатать</a:t>
            </a:r>
            <a:r>
              <a:rPr lang="ru" sz="1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электронный XML-документ</a:t>
            </a:r>
            <a:r>
              <a:rPr lang="ru" sz="1200">
                <a:latin typeface="Montserrat SemiBold"/>
                <a:ea typeface="Montserrat SemiBold"/>
                <a:cs typeface="Montserrat SemiBold"/>
                <a:sym typeface="Montserrat SemiBold"/>
              </a:rPr>
              <a:t>?</a:t>
            </a:r>
            <a:endParaRPr sz="1200" i="0" u="none" strike="noStrike" cap="none">
              <a:solidFill>
                <a:srgbClr val="10101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0" name="Google Shape;390;p36"/>
          <p:cNvSpPr txBox="1"/>
          <p:nvPr/>
        </p:nvSpPr>
        <p:spPr>
          <a:xfrm>
            <a:off x="5127400" y="1503025"/>
            <a:ext cx="26160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Загрузите XML-файл и получите 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его печатную форму.</a:t>
            </a:r>
            <a:endParaRPr sz="1000" b="0" i="0" u="none" strike="noStrike" cap="none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1" name="Google Shape;391;p36"/>
          <p:cNvCxnSpPr/>
          <p:nvPr/>
        </p:nvCxnSpPr>
        <p:spPr>
          <a:xfrm>
            <a:off x="3179575" y="4135800"/>
            <a:ext cx="647100" cy="276000"/>
          </a:xfrm>
          <a:prstGeom prst="curvedConnector3">
            <a:avLst>
              <a:gd name="adj1" fmla="val -8534"/>
            </a:avLst>
          </a:prstGeom>
          <a:noFill/>
          <a:ln w="19050" cap="flat" cmpd="sng">
            <a:solidFill>
              <a:srgbClr val="4B956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7"/>
          <p:cNvSpPr/>
          <p:nvPr/>
        </p:nvSpPr>
        <p:spPr>
          <a:xfrm>
            <a:off x="199675" y="199675"/>
            <a:ext cx="5836800" cy="4723500"/>
          </a:xfrm>
          <a:prstGeom prst="roundRect">
            <a:avLst>
              <a:gd name="adj" fmla="val 34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" name="Google Shape;397;p37"/>
          <p:cNvPicPr preferRelativeResize="0"/>
          <p:nvPr/>
        </p:nvPicPr>
        <p:blipFill rotWithShape="1">
          <a:blip r:embed="rId3">
            <a:alphaModFix/>
          </a:blip>
          <a:srcRect l="12407" t="2856" r="2724" b="4713"/>
          <a:stretch/>
        </p:blipFill>
        <p:spPr>
          <a:xfrm>
            <a:off x="3270150" y="1340450"/>
            <a:ext cx="2565600" cy="3291300"/>
          </a:xfrm>
          <a:prstGeom prst="roundRect">
            <a:avLst>
              <a:gd name="adj" fmla="val 4036"/>
            </a:avLst>
          </a:prstGeom>
          <a:noFill/>
          <a:ln w="19050" cap="flat" cmpd="sng">
            <a:solidFill>
              <a:srgbClr val="D4E7E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8" name="Google Shape;398;p37"/>
          <p:cNvSpPr txBox="1"/>
          <p:nvPr/>
        </p:nvSpPr>
        <p:spPr>
          <a:xfrm>
            <a:off x="460875" y="490525"/>
            <a:ext cx="55755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9670"/>
              </a:buClr>
              <a:buSzPts val="2700"/>
              <a:buFont typeface="Arial"/>
              <a:buNone/>
            </a:pPr>
            <a:r>
              <a:rPr lang="ru" sz="2800" b="1">
                <a:solidFill>
                  <a:srgbClr val="151515"/>
                </a:solidFill>
                <a:latin typeface="Montserrat"/>
                <a:ea typeface="Montserrat"/>
                <a:cs typeface="Montserrat"/>
                <a:sym typeface="Montserrat"/>
              </a:rPr>
              <a:t>Конвертеры</a:t>
            </a:r>
            <a:r>
              <a:rPr lang="ru" sz="2800" b="1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2800" b="1">
                <a:solidFill>
                  <a:srgbClr val="4B956F"/>
                </a:solidFill>
                <a:latin typeface="Montserrat"/>
                <a:ea typeface="Montserrat"/>
                <a:cs typeface="Montserrat"/>
                <a:sym typeface="Montserrat"/>
              </a:rPr>
              <a:t>в DXF, MIF/MID</a:t>
            </a:r>
            <a:endParaRPr sz="2800">
              <a:solidFill>
                <a:srgbClr val="4B95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9" name="Google Shape;399;p37"/>
          <p:cNvPicPr preferRelativeResize="0"/>
          <p:nvPr/>
        </p:nvPicPr>
        <p:blipFill rotWithShape="1">
          <a:blip r:embed="rId4">
            <a:alphaModFix/>
          </a:blip>
          <a:srcRect t="3319" b="3691"/>
          <a:stretch/>
        </p:blipFill>
        <p:spPr>
          <a:xfrm>
            <a:off x="506400" y="1340550"/>
            <a:ext cx="2611200" cy="3291300"/>
          </a:xfrm>
          <a:prstGeom prst="roundRect">
            <a:avLst>
              <a:gd name="adj" fmla="val 6031"/>
            </a:avLst>
          </a:prstGeom>
          <a:noFill/>
          <a:ln w="19050" cap="flat" cmpd="sng">
            <a:solidFill>
              <a:srgbClr val="D4E7E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0" name="Google Shape;400;p37"/>
          <p:cNvSpPr/>
          <p:nvPr/>
        </p:nvSpPr>
        <p:spPr>
          <a:xfrm>
            <a:off x="6192175" y="199650"/>
            <a:ext cx="2717700" cy="4723500"/>
          </a:xfrm>
          <a:prstGeom prst="roundRect">
            <a:avLst>
              <a:gd name="adj" fmla="val 6040"/>
            </a:avLst>
          </a:prstGeom>
          <a:solidFill>
            <a:srgbClr val="3032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ECBB"/>
              </a:highlight>
            </a:endParaRPr>
          </a:p>
        </p:txBody>
      </p:sp>
      <p:pic>
        <p:nvPicPr>
          <p:cNvPr id="401" name="Google Shape;401;p37"/>
          <p:cNvPicPr preferRelativeResize="0"/>
          <p:nvPr/>
        </p:nvPicPr>
        <p:blipFill rotWithShape="1">
          <a:blip r:embed="rId5">
            <a:alphaModFix/>
          </a:blip>
          <a:srcRect t="8256" r="7740"/>
          <a:stretch/>
        </p:blipFill>
        <p:spPr>
          <a:xfrm>
            <a:off x="6341450" y="355075"/>
            <a:ext cx="2423400" cy="2648100"/>
          </a:xfrm>
          <a:prstGeom prst="roundRect">
            <a:avLst>
              <a:gd name="adj" fmla="val 7073"/>
            </a:avLst>
          </a:prstGeom>
          <a:noFill/>
          <a:ln>
            <a:noFill/>
          </a:ln>
        </p:spPr>
      </p:pic>
      <p:sp>
        <p:nvSpPr>
          <p:cNvPr id="402" name="Google Shape;402;p37"/>
          <p:cNvSpPr txBox="1"/>
          <p:nvPr/>
        </p:nvSpPr>
        <p:spPr>
          <a:xfrm>
            <a:off x="6407550" y="3243650"/>
            <a:ext cx="2864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Конвертируйте XML-файлы </a:t>
            </a:r>
            <a:br>
              <a:rPr lang="ru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форматы DXF, MIF/MID, Shape</a:t>
            </a:r>
            <a:br>
              <a:rPr lang="ru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бесплатных веб-сервисах</a:t>
            </a:r>
            <a:endParaRPr sz="1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8"/>
          <p:cNvSpPr/>
          <p:nvPr/>
        </p:nvSpPr>
        <p:spPr>
          <a:xfrm>
            <a:off x="213450" y="199675"/>
            <a:ext cx="8696400" cy="4723500"/>
          </a:xfrm>
          <a:prstGeom prst="roundRect">
            <a:avLst>
              <a:gd name="adj" fmla="val 34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8"/>
          <p:cNvSpPr txBox="1"/>
          <p:nvPr/>
        </p:nvSpPr>
        <p:spPr>
          <a:xfrm>
            <a:off x="493475" y="378600"/>
            <a:ext cx="4434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9670"/>
              </a:buClr>
              <a:buSzPts val="2700"/>
              <a:buFont typeface="Arial"/>
              <a:buNone/>
            </a:pPr>
            <a:r>
              <a:rPr lang="ru"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Конвертер координат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09" name="Google Shape;409;p38"/>
          <p:cNvGrpSpPr/>
          <p:nvPr/>
        </p:nvGrpSpPr>
        <p:grpSpPr>
          <a:xfrm>
            <a:off x="493477" y="1251907"/>
            <a:ext cx="4720720" cy="3092874"/>
            <a:chOff x="493477" y="1251907"/>
            <a:chExt cx="4720720" cy="3092874"/>
          </a:xfrm>
        </p:grpSpPr>
        <p:grpSp>
          <p:nvGrpSpPr>
            <p:cNvPr id="410" name="Google Shape;410;p38"/>
            <p:cNvGrpSpPr/>
            <p:nvPr/>
          </p:nvGrpSpPr>
          <p:grpSpPr>
            <a:xfrm>
              <a:off x="493477" y="1251907"/>
              <a:ext cx="4720720" cy="3092874"/>
              <a:chOff x="2713117" y="600297"/>
              <a:chExt cx="6196797" cy="4060488"/>
            </a:xfrm>
          </p:grpSpPr>
          <p:pic>
            <p:nvPicPr>
              <p:cNvPr id="411" name="Google Shape;411;p3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713117" y="600297"/>
                <a:ext cx="6196797" cy="40604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2" name="Google Shape;412;p3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915649" y="738150"/>
                <a:ext cx="5818200" cy="3495300"/>
              </a:xfrm>
              <a:prstGeom prst="roundRect">
                <a:avLst>
                  <a:gd name="adj" fmla="val 3508"/>
                </a:avLst>
              </a:prstGeom>
              <a:noFill/>
              <a:ln>
                <a:noFill/>
              </a:ln>
            </p:spPr>
          </p:pic>
          <p:sp>
            <p:nvSpPr>
              <p:cNvPr id="413" name="Google Shape;413;p38"/>
              <p:cNvSpPr/>
              <p:nvPr/>
            </p:nvSpPr>
            <p:spPr>
              <a:xfrm>
                <a:off x="2915725" y="3987825"/>
                <a:ext cx="5818200" cy="506100"/>
              </a:xfrm>
              <a:prstGeom prst="roundRect">
                <a:avLst>
                  <a:gd name="adj" fmla="val 3111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14" name="Google Shape;414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6500" y="1361350"/>
              <a:ext cx="4470300" cy="2866200"/>
            </a:xfrm>
            <a:prstGeom prst="roundRect">
              <a:avLst>
                <a:gd name="adj" fmla="val 3342"/>
              </a:avLst>
            </a:prstGeom>
            <a:noFill/>
            <a:ln>
              <a:noFill/>
            </a:ln>
          </p:spPr>
        </p:pic>
      </p:grpSp>
      <p:sp>
        <p:nvSpPr>
          <p:cNvPr id="415" name="Google Shape;415;p38"/>
          <p:cNvSpPr txBox="1"/>
          <p:nvPr/>
        </p:nvSpPr>
        <p:spPr>
          <a:xfrm>
            <a:off x="5791275" y="1980263"/>
            <a:ext cx="2335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Пересчитать координаты </a:t>
            </a:r>
            <a:br>
              <a:rPr lang="ru" sz="11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1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из одной системы координат в другую</a:t>
            </a:r>
            <a:endParaRPr i="0" u="none" strike="noStrike" cap="none">
              <a:solidFill>
                <a:srgbClr val="3E3E3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16" name="Google Shape;416;p38"/>
          <p:cNvSpPr txBox="1"/>
          <p:nvPr/>
        </p:nvSpPr>
        <p:spPr>
          <a:xfrm>
            <a:off x="5791275" y="2944713"/>
            <a:ext cx="26049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Преобразовывайте координаты точек из используемых в России местных систем координат (МСК) — в мировые или наоборот.</a:t>
            </a:r>
            <a:endParaRPr sz="900" b="0" i="0" u="none" strike="noStrike" cap="none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7" name="Google Shape;417;p38"/>
          <p:cNvSpPr/>
          <p:nvPr/>
        </p:nvSpPr>
        <p:spPr>
          <a:xfrm>
            <a:off x="5882750" y="1559725"/>
            <a:ext cx="1046700" cy="318000"/>
          </a:xfrm>
          <a:prstGeom prst="roundRect">
            <a:avLst>
              <a:gd name="adj" fmla="val 50000"/>
            </a:avLst>
          </a:prstGeom>
          <a:solidFill>
            <a:srgbClr val="FFD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Удобно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18" name="Google Shape;418;p38"/>
          <p:cNvPicPr preferRelativeResize="0"/>
          <p:nvPr/>
        </p:nvPicPr>
        <p:blipFill rotWithShape="1">
          <a:blip r:embed="rId6">
            <a:alphaModFix/>
          </a:blip>
          <a:srcRect l="1974" r="2166" b="-1173"/>
          <a:stretch/>
        </p:blipFill>
        <p:spPr>
          <a:xfrm>
            <a:off x="2536175" y="2014000"/>
            <a:ext cx="3060900" cy="2748000"/>
          </a:xfrm>
          <a:prstGeom prst="roundRect">
            <a:avLst>
              <a:gd name="adj" fmla="val 3163"/>
            </a:avLst>
          </a:prstGeom>
          <a:noFill/>
          <a:ln w="19050" cap="flat" cmpd="sng">
            <a:solidFill>
              <a:srgbClr val="D4E7E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9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rgbClr val="F0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24" name="Google Shape;424;p39"/>
          <p:cNvSpPr txBox="1">
            <a:spLocks noGrp="1"/>
          </p:cNvSpPr>
          <p:nvPr>
            <p:ph type="body" idx="1"/>
          </p:nvPr>
        </p:nvSpPr>
        <p:spPr>
          <a:xfrm>
            <a:off x="419100" y="1961550"/>
            <a:ext cx="8429700" cy="1296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37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Программы </a:t>
            </a:r>
            <a:endParaRPr sz="37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для автоматизации вуза</a:t>
            </a:r>
            <a:endParaRPr sz="37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0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430" name="Google Shape;430;p40"/>
          <p:cNvPicPr preferRelativeResize="0"/>
          <p:nvPr/>
        </p:nvPicPr>
        <p:blipFill rotWithShape="1">
          <a:blip r:embed="rId3">
            <a:alphaModFix/>
          </a:blip>
          <a:srcRect t="-116670" b="116669"/>
          <a:stretch/>
        </p:blipFill>
        <p:spPr>
          <a:xfrm>
            <a:off x="2655776" y="2854997"/>
            <a:ext cx="1695301" cy="70825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0"/>
          <p:cNvSpPr txBox="1"/>
          <p:nvPr/>
        </p:nvSpPr>
        <p:spPr>
          <a:xfrm>
            <a:off x="611625" y="630000"/>
            <a:ext cx="7192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lang="ru" sz="2200" b="1">
                <a:latin typeface="Montserrat"/>
                <a:ea typeface="Montserrat"/>
                <a:cs typeface="Montserrat"/>
                <a:sym typeface="Montserrat"/>
              </a:rPr>
              <a:t>рограмма «Диплом-стандарт ФГОС ВПО»</a:t>
            </a:r>
            <a:endParaRPr sz="2200" b="1" i="0" u="none" strike="noStrike" cap="none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2" name="Google Shape;432;p40"/>
          <p:cNvSpPr txBox="1"/>
          <p:nvPr/>
        </p:nvSpPr>
        <p:spPr>
          <a:xfrm>
            <a:off x="3884125" y="1709850"/>
            <a:ext cx="4284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0101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Программа для заполнения и печати выпускных документов государственного образца о высшем образовании.</a:t>
            </a:r>
            <a:endParaRPr sz="1200" i="0" u="none" strike="noStrike" cap="none">
              <a:solidFill>
                <a:srgbClr val="10101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33" name="Google Shape;433;p40"/>
          <p:cNvSpPr/>
          <p:nvPr/>
        </p:nvSpPr>
        <p:spPr>
          <a:xfrm>
            <a:off x="691575" y="1183050"/>
            <a:ext cx="3423600" cy="3416400"/>
          </a:xfrm>
          <a:prstGeom prst="ellipse">
            <a:avLst/>
          </a:prstGeom>
          <a:gradFill>
            <a:gsLst>
              <a:gs pos="0">
                <a:srgbClr val="FCE5CD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445" y="1274311"/>
            <a:ext cx="2331624" cy="32338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" name="Google Shape;435;p40"/>
          <p:cNvGrpSpPr/>
          <p:nvPr/>
        </p:nvGrpSpPr>
        <p:grpSpPr>
          <a:xfrm>
            <a:off x="3884113" y="2860500"/>
            <a:ext cx="4369800" cy="847925"/>
            <a:chOff x="3107463" y="2339675"/>
            <a:chExt cx="4369800" cy="847925"/>
          </a:xfrm>
        </p:grpSpPr>
        <p:sp>
          <p:nvSpPr>
            <p:cNvPr id="436" name="Google Shape;436;p40"/>
            <p:cNvSpPr txBox="1"/>
            <p:nvPr/>
          </p:nvSpPr>
          <p:spPr>
            <a:xfrm>
              <a:off x="3107475" y="2339675"/>
              <a:ext cx="1415100" cy="47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100" b="1">
                  <a:solidFill>
                    <a:srgbClr val="F6911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19 990 ₽</a:t>
              </a:r>
              <a:endParaRPr sz="2500" b="1">
                <a:solidFill>
                  <a:srgbClr val="F6911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7" name="Google Shape;437;p40"/>
            <p:cNvSpPr txBox="1"/>
            <p:nvPr/>
          </p:nvSpPr>
          <p:spPr>
            <a:xfrm>
              <a:off x="4250925" y="2443938"/>
              <a:ext cx="206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rgbClr val="F6911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*</a:t>
              </a:r>
              <a:endParaRPr sz="1200" b="1">
                <a:solidFill>
                  <a:srgbClr val="F6911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8" name="Google Shape;438;p40"/>
            <p:cNvSpPr txBox="1"/>
            <p:nvPr/>
          </p:nvSpPr>
          <p:spPr>
            <a:xfrm>
              <a:off x="4457313" y="2387525"/>
              <a:ext cx="1038900" cy="37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trike="sngStrike">
                  <a:solidFill>
                    <a:srgbClr val="999999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24 000 ₽</a:t>
              </a:r>
              <a:endParaRPr strike="sngStrike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39" name="Google Shape;439;p40"/>
            <p:cNvSpPr txBox="1"/>
            <p:nvPr/>
          </p:nvSpPr>
          <p:spPr>
            <a:xfrm>
              <a:off x="3107463" y="2818300"/>
              <a:ext cx="4369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*</a:t>
              </a:r>
              <a:r>
                <a:rPr lang="ru" sz="1200">
                  <a:solidFill>
                    <a:srgbClr val="21212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сетевая версия — для 10 рабочих мест</a:t>
              </a:r>
              <a:endParaRPr sz="120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40" name="Google Shape;44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6175" y="3534675"/>
            <a:ext cx="110490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446" name="Google Shape;446;p41"/>
          <p:cNvPicPr preferRelativeResize="0"/>
          <p:nvPr/>
        </p:nvPicPr>
        <p:blipFill rotWithShape="1">
          <a:blip r:embed="rId3">
            <a:alphaModFix/>
          </a:blip>
          <a:srcRect t="-116670" b="116669"/>
          <a:stretch/>
        </p:blipFill>
        <p:spPr>
          <a:xfrm>
            <a:off x="2655776" y="2854997"/>
            <a:ext cx="1695301" cy="70825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1"/>
          <p:cNvSpPr txBox="1"/>
          <p:nvPr/>
        </p:nvSpPr>
        <p:spPr>
          <a:xfrm>
            <a:off x="611625" y="630000"/>
            <a:ext cx="7192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lang="ru" sz="2200" b="1">
                <a:latin typeface="Montserrat"/>
                <a:ea typeface="Montserrat"/>
                <a:cs typeface="Montserrat"/>
                <a:sym typeface="Montserrat"/>
              </a:rPr>
              <a:t>рограмма «Экспресс-расписание ВУЗ»</a:t>
            </a:r>
            <a:endParaRPr sz="2200" b="1" i="0" u="none" strike="noStrike" cap="none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41"/>
          <p:cNvSpPr txBox="1"/>
          <p:nvPr/>
        </p:nvSpPr>
        <p:spPr>
          <a:xfrm>
            <a:off x="3954550" y="2102875"/>
            <a:ext cx="42849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50">
                <a:solidFill>
                  <a:srgbClr val="3E3E3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Программа для автоматизации составления расписания учебных занятий в вузах.</a:t>
            </a:r>
            <a:endParaRPr sz="1300" i="0" u="none" strike="noStrike" cap="none">
              <a:solidFill>
                <a:srgbClr val="3E3E3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49" name="Google Shape;449;p41"/>
          <p:cNvSpPr/>
          <p:nvPr/>
        </p:nvSpPr>
        <p:spPr>
          <a:xfrm rot="5400000">
            <a:off x="4064300" y="833599"/>
            <a:ext cx="120300" cy="128100"/>
          </a:xfrm>
          <a:prstGeom prst="rtTriangl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57150" dir="7020000" algn="bl" rotWithShape="0">
              <a:srgbClr val="D9D9D9">
                <a:alpha val="6863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1"/>
          <p:cNvSpPr/>
          <p:nvPr/>
        </p:nvSpPr>
        <p:spPr>
          <a:xfrm>
            <a:off x="691575" y="1329600"/>
            <a:ext cx="3423600" cy="3416400"/>
          </a:xfrm>
          <a:prstGeom prst="ellipse">
            <a:avLst/>
          </a:prstGeom>
          <a:gradFill>
            <a:gsLst>
              <a:gs pos="0">
                <a:srgbClr val="FCE5CD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1"/>
          <p:cNvSpPr txBox="1"/>
          <p:nvPr/>
        </p:nvSpPr>
        <p:spPr>
          <a:xfrm>
            <a:off x="3884125" y="2909450"/>
            <a:ext cx="1633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6911B"/>
                </a:solidFill>
                <a:latin typeface="Montserrat"/>
                <a:ea typeface="Montserrat"/>
                <a:cs typeface="Montserrat"/>
                <a:sym typeface="Montserrat"/>
              </a:rPr>
              <a:t> 79 990 ₽</a:t>
            </a:r>
            <a:endParaRPr sz="2500" b="1">
              <a:solidFill>
                <a:srgbClr val="F691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p41"/>
          <p:cNvSpPr txBox="1"/>
          <p:nvPr/>
        </p:nvSpPr>
        <p:spPr>
          <a:xfrm>
            <a:off x="3954550" y="3344863"/>
            <a:ext cx="436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*сетевая версия — для 10 рабочих мест</a:t>
            </a:r>
            <a:endParaRPr sz="120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3" name="Google Shape;45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5425" y="1391650"/>
            <a:ext cx="2219875" cy="30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0475" y="3620850"/>
            <a:ext cx="1075825" cy="107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2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rgbClr val="F0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60" name="Google Shape;460;p42"/>
          <p:cNvSpPr txBox="1"/>
          <p:nvPr/>
        </p:nvSpPr>
        <p:spPr>
          <a:xfrm>
            <a:off x="614550" y="608425"/>
            <a:ext cx="78303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 b="1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Полигон Про</a:t>
            </a:r>
            <a:r>
              <a:rPr lang="ru" sz="22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2200" b="1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для дипломной работы</a:t>
            </a:r>
            <a:r>
              <a:rPr lang="ru" sz="2200" b="1">
                <a:solidFill>
                  <a:srgbClr val="F691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22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</a:t>
            </a:r>
            <a:endParaRPr sz="22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1" name="Google Shape;461;p42"/>
          <p:cNvPicPr preferRelativeResize="0"/>
          <p:nvPr/>
        </p:nvPicPr>
        <p:blipFill rotWithShape="1">
          <a:blip r:embed="rId3">
            <a:alphaModFix/>
          </a:blip>
          <a:srcRect t="-116670" b="116669"/>
          <a:stretch/>
        </p:blipFill>
        <p:spPr>
          <a:xfrm>
            <a:off x="2655776" y="2854997"/>
            <a:ext cx="1695301" cy="7082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42"/>
          <p:cNvGrpSpPr/>
          <p:nvPr/>
        </p:nvGrpSpPr>
        <p:grpSpPr>
          <a:xfrm>
            <a:off x="777276" y="2280013"/>
            <a:ext cx="3229599" cy="2071850"/>
            <a:chOff x="784676" y="1732925"/>
            <a:chExt cx="3229599" cy="2071850"/>
          </a:xfrm>
        </p:grpSpPr>
        <p:sp>
          <p:nvSpPr>
            <p:cNvPr id="463" name="Google Shape;463;p42"/>
            <p:cNvSpPr txBox="1"/>
            <p:nvPr/>
          </p:nvSpPr>
          <p:spPr>
            <a:xfrm>
              <a:off x="784676" y="2478000"/>
              <a:ext cx="32154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Бесплатные консультации</a:t>
              </a:r>
              <a:endPara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от ведущего разработчика</a:t>
              </a:r>
              <a:endPara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64" name="Google Shape;464;p42"/>
            <p:cNvSpPr txBox="1"/>
            <p:nvPr/>
          </p:nvSpPr>
          <p:spPr>
            <a:xfrm>
              <a:off x="798875" y="1732925"/>
              <a:ext cx="32154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Рекомендательное письмо </a:t>
              </a:r>
              <a:endPara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для будущих работодателей</a:t>
              </a:r>
              <a:endPara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65" name="Google Shape;465;p42"/>
            <p:cNvSpPr txBox="1"/>
            <p:nvPr/>
          </p:nvSpPr>
          <p:spPr>
            <a:xfrm>
              <a:off x="784676" y="3223075"/>
              <a:ext cx="32154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Рецензия</a:t>
              </a:r>
              <a:r>
                <a:rPr lang="ru" sz="120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</a:t>
              </a:r>
              <a:r>
                <a:rPr lang="ru" sz="1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на работу</a:t>
              </a:r>
              <a:endPara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по согласованию с деканатом</a:t>
              </a:r>
              <a:endPara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466" name="Google Shape;466;p42"/>
          <p:cNvSpPr txBox="1"/>
          <p:nvPr/>
        </p:nvSpPr>
        <p:spPr>
          <a:xfrm>
            <a:off x="791475" y="1534925"/>
            <a:ext cx="3215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 Полигон Про: Максимум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дипломной работы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67" name="Google Shape;46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927" y="1562900"/>
            <a:ext cx="3509700" cy="26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2"/>
          <p:cNvSpPr/>
          <p:nvPr/>
        </p:nvSpPr>
        <p:spPr>
          <a:xfrm>
            <a:off x="614550" y="1663497"/>
            <a:ext cx="98400" cy="98400"/>
          </a:xfrm>
          <a:prstGeom prst="ellipse">
            <a:avLst/>
          </a:prstGeom>
          <a:solidFill>
            <a:srgbClr val="489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2"/>
          <p:cNvSpPr/>
          <p:nvPr/>
        </p:nvSpPr>
        <p:spPr>
          <a:xfrm>
            <a:off x="614550" y="2408970"/>
            <a:ext cx="98400" cy="98400"/>
          </a:xfrm>
          <a:prstGeom prst="ellipse">
            <a:avLst/>
          </a:prstGeom>
          <a:solidFill>
            <a:srgbClr val="489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2"/>
          <p:cNvSpPr/>
          <p:nvPr/>
        </p:nvSpPr>
        <p:spPr>
          <a:xfrm>
            <a:off x="614550" y="3154445"/>
            <a:ext cx="98400" cy="98400"/>
          </a:xfrm>
          <a:prstGeom prst="ellipse">
            <a:avLst/>
          </a:prstGeom>
          <a:solidFill>
            <a:srgbClr val="489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2"/>
          <p:cNvSpPr/>
          <p:nvPr/>
        </p:nvSpPr>
        <p:spPr>
          <a:xfrm>
            <a:off x="614550" y="3899920"/>
            <a:ext cx="98400" cy="98400"/>
          </a:xfrm>
          <a:prstGeom prst="ellipse">
            <a:avLst/>
          </a:prstGeom>
          <a:solidFill>
            <a:srgbClr val="489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3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rgbClr val="489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77" name="Google Shape;477;p43"/>
          <p:cNvSpPr txBox="1"/>
          <p:nvPr/>
        </p:nvSpPr>
        <p:spPr>
          <a:xfrm>
            <a:off x="422550" y="916750"/>
            <a:ext cx="8298900" cy="10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89670"/>
              </a:buClr>
              <a:buSzPts val="3000"/>
              <a:buFont typeface="Arial"/>
              <a:buNone/>
            </a:pPr>
            <a:r>
              <a:rPr lang="ru" sz="3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 студента до кадастрового</a:t>
            </a:r>
            <a:endParaRPr sz="3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89670"/>
              </a:buClr>
              <a:buSzPts val="3000"/>
              <a:buFont typeface="Arial"/>
              <a:buNone/>
            </a:pPr>
            <a:r>
              <a:rPr lang="ru" sz="3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инженера вместе с Полигон</a:t>
            </a:r>
            <a:endParaRPr sz="3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8" name="Google Shape;478;p43"/>
          <p:cNvSpPr txBox="1"/>
          <p:nvPr/>
        </p:nvSpPr>
        <p:spPr>
          <a:xfrm>
            <a:off x="2704275" y="2931138"/>
            <a:ext cx="460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Подробнее</a:t>
            </a:r>
            <a:endParaRPr sz="18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79" name="Google Shape;479;p43"/>
          <p:cNvSpPr txBox="1"/>
          <p:nvPr/>
        </p:nvSpPr>
        <p:spPr>
          <a:xfrm>
            <a:off x="4428150" y="3988800"/>
            <a:ext cx="40872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8-800-707-41-80</a:t>
            </a:r>
            <a:endParaRPr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pbprog.ru</a:t>
            </a:r>
            <a:r>
              <a:rPr lang="ru" sz="15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:)</a:t>
            </a:r>
            <a:endParaRPr sz="15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80" name="Google Shape;480;p43"/>
          <p:cNvCxnSpPr/>
          <p:nvPr/>
        </p:nvCxnSpPr>
        <p:spPr>
          <a:xfrm flipH="1">
            <a:off x="2694050" y="3175400"/>
            <a:ext cx="1583700" cy="939900"/>
          </a:xfrm>
          <a:prstGeom prst="curvedConnector3">
            <a:avLst>
              <a:gd name="adj1" fmla="val -3972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81" name="Google Shape;48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400" y="2967362"/>
            <a:ext cx="1356000" cy="1356000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7"/>
          <p:cNvGrpSpPr/>
          <p:nvPr/>
        </p:nvGrpSpPr>
        <p:grpSpPr>
          <a:xfrm>
            <a:off x="695325" y="1229025"/>
            <a:ext cx="7411062" cy="3378255"/>
            <a:chOff x="539383" y="1145408"/>
            <a:chExt cx="10125785" cy="4615733"/>
          </a:xfrm>
        </p:grpSpPr>
        <p:pic>
          <p:nvPicPr>
            <p:cNvPr id="91" name="Google Shape;91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02501" y="1445941"/>
              <a:ext cx="7467144" cy="4092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17"/>
            <p:cNvSpPr/>
            <p:nvPr/>
          </p:nvSpPr>
          <p:spPr>
            <a:xfrm>
              <a:off x="1559297" y="1145408"/>
              <a:ext cx="1566300" cy="1014000"/>
            </a:xfrm>
            <a:prstGeom prst="roundRect">
              <a:avLst>
                <a:gd name="adj" fmla="val 11439"/>
              </a:avLst>
            </a:prstGeom>
            <a:solidFill>
              <a:srgbClr val="FDEEE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7"/>
            <p:cNvSpPr txBox="1"/>
            <p:nvPr/>
          </p:nvSpPr>
          <p:spPr>
            <a:xfrm>
              <a:off x="1971541" y="1216729"/>
              <a:ext cx="7569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911B"/>
                </a:buClr>
                <a:buSzPts val="2100"/>
                <a:buFont typeface="Calibri"/>
                <a:buNone/>
              </a:pPr>
              <a:r>
                <a:rPr lang="ru" sz="1800" b="1">
                  <a:solidFill>
                    <a:srgbClr val="F6911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</a:t>
              </a:r>
              <a:endParaRPr sz="18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" name="Google Shape;94;p17"/>
            <p:cNvSpPr txBox="1"/>
            <p:nvPr/>
          </p:nvSpPr>
          <p:spPr>
            <a:xfrm>
              <a:off x="1608209" y="1626826"/>
              <a:ext cx="15174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ru" sz="9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лет успешной работы</a:t>
              </a:r>
              <a:endPara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539383" y="2957370"/>
              <a:ext cx="2033100" cy="1104600"/>
            </a:xfrm>
            <a:prstGeom prst="roundRect">
              <a:avLst>
                <a:gd name="adj" fmla="val 11309"/>
              </a:avLst>
            </a:prstGeom>
            <a:solidFill>
              <a:srgbClr val="F0F8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7"/>
            <p:cNvSpPr txBox="1"/>
            <p:nvPr/>
          </p:nvSpPr>
          <p:spPr>
            <a:xfrm>
              <a:off x="689166" y="3067187"/>
              <a:ext cx="1517400" cy="43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9670"/>
                </a:buClr>
                <a:buSzPts val="2100"/>
                <a:buFont typeface="Calibri"/>
                <a:buNone/>
              </a:pPr>
              <a:r>
                <a:rPr lang="ru" sz="1800" b="1">
                  <a:solidFill>
                    <a:srgbClr val="48967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9 800 +</a:t>
              </a:r>
              <a:endParaRPr sz="18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" name="Google Shape;97;p17"/>
            <p:cNvSpPr txBox="1"/>
            <p:nvPr/>
          </p:nvSpPr>
          <p:spPr>
            <a:xfrm>
              <a:off x="690293" y="3509597"/>
              <a:ext cx="18150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ru" sz="9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слушателей курсов учебного центра</a:t>
              </a:r>
              <a:endPara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3512364" y="4847041"/>
              <a:ext cx="1353600" cy="914100"/>
            </a:xfrm>
            <a:prstGeom prst="roundRect">
              <a:avLst>
                <a:gd name="adj" fmla="val 10193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7"/>
            <p:cNvSpPr txBox="1"/>
            <p:nvPr/>
          </p:nvSpPr>
          <p:spPr>
            <a:xfrm>
              <a:off x="3749965" y="4964850"/>
              <a:ext cx="9462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C539"/>
                </a:buClr>
                <a:buSzPts val="2100"/>
                <a:buFont typeface="Calibri"/>
                <a:buNone/>
              </a:pPr>
              <a:r>
                <a:rPr lang="ru" sz="1800" b="1">
                  <a:solidFill>
                    <a:srgbClr val="F1C23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20+</a:t>
              </a:r>
              <a:endParaRPr sz="18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" name="Google Shape;100;p17"/>
            <p:cNvSpPr txBox="1"/>
            <p:nvPr/>
          </p:nvSpPr>
          <p:spPr>
            <a:xfrm>
              <a:off x="3512364" y="5326717"/>
              <a:ext cx="13536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ru" sz="9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веб-сервисов</a:t>
              </a:r>
              <a:endPara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5828903" y="4244602"/>
              <a:ext cx="1965300" cy="1082100"/>
            </a:xfrm>
            <a:prstGeom prst="roundRect">
              <a:avLst>
                <a:gd name="adj" fmla="val 9375"/>
              </a:avLst>
            </a:prstGeom>
            <a:solidFill>
              <a:srgbClr val="F0F8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7"/>
            <p:cNvSpPr txBox="1"/>
            <p:nvPr/>
          </p:nvSpPr>
          <p:spPr>
            <a:xfrm>
              <a:off x="6001047" y="4370061"/>
              <a:ext cx="1517400" cy="43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6CAB1"/>
                </a:buClr>
                <a:buSzPts val="2100"/>
                <a:buFont typeface="Calibri"/>
                <a:buNone/>
              </a:pPr>
              <a:r>
                <a:rPr lang="ru" sz="1800" b="1">
                  <a:solidFill>
                    <a:srgbClr val="4B95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58 892</a:t>
              </a:r>
              <a:endParaRPr sz="1800" b="1">
                <a:solidFill>
                  <a:srgbClr val="4B956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" name="Google Shape;103;p17"/>
            <p:cNvSpPr txBox="1"/>
            <p:nvPr/>
          </p:nvSpPr>
          <p:spPr>
            <a:xfrm>
              <a:off x="5977043" y="4822276"/>
              <a:ext cx="18150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ru" sz="9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электронных подписей выдано</a:t>
              </a:r>
              <a:endPara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9147526" y="2957370"/>
              <a:ext cx="1500600" cy="1014000"/>
            </a:xfrm>
            <a:prstGeom prst="roundRect">
              <a:avLst>
                <a:gd name="adj" fmla="val 9858"/>
              </a:avLst>
            </a:prstGeom>
            <a:solidFill>
              <a:srgbClr val="FDEEE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7"/>
            <p:cNvSpPr txBox="1"/>
            <p:nvPr/>
          </p:nvSpPr>
          <p:spPr>
            <a:xfrm>
              <a:off x="9130795" y="3067199"/>
              <a:ext cx="15174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911B"/>
                </a:buClr>
                <a:buSzPts val="2100"/>
                <a:buFont typeface="Calibri"/>
                <a:buNone/>
              </a:pPr>
              <a:r>
                <a:rPr lang="ru" sz="1800" b="1">
                  <a:solidFill>
                    <a:srgbClr val="F6911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41</a:t>
              </a:r>
              <a:endParaRPr sz="18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" name="Google Shape;106;p17"/>
            <p:cNvSpPr txBox="1"/>
            <p:nvPr/>
          </p:nvSpPr>
          <p:spPr>
            <a:xfrm>
              <a:off x="9113868" y="3455726"/>
              <a:ext cx="15513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ru" sz="9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модуль</a:t>
              </a:r>
              <a:endPara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ru" sz="9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Полигон Про</a:t>
              </a:r>
              <a:endPara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7684109" y="1145408"/>
              <a:ext cx="2529900" cy="1158600"/>
            </a:xfrm>
            <a:prstGeom prst="roundRect">
              <a:avLst>
                <a:gd name="adj" fmla="val 10708"/>
              </a:avLst>
            </a:prstGeom>
            <a:solidFill>
              <a:srgbClr val="F0F8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7"/>
            <p:cNvSpPr txBox="1"/>
            <p:nvPr/>
          </p:nvSpPr>
          <p:spPr>
            <a:xfrm>
              <a:off x="7826136" y="1286479"/>
              <a:ext cx="17199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754A"/>
                </a:buClr>
                <a:buSzPts val="2100"/>
                <a:buFont typeface="Calibri"/>
                <a:buNone/>
              </a:pPr>
              <a:r>
                <a:rPr lang="ru" sz="1800" b="1">
                  <a:solidFill>
                    <a:srgbClr val="12754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55 000 +</a:t>
              </a:r>
              <a:endParaRPr sz="18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" name="Google Shape;109;p17"/>
            <p:cNvSpPr txBox="1"/>
            <p:nvPr/>
          </p:nvSpPr>
          <p:spPr>
            <a:xfrm>
              <a:off x="7826136" y="1788768"/>
              <a:ext cx="23880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ru" sz="9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Пользователей программ и веб-сервисов</a:t>
              </a:r>
              <a:endPara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pic>
        <p:nvPicPr>
          <p:cNvPr id="110" name="Google Shape;11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7309" y="4372461"/>
            <a:ext cx="1634466" cy="3762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Команда Полигон</a:t>
            </a:r>
            <a:endParaRPr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2692650" y="765000"/>
            <a:ext cx="3580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от Калининграда до Камчатки</a:t>
            </a:r>
            <a:endParaRPr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rgbClr val="F0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1377750" y="2080350"/>
            <a:ext cx="6388500" cy="127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23"/>
              <a:buNone/>
            </a:pPr>
            <a:r>
              <a:rPr lang="ru" sz="42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Полигон для вузов</a:t>
            </a:r>
            <a:endParaRPr sz="42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213450" y="190650"/>
            <a:ext cx="8717100" cy="4762200"/>
          </a:xfrm>
          <a:prstGeom prst="roundRect">
            <a:avLst>
              <a:gd name="adj" fmla="val 5205"/>
            </a:avLst>
          </a:prstGeom>
          <a:solidFill>
            <a:srgbClr val="F0F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0F8F4"/>
              </a:solidFill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3462175" y="1794913"/>
            <a:ext cx="49125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Полигон Про: </a:t>
            </a:r>
            <a:endParaRPr sz="28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Максимум</a:t>
            </a:r>
            <a:endParaRPr sz="30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3537101" y="1308650"/>
            <a:ext cx="1386000" cy="327900"/>
          </a:xfrm>
          <a:prstGeom prst="roundRect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Выбор профи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4125" y="3656225"/>
            <a:ext cx="1080000" cy="1080000"/>
          </a:xfrm>
          <a:prstGeom prst="roundRect">
            <a:avLst>
              <a:gd name="adj" fmla="val 10374"/>
            </a:avLst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4">
            <a:alphaModFix/>
          </a:blip>
          <a:srcRect l="28551"/>
          <a:stretch/>
        </p:blipFill>
        <p:spPr>
          <a:xfrm>
            <a:off x="213450" y="1028475"/>
            <a:ext cx="2913526" cy="3412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3537100" y="3101700"/>
            <a:ext cx="4197300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0101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Все виды кадастровых работ:</a:t>
            </a:r>
            <a:r>
              <a:rPr lang="ru" sz="1300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00">
              <a:solidFill>
                <a:srgbClr val="10101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от формирования электронных документов до постановки объектов недвижимости </a:t>
            </a:r>
            <a:endParaRPr sz="1300">
              <a:solidFill>
                <a:srgbClr val="10101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на ГКУ и ГРП.</a:t>
            </a:r>
            <a:endParaRPr sz="1300">
              <a:solidFill>
                <a:srgbClr val="10101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574800" y="1639394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ru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повышаем эффективность обучения студентов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ru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усиливаем практическую подготовку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ru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конкурентное преимущество выпускника на рынке труда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730850" y="668025"/>
            <a:ext cx="78303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Внедряем Полигон Про: Максимум</a:t>
            </a:r>
            <a:r>
              <a:rPr lang="ru" sz="2200" b="1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2200" b="1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200" b="1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в образовательный процесс </a:t>
            </a:r>
            <a:endParaRPr sz="2200" b="1" i="0" u="none" strike="noStrike" cap="none">
              <a:solidFill>
                <a:srgbClr val="10101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6" name="Google Shape;136;p20"/>
          <p:cNvGrpSpPr/>
          <p:nvPr/>
        </p:nvGrpSpPr>
        <p:grpSpPr>
          <a:xfrm rot="-1109067">
            <a:off x="5830857" y="2120162"/>
            <a:ext cx="2669582" cy="1719472"/>
            <a:chOff x="5248702" y="302130"/>
            <a:chExt cx="2805382" cy="1806940"/>
          </a:xfrm>
        </p:grpSpPr>
        <p:grpSp>
          <p:nvGrpSpPr>
            <p:cNvPr id="137" name="Google Shape;137;p20"/>
            <p:cNvGrpSpPr/>
            <p:nvPr/>
          </p:nvGrpSpPr>
          <p:grpSpPr>
            <a:xfrm>
              <a:off x="5878956" y="636998"/>
              <a:ext cx="2094277" cy="578914"/>
              <a:chOff x="5878956" y="636998"/>
              <a:chExt cx="2094277" cy="578914"/>
            </a:xfrm>
          </p:grpSpPr>
          <p:sp>
            <p:nvSpPr>
              <p:cNvPr id="138" name="Google Shape;138;p20"/>
              <p:cNvSpPr/>
              <p:nvPr/>
            </p:nvSpPr>
            <p:spPr>
              <a:xfrm rot="-900104">
                <a:off x="5878956" y="786183"/>
                <a:ext cx="2094277" cy="421491"/>
              </a:xfrm>
              <a:prstGeom prst="roundRect">
                <a:avLst>
                  <a:gd name="adj" fmla="val 50000"/>
                </a:avLst>
              </a:prstGeom>
              <a:noFill/>
              <a:ln w="19050" cap="flat" cmpd="sng">
                <a:solidFill>
                  <a:srgbClr val="F6911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0" dist="95250" dir="3660000" algn="bl" rotWithShape="0">
                  <a:srgbClr val="CCCCCC">
                    <a:alpha val="5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Google Shape;139;p20"/>
              <p:cNvSpPr txBox="1"/>
              <p:nvPr/>
            </p:nvSpPr>
            <p:spPr>
              <a:xfrm rot="20700276">
                <a:off x="5959434" y="636998"/>
                <a:ext cx="1816871" cy="5789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2" algn="ctr">
                  <a:lnSpc>
                    <a:spcPct val="115000"/>
                  </a:lnSpc>
                  <a:spcBef>
                    <a:spcPts val="1200"/>
                  </a:spcBef>
                </a:pPr>
                <a:r>
                  <a:rPr lang="ru" sz="1200" dirty="0">
                    <a:solidFill>
                      <a:srgbClr val="F6911B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Специальная цена</a:t>
                </a:r>
                <a:endParaRPr sz="1200" dirty="0">
                  <a:solidFill>
                    <a:srgbClr val="F6911B"/>
                  </a:solidFill>
                </a:endParaRPr>
              </a:p>
            </p:txBody>
          </p:sp>
        </p:grpSp>
        <p:grpSp>
          <p:nvGrpSpPr>
            <p:cNvPr id="140" name="Google Shape;140;p20"/>
            <p:cNvGrpSpPr/>
            <p:nvPr/>
          </p:nvGrpSpPr>
          <p:grpSpPr>
            <a:xfrm>
              <a:off x="5248702" y="1526178"/>
              <a:ext cx="2720822" cy="582892"/>
              <a:chOff x="5248702" y="1526178"/>
              <a:chExt cx="2720822" cy="582892"/>
            </a:xfrm>
          </p:grpSpPr>
          <p:sp>
            <p:nvSpPr>
              <p:cNvPr id="141" name="Google Shape;141;p20"/>
              <p:cNvSpPr/>
              <p:nvPr/>
            </p:nvSpPr>
            <p:spPr>
              <a:xfrm rot="888004">
                <a:off x="5248702" y="1660311"/>
                <a:ext cx="2663569" cy="448759"/>
              </a:xfrm>
              <a:prstGeom prst="roundRect">
                <a:avLst>
                  <a:gd name="adj" fmla="val 50000"/>
                </a:avLst>
              </a:prstGeom>
              <a:noFill/>
              <a:ln w="19050" cap="flat" cmpd="sng">
                <a:solidFill>
                  <a:srgbClr val="F6911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0" dist="95250" dir="3660000" algn="bl" rotWithShape="0">
                  <a:srgbClr val="CCCCCC">
                    <a:alpha val="5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Google Shape;142;p20"/>
              <p:cNvSpPr txBox="1"/>
              <p:nvPr/>
            </p:nvSpPr>
            <p:spPr>
              <a:xfrm rot="888864">
                <a:off x="5338984" y="1526178"/>
                <a:ext cx="2630540" cy="3882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ru" sz="1200" dirty="0">
                    <a:solidFill>
                      <a:srgbClr val="F6911B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Обучение преподавателей</a:t>
                </a:r>
                <a:endParaRPr sz="1200" dirty="0">
                  <a:solidFill>
                    <a:srgbClr val="F6911B"/>
                  </a:solidFill>
                </a:endParaRPr>
              </a:p>
            </p:txBody>
          </p:sp>
        </p:grpSp>
        <p:cxnSp>
          <p:nvCxnSpPr>
            <p:cNvPr id="143" name="Google Shape;143;p20"/>
            <p:cNvCxnSpPr/>
            <p:nvPr/>
          </p:nvCxnSpPr>
          <p:spPr>
            <a:xfrm rot="7880018" flipH="1">
              <a:off x="7677448" y="314071"/>
              <a:ext cx="109472" cy="125841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20"/>
            <p:cNvCxnSpPr/>
            <p:nvPr/>
          </p:nvCxnSpPr>
          <p:spPr>
            <a:xfrm rot="7875497" flipH="1">
              <a:off x="7830903" y="357402"/>
              <a:ext cx="178784" cy="6824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20"/>
            <p:cNvCxnSpPr/>
            <p:nvPr/>
          </p:nvCxnSpPr>
          <p:spPr>
            <a:xfrm rot="-2920749">
              <a:off x="7932392" y="460557"/>
              <a:ext cx="191738" cy="51646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6" name="Google Shape;146;p20"/>
          <p:cNvGrpSpPr/>
          <p:nvPr/>
        </p:nvGrpSpPr>
        <p:grpSpPr>
          <a:xfrm>
            <a:off x="6020456" y="3880228"/>
            <a:ext cx="2565468" cy="556706"/>
            <a:chOff x="1496075" y="2562088"/>
            <a:chExt cx="2570867" cy="585021"/>
          </a:xfrm>
        </p:grpSpPr>
        <p:sp>
          <p:nvSpPr>
            <p:cNvPr id="147" name="Google Shape;147;p20"/>
            <p:cNvSpPr/>
            <p:nvPr/>
          </p:nvSpPr>
          <p:spPr>
            <a:xfrm rot="-900133">
              <a:off x="1658658" y="2721907"/>
              <a:ext cx="2408284" cy="425202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rgbClr val="F6911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0" dist="95250" dir="3660000" algn="bl" rotWithShape="0">
                <a:srgbClr val="CCCCCC">
                  <a:alpha val="5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</a:endParaRPr>
            </a:p>
          </p:txBody>
        </p:sp>
        <p:sp>
          <p:nvSpPr>
            <p:cNvPr id="148" name="Google Shape;148;p20"/>
            <p:cNvSpPr txBox="1"/>
            <p:nvPr/>
          </p:nvSpPr>
          <p:spPr>
            <a:xfrm rot="20700334">
              <a:off x="1686007" y="2562088"/>
              <a:ext cx="2301670" cy="386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ru" sz="1200" dirty="0">
                  <a:solidFill>
                    <a:srgbClr val="F6911B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Брендированный класс</a:t>
              </a:r>
              <a:endParaRPr sz="1200" dirty="0">
                <a:solidFill>
                  <a:srgbClr val="F6911B"/>
                </a:solidFill>
              </a:endParaRPr>
            </a:p>
          </p:txBody>
        </p:sp>
        <p:cxnSp>
          <p:nvCxnSpPr>
            <p:cNvPr id="149" name="Google Shape;149;p20"/>
            <p:cNvCxnSpPr/>
            <p:nvPr/>
          </p:nvCxnSpPr>
          <p:spPr>
            <a:xfrm rot="10800000">
              <a:off x="1721450" y="2790625"/>
              <a:ext cx="1800" cy="1269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20"/>
            <p:cNvCxnSpPr/>
            <p:nvPr/>
          </p:nvCxnSpPr>
          <p:spPr>
            <a:xfrm rot="10800000">
              <a:off x="1552100" y="2865800"/>
              <a:ext cx="105000" cy="111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20"/>
            <p:cNvCxnSpPr/>
            <p:nvPr/>
          </p:nvCxnSpPr>
          <p:spPr>
            <a:xfrm flipH="1">
              <a:off x="1496075" y="3086825"/>
              <a:ext cx="135300" cy="63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3137325" y="1405050"/>
            <a:ext cx="49125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Полигон Про: Максимум</a:t>
            </a:r>
            <a:endParaRPr sz="30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224" y="1039063"/>
            <a:ext cx="2296400" cy="318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3137325" y="2164350"/>
            <a:ext cx="48186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Специальное предложение для ВУЗов</a:t>
            </a:r>
            <a:endParaRPr sz="1700">
              <a:solidFill>
                <a:srgbClr val="10101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3137325" y="3006750"/>
            <a:ext cx="1821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24 990 руб.</a:t>
            </a:r>
            <a:endParaRPr sz="2100" b="1">
              <a:solidFill>
                <a:srgbClr val="3E3E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1" name="Google Shape;161;p21"/>
          <p:cNvCxnSpPr/>
          <p:nvPr/>
        </p:nvCxnSpPr>
        <p:spPr>
          <a:xfrm rot="10800000">
            <a:off x="3208300" y="3287400"/>
            <a:ext cx="1568100" cy="21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21"/>
          <p:cNvSpPr txBox="1"/>
          <p:nvPr/>
        </p:nvSpPr>
        <p:spPr>
          <a:xfrm>
            <a:off x="4995625" y="2961750"/>
            <a:ext cx="25146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b="1">
                <a:solidFill>
                  <a:srgbClr val="F6911B"/>
                </a:solidFill>
                <a:latin typeface="Montserrat"/>
                <a:ea typeface="Montserrat"/>
                <a:cs typeface="Montserrat"/>
                <a:sym typeface="Montserrat"/>
              </a:rPr>
              <a:t>4 990 руб.</a:t>
            </a:r>
            <a:endParaRPr sz="2900" b="1">
              <a:solidFill>
                <a:srgbClr val="F691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5974350" y="4076100"/>
            <a:ext cx="27282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При покупке 20 лицензий, </a:t>
            </a:r>
            <a:br>
              <a:rPr lang="ru" sz="1300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01010"/>
                </a:solidFill>
                <a:latin typeface="Montserrat"/>
                <a:ea typeface="Montserrat"/>
                <a:cs typeface="Montserrat"/>
                <a:sym typeface="Montserrat"/>
              </a:rPr>
              <a:t>общая стоимость 99 800 руб.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610675" y="630000"/>
            <a:ext cx="7734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Обучаем</a:t>
            </a:r>
            <a:r>
              <a:rPr lang="ru" sz="2400" b="1">
                <a:solidFill>
                  <a:srgbClr val="F691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работе в программе</a:t>
            </a:r>
            <a:endParaRPr sz="2400" b="1" i="0" u="none" strike="noStrike" cap="none">
              <a:solidFill>
                <a:srgbClr val="10101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793150" y="3812775"/>
            <a:ext cx="141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Другие курсы</a:t>
            </a:r>
            <a:endParaRPr sz="12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875" y="1803375"/>
            <a:ext cx="3731100" cy="2451900"/>
          </a:xfrm>
          <a:prstGeom prst="roundRect">
            <a:avLst>
              <a:gd name="adj" fmla="val 6380"/>
            </a:avLst>
          </a:prstGeom>
          <a:noFill/>
          <a:ln w="19050" cap="flat" cmpd="sng">
            <a:solidFill>
              <a:srgbClr val="D4E7E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2" name="Google Shape;172;p22"/>
          <p:cNvSpPr txBox="1"/>
          <p:nvPr/>
        </p:nvSpPr>
        <p:spPr>
          <a:xfrm>
            <a:off x="4809700" y="2211975"/>
            <a:ext cx="4818600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3E3E3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Преподаватель станет</a:t>
            </a:r>
            <a:endParaRPr>
              <a:solidFill>
                <a:srgbClr val="3E3E3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8967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экспертом</a:t>
            </a:r>
            <a:r>
              <a:rPr lang="ru">
                <a:solidFill>
                  <a:srgbClr val="3E3E3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">
                <a:solidFill>
                  <a:srgbClr val="3E3E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Полигон Про</a:t>
            </a:r>
            <a:endParaRPr>
              <a:solidFill>
                <a:srgbClr val="3E3E3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3E3E3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сможет передать знания студентам </a:t>
            </a:r>
            <a:endParaRPr>
              <a:solidFill>
                <a:srgbClr val="3E3E3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4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/>
          <p:nvPr/>
        </p:nvSpPr>
        <p:spPr>
          <a:xfrm>
            <a:off x="213450" y="190650"/>
            <a:ext cx="8696700" cy="4762200"/>
          </a:xfrm>
          <a:prstGeom prst="roundRect">
            <a:avLst>
              <a:gd name="adj" fmla="val 52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610675" y="630000"/>
            <a:ext cx="7192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Студенты получат </a:t>
            </a:r>
            <a:r>
              <a:rPr lang="ru" sz="2400" b="1">
                <a:solidFill>
                  <a:srgbClr val="489670"/>
                </a:solidFill>
                <a:latin typeface="Montserrat"/>
                <a:ea typeface="Montserrat"/>
                <a:cs typeface="Montserrat"/>
                <a:sym typeface="Montserrat"/>
              </a:rPr>
              <a:t>практические навыки</a:t>
            </a:r>
            <a:endParaRPr sz="2400" b="1">
              <a:solidFill>
                <a:srgbClr val="4896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661100" y="1471750"/>
            <a:ext cx="51339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Студенты научатся формировать </a:t>
            </a:r>
            <a:br>
              <a:rPr lang="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>
                <a:solidFill>
                  <a:srgbClr val="48967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межевые</a:t>
            </a:r>
            <a:r>
              <a:rPr lang="ru" sz="1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600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</a:t>
            </a:r>
            <a:r>
              <a:rPr lang="ru" sz="1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600">
                <a:solidFill>
                  <a:srgbClr val="48967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технические</a:t>
            </a:r>
            <a:r>
              <a:rPr lang="ru" sz="1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планы                           не только в печатной форме,                                  но и в электронном XML-формате</a:t>
            </a:r>
            <a:endParaRPr sz="16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793150" y="3812775"/>
            <a:ext cx="141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Другие курсы</a:t>
            </a:r>
            <a:endParaRPr sz="12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81" name="Google Shape;181;p23"/>
          <p:cNvGrpSpPr/>
          <p:nvPr/>
        </p:nvGrpSpPr>
        <p:grpSpPr>
          <a:xfrm rot="-495913">
            <a:off x="5081094" y="2996507"/>
            <a:ext cx="2587337" cy="626445"/>
            <a:chOff x="5878956" y="700649"/>
            <a:chExt cx="2094277" cy="507025"/>
          </a:xfrm>
        </p:grpSpPr>
        <p:sp>
          <p:nvSpPr>
            <p:cNvPr id="182" name="Google Shape;182;p23"/>
            <p:cNvSpPr/>
            <p:nvPr/>
          </p:nvSpPr>
          <p:spPr>
            <a:xfrm rot="-900104">
              <a:off x="5878956" y="786183"/>
              <a:ext cx="2094277" cy="421491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rgbClr val="F6911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0" dist="95250" dir="3660000" algn="bl" rotWithShape="0">
                <a:srgbClr val="CCCCCC">
                  <a:alpha val="5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</a:endParaRPr>
            </a:p>
          </p:txBody>
        </p:sp>
        <p:sp>
          <p:nvSpPr>
            <p:cNvPr id="183" name="Google Shape;183;p23"/>
            <p:cNvSpPr txBox="1"/>
            <p:nvPr/>
          </p:nvSpPr>
          <p:spPr>
            <a:xfrm rot="20700118">
              <a:off x="5878970" y="700649"/>
              <a:ext cx="2011316" cy="348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ru" sz="1600" dirty="0">
                  <a:solidFill>
                    <a:srgbClr val="F6911B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+ плюс для резюме</a:t>
              </a:r>
              <a:endParaRPr sz="1600" dirty="0">
                <a:solidFill>
                  <a:srgbClr val="F6911B"/>
                </a:solidFill>
              </a:endParaRPr>
            </a:p>
          </p:txBody>
        </p:sp>
      </p:grpSp>
      <p:grpSp>
        <p:nvGrpSpPr>
          <p:cNvPr id="184" name="Google Shape;184;p23"/>
          <p:cNvGrpSpPr/>
          <p:nvPr/>
        </p:nvGrpSpPr>
        <p:grpSpPr>
          <a:xfrm>
            <a:off x="7125661" y="2335457"/>
            <a:ext cx="720964" cy="438605"/>
            <a:chOff x="7648784" y="294341"/>
            <a:chExt cx="462127" cy="281139"/>
          </a:xfrm>
        </p:grpSpPr>
        <p:cxnSp>
          <p:nvCxnSpPr>
            <p:cNvPr id="185" name="Google Shape;185;p23"/>
            <p:cNvCxnSpPr/>
            <p:nvPr/>
          </p:nvCxnSpPr>
          <p:spPr>
            <a:xfrm rot="7880018" flipH="1">
              <a:off x="7677448" y="314071"/>
              <a:ext cx="109472" cy="125841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3"/>
            <p:cNvCxnSpPr/>
            <p:nvPr/>
          </p:nvCxnSpPr>
          <p:spPr>
            <a:xfrm rot="7875497" flipH="1">
              <a:off x="7830903" y="357402"/>
              <a:ext cx="178784" cy="6824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23"/>
            <p:cNvCxnSpPr/>
            <p:nvPr/>
          </p:nvCxnSpPr>
          <p:spPr>
            <a:xfrm rot="-2920749">
              <a:off x="7932392" y="460557"/>
              <a:ext cx="191738" cy="51646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Microsoft Office PowerPoint</Application>
  <PresentationFormat>Экран (16:9)</PresentationFormat>
  <Paragraphs>201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Calibri</vt:lpstr>
      <vt:lpstr>Montserrat</vt:lpstr>
      <vt:lpstr>Montserrat Medium</vt:lpstr>
      <vt:lpstr>Arial</vt:lpstr>
      <vt:lpstr>Montserrat SemiBold</vt:lpstr>
      <vt:lpstr>Simple Light</vt:lpstr>
      <vt:lpstr>Презентация PowerPoint</vt:lpstr>
      <vt:lpstr>Презентация PowerPoint</vt:lpstr>
      <vt:lpstr>Команда Полигон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PBPROG_466</dc:creator>
  <cp:lastModifiedBy>Zver</cp:lastModifiedBy>
  <cp:revision>1</cp:revision>
  <dcterms:modified xsi:type="dcterms:W3CDTF">2024-05-30T08:29:39Z</dcterms:modified>
</cp:coreProperties>
</file>