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0" r:id="rId2"/>
    <p:sldMasterId id="2147483716" r:id="rId3"/>
  </p:sldMasterIdLst>
  <p:notesMasterIdLst>
    <p:notesMasterId r:id="rId19"/>
  </p:notesMasterIdLst>
  <p:sldIdLst>
    <p:sldId id="256" r:id="rId4"/>
    <p:sldId id="270" r:id="rId5"/>
    <p:sldId id="306" r:id="rId6"/>
    <p:sldId id="295" r:id="rId7"/>
    <p:sldId id="303" r:id="rId8"/>
    <p:sldId id="293" r:id="rId9"/>
    <p:sldId id="307" r:id="rId10"/>
    <p:sldId id="312" r:id="rId11"/>
    <p:sldId id="310" r:id="rId12"/>
    <p:sldId id="314" r:id="rId13"/>
    <p:sldId id="313" r:id="rId14"/>
    <p:sldId id="308" r:id="rId15"/>
    <p:sldId id="276" r:id="rId16"/>
    <p:sldId id="299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C9E7A7"/>
    <a:srgbClr val="FFC1C1"/>
    <a:srgbClr val="C9FFFF"/>
    <a:srgbClr val="47CFFF"/>
    <a:srgbClr val="C9C9C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4" autoAdjust="0"/>
    <p:restoredTop sz="94660"/>
  </p:normalViewPr>
  <p:slideViewPr>
    <p:cSldViewPr>
      <p:cViewPr varScale="1">
        <p:scale>
          <a:sx n="65" d="100"/>
          <a:sy n="65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9;&#1052;&#1057;_&#1047;&#1080;&#1050;\&#1047;&#1072;&#1089;&#1077;&#1076;&#1072;&#1085;&#1080;&#1103;%20&#1059;&#1052;&#1057;_&#1047;&#1080;&#1050;\&#1057;&#1086;&#1074;&#1077;&#1097;&#1072;&#1085;&#1080;&#1077;%2001.02.2024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9;&#1052;&#1057;_&#1047;&#1080;&#1050;\&#1047;&#1072;&#1089;&#1077;&#1076;&#1072;&#1085;&#1080;&#1103;%20&#1059;&#1052;&#1057;_&#1047;&#1080;&#1050;\&#1057;&#1086;&#1074;&#1077;&#1097;&#1072;&#1085;&#1080;&#1077;%2001.02.2024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9;&#1052;&#1057;_&#1047;&#1080;&#1050;\&#1047;&#1072;&#1089;&#1077;&#1076;&#1072;&#1085;&#1080;&#1103;%20&#1059;&#1052;&#1057;_&#1047;&#1080;&#1050;\&#1057;&#1086;&#1074;&#1077;&#1097;&#1072;&#1085;&#1080;&#1077;%2001.02.2024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9;&#1052;&#1057;_&#1047;&#1080;&#1050;\&#1047;&#1072;&#1089;&#1077;&#1076;&#1072;&#1085;&#1080;&#1103;%20&#1059;&#1052;&#1057;_&#1047;&#1080;&#1050;\&#1057;&#1086;&#1074;&#1077;&#1097;&#1072;&#1085;&#1080;&#1077;%2001.02.2024\&#1050;&#1085;&#1080;&#1075;&#1072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2023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ru-RU" sz="14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43 вуза </a:t>
            </a:r>
            <a:r>
              <a:rPr lang="ru-RU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– ВКР отмечены различными наградами, из них наибольшее количество наград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ru-RU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(дипломы 1-3 степени) получили 17 вузов</a:t>
            </a:r>
            <a:endParaRPr lang="en-US" sz="14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endParaRPr lang="ru-RU" dirty="0"/>
          </a:p>
        </c:rich>
      </c:tx>
      <c:layout>
        <c:manualLayout>
          <c:xMode val="edge"/>
          <c:yMode val="edge"/>
          <c:x val="0.18260463541472496"/>
          <c:y val="5.3742802303262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586580625435354E-2"/>
          <c:y val="1.5006884385353469E-2"/>
          <c:w val="0.94552741807209051"/>
          <c:h val="0.548201369262623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Лист6!$B$1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Лист6!$A$2:$A$41</c:f>
              <c:strCache>
                <c:ptCount val="40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ЮФУ</c:v>
                </c:pt>
                <c:pt idx="13">
                  <c:v>УГЛУ</c:v>
                </c:pt>
                <c:pt idx="14">
                  <c:v>БашГАУ</c:v>
                </c:pt>
                <c:pt idx="15">
                  <c:v>РГУПС</c:v>
                </c:pt>
                <c:pt idx="16">
                  <c:v>УГГУ</c:v>
                </c:pt>
                <c:pt idx="17">
                  <c:v>ГАУ СевЗауралья</c:v>
                </c:pt>
                <c:pt idx="18">
                  <c:v>ВГАУ</c:v>
                </c:pt>
                <c:pt idx="19">
                  <c:v>ТомГАСУ</c:v>
                </c:pt>
                <c:pt idx="20">
                  <c:v>СГАУ</c:v>
                </c:pt>
                <c:pt idx="21">
                  <c:v>ЮЗГУ</c:v>
                </c:pt>
                <c:pt idx="22">
                  <c:v>Т ГТУ</c:v>
                </c:pt>
                <c:pt idx="23">
                  <c:v>КнАГУ</c:v>
                </c:pt>
                <c:pt idx="24">
                  <c:v>РУТ</c:v>
                </c:pt>
                <c:pt idx="25">
                  <c:v>ТОГУ</c:v>
                </c:pt>
                <c:pt idx="26">
                  <c:v>МИИГАиК</c:v>
                </c:pt>
                <c:pt idx="27">
                  <c:v>СПбГУ</c:v>
                </c:pt>
                <c:pt idx="28">
                  <c:v>ЛГУ им. Пушкина</c:v>
                </c:pt>
                <c:pt idx="29">
                  <c:v>СПбГАУ</c:v>
                </c:pt>
                <c:pt idx="30">
                  <c:v>СПб ГАСУ</c:v>
                </c:pt>
                <c:pt idx="31">
                  <c:v>Луганский ГАУ им. К.Е. Ворошилова</c:v>
                </c:pt>
                <c:pt idx="32">
                  <c:v>УГЭУ</c:v>
                </c:pt>
                <c:pt idx="33">
                  <c:v>СПбГУПС</c:v>
                </c:pt>
                <c:pt idx="34">
                  <c:v>СГТУ</c:v>
                </c:pt>
                <c:pt idx="35">
                  <c:v>РУДН</c:v>
                </c:pt>
                <c:pt idx="36">
                  <c:v>УГАУ</c:v>
                </c:pt>
                <c:pt idx="37">
                  <c:v>ВГУ</c:v>
                </c:pt>
                <c:pt idx="38">
                  <c:v>СФУ (Арктический) им. М.В. Ломоносова</c:v>
                </c:pt>
                <c:pt idx="39">
                  <c:v>Вавиловский университет</c:v>
                </c:pt>
              </c:strCache>
            </c:strRef>
          </c:cat>
          <c:val>
            <c:numRef>
              <c:f>Лист6!$B$2:$B$41</c:f>
              <c:numCache>
                <c:formatCode>General</c:formatCode>
                <c:ptCount val="40"/>
                <c:pt idx="0">
                  <c:v>2</c:v>
                </c:pt>
                <c:pt idx="5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4</c:v>
                </c:pt>
                <c:pt idx="12">
                  <c:v>2</c:v>
                </c:pt>
                <c:pt idx="15">
                  <c:v>1</c:v>
                </c:pt>
                <c:pt idx="17">
                  <c:v>1</c:v>
                </c:pt>
                <c:pt idx="29">
                  <c:v>1</c:v>
                </c:pt>
                <c:pt idx="3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D3-420C-A021-A7ECACC0ED14}"/>
            </c:ext>
          </c:extLst>
        </c:ser>
        <c:ser>
          <c:idx val="1"/>
          <c:order val="1"/>
          <c:tx>
            <c:strRef>
              <c:f>Лист6!$C$1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Лист6!$A$2:$A$41</c:f>
              <c:strCache>
                <c:ptCount val="40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ЮФУ</c:v>
                </c:pt>
                <c:pt idx="13">
                  <c:v>УГЛУ</c:v>
                </c:pt>
                <c:pt idx="14">
                  <c:v>БашГАУ</c:v>
                </c:pt>
                <c:pt idx="15">
                  <c:v>РГУПС</c:v>
                </c:pt>
                <c:pt idx="16">
                  <c:v>УГГУ</c:v>
                </c:pt>
                <c:pt idx="17">
                  <c:v>ГАУ СевЗауралья</c:v>
                </c:pt>
                <c:pt idx="18">
                  <c:v>ВГАУ</c:v>
                </c:pt>
                <c:pt idx="19">
                  <c:v>ТомГАСУ</c:v>
                </c:pt>
                <c:pt idx="20">
                  <c:v>СГАУ</c:v>
                </c:pt>
                <c:pt idx="21">
                  <c:v>ЮЗГУ</c:v>
                </c:pt>
                <c:pt idx="22">
                  <c:v>Т ГТУ</c:v>
                </c:pt>
                <c:pt idx="23">
                  <c:v>КнАГУ</c:v>
                </c:pt>
                <c:pt idx="24">
                  <c:v>РУТ</c:v>
                </c:pt>
                <c:pt idx="25">
                  <c:v>ТОГУ</c:v>
                </c:pt>
                <c:pt idx="26">
                  <c:v>МИИГАиК</c:v>
                </c:pt>
                <c:pt idx="27">
                  <c:v>СПбГУ</c:v>
                </c:pt>
                <c:pt idx="28">
                  <c:v>ЛГУ им. Пушкина</c:v>
                </c:pt>
                <c:pt idx="29">
                  <c:v>СПбГАУ</c:v>
                </c:pt>
                <c:pt idx="30">
                  <c:v>СПб ГАСУ</c:v>
                </c:pt>
                <c:pt idx="31">
                  <c:v>Луганский ГАУ им. К.Е. Ворошилова</c:v>
                </c:pt>
                <c:pt idx="32">
                  <c:v>УГЭУ</c:v>
                </c:pt>
                <c:pt idx="33">
                  <c:v>СПбГУПС</c:v>
                </c:pt>
                <c:pt idx="34">
                  <c:v>СГТУ</c:v>
                </c:pt>
                <c:pt idx="35">
                  <c:v>РУДН</c:v>
                </c:pt>
                <c:pt idx="36">
                  <c:v>УГАУ</c:v>
                </c:pt>
                <c:pt idx="37">
                  <c:v>ВГУ</c:v>
                </c:pt>
                <c:pt idx="38">
                  <c:v>СФУ (Арктический) им. М.В. Ломоносова</c:v>
                </c:pt>
                <c:pt idx="39">
                  <c:v>Вавиловский университет</c:v>
                </c:pt>
              </c:strCache>
            </c:strRef>
          </c:cat>
          <c:val>
            <c:numRef>
              <c:f>Лист6!$C$2:$C$41</c:f>
              <c:numCache>
                <c:formatCode>General</c:formatCode>
                <c:ptCount val="40"/>
                <c:pt idx="0">
                  <c:v>3</c:v>
                </c:pt>
                <c:pt idx="2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4</c:v>
                </c:pt>
                <c:pt idx="12">
                  <c:v>1</c:v>
                </c:pt>
                <c:pt idx="17">
                  <c:v>1</c:v>
                </c:pt>
                <c:pt idx="27">
                  <c:v>1</c:v>
                </c:pt>
                <c:pt idx="3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D3-420C-A021-A7ECACC0ED14}"/>
            </c:ext>
          </c:extLst>
        </c:ser>
        <c:ser>
          <c:idx val="2"/>
          <c:order val="2"/>
          <c:tx>
            <c:strRef>
              <c:f>Лист6!$D$1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Лист6!$A$2:$A$41</c:f>
              <c:strCache>
                <c:ptCount val="40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ЮФУ</c:v>
                </c:pt>
                <c:pt idx="13">
                  <c:v>УГЛУ</c:v>
                </c:pt>
                <c:pt idx="14">
                  <c:v>БашГАУ</c:v>
                </c:pt>
                <c:pt idx="15">
                  <c:v>РГУПС</c:v>
                </c:pt>
                <c:pt idx="16">
                  <c:v>УГГУ</c:v>
                </c:pt>
                <c:pt idx="17">
                  <c:v>ГАУ СевЗауралья</c:v>
                </c:pt>
                <c:pt idx="18">
                  <c:v>ВГАУ</c:v>
                </c:pt>
                <c:pt idx="19">
                  <c:v>ТомГАСУ</c:v>
                </c:pt>
                <c:pt idx="20">
                  <c:v>СГАУ</c:v>
                </c:pt>
                <c:pt idx="21">
                  <c:v>ЮЗГУ</c:v>
                </c:pt>
                <c:pt idx="22">
                  <c:v>Т ГТУ</c:v>
                </c:pt>
                <c:pt idx="23">
                  <c:v>КнАГУ</c:v>
                </c:pt>
                <c:pt idx="24">
                  <c:v>РУТ</c:v>
                </c:pt>
                <c:pt idx="25">
                  <c:v>ТОГУ</c:v>
                </c:pt>
                <c:pt idx="26">
                  <c:v>МИИГАиК</c:v>
                </c:pt>
                <c:pt idx="27">
                  <c:v>СПбГУ</c:v>
                </c:pt>
                <c:pt idx="28">
                  <c:v>ЛГУ им. Пушкина</c:v>
                </c:pt>
                <c:pt idx="29">
                  <c:v>СПбГАУ</c:v>
                </c:pt>
                <c:pt idx="30">
                  <c:v>СПб ГАСУ</c:v>
                </c:pt>
                <c:pt idx="31">
                  <c:v>Луганский ГАУ им. К.Е. Ворошилова</c:v>
                </c:pt>
                <c:pt idx="32">
                  <c:v>УГЭУ</c:v>
                </c:pt>
                <c:pt idx="33">
                  <c:v>СПбГУПС</c:v>
                </c:pt>
                <c:pt idx="34">
                  <c:v>СГТУ</c:v>
                </c:pt>
                <c:pt idx="35">
                  <c:v>РУДН</c:v>
                </c:pt>
                <c:pt idx="36">
                  <c:v>УГАУ</c:v>
                </c:pt>
                <c:pt idx="37">
                  <c:v>ВГУ</c:v>
                </c:pt>
                <c:pt idx="38">
                  <c:v>СФУ (Арктический) им. М.В. Ломоносова</c:v>
                </c:pt>
                <c:pt idx="39">
                  <c:v>Вавиловский университет</c:v>
                </c:pt>
              </c:strCache>
            </c:strRef>
          </c:cat>
          <c:val>
            <c:numRef>
              <c:f>Лист6!$D$2:$D$41</c:f>
              <c:numCache>
                <c:formatCode>General</c:formatCode>
                <c:ptCount val="40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8">
                  <c:v>1</c:v>
                </c:pt>
                <c:pt idx="9">
                  <c:v>1</c:v>
                </c:pt>
                <c:pt idx="11">
                  <c:v>2</c:v>
                </c:pt>
                <c:pt idx="14">
                  <c:v>2</c:v>
                </c:pt>
                <c:pt idx="15">
                  <c:v>1</c:v>
                </c:pt>
                <c:pt idx="17">
                  <c:v>1</c:v>
                </c:pt>
                <c:pt idx="23">
                  <c:v>1</c:v>
                </c:pt>
                <c:pt idx="27">
                  <c:v>1</c:v>
                </c:pt>
                <c:pt idx="29">
                  <c:v>2</c:v>
                </c:pt>
                <c:pt idx="32">
                  <c:v>1</c:v>
                </c:pt>
                <c:pt idx="3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D3-420C-A021-A7ECACC0ED14}"/>
            </c:ext>
          </c:extLst>
        </c:ser>
        <c:ser>
          <c:idx val="3"/>
          <c:order val="3"/>
          <c:tx>
            <c:strRef>
              <c:f>Лист6!$E$1</c:f>
              <c:strCache>
                <c:ptCount val="1"/>
                <c:pt idx="0">
                  <c:v>благ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Лист6!$A$2:$A$41</c:f>
              <c:strCache>
                <c:ptCount val="40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ЮФУ</c:v>
                </c:pt>
                <c:pt idx="13">
                  <c:v>УГЛУ</c:v>
                </c:pt>
                <c:pt idx="14">
                  <c:v>БашГАУ</c:v>
                </c:pt>
                <c:pt idx="15">
                  <c:v>РГУПС</c:v>
                </c:pt>
                <c:pt idx="16">
                  <c:v>УГГУ</c:v>
                </c:pt>
                <c:pt idx="17">
                  <c:v>ГАУ СевЗауралья</c:v>
                </c:pt>
                <c:pt idx="18">
                  <c:v>ВГАУ</c:v>
                </c:pt>
                <c:pt idx="19">
                  <c:v>ТомГАСУ</c:v>
                </c:pt>
                <c:pt idx="20">
                  <c:v>СГАУ</c:v>
                </c:pt>
                <c:pt idx="21">
                  <c:v>ЮЗГУ</c:v>
                </c:pt>
                <c:pt idx="22">
                  <c:v>Т ГТУ</c:v>
                </c:pt>
                <c:pt idx="23">
                  <c:v>КнАГУ</c:v>
                </c:pt>
                <c:pt idx="24">
                  <c:v>РУТ</c:v>
                </c:pt>
                <c:pt idx="25">
                  <c:v>ТОГУ</c:v>
                </c:pt>
                <c:pt idx="26">
                  <c:v>МИИГАиК</c:v>
                </c:pt>
                <c:pt idx="27">
                  <c:v>СПбГУ</c:v>
                </c:pt>
                <c:pt idx="28">
                  <c:v>ЛГУ им. Пушкина</c:v>
                </c:pt>
                <c:pt idx="29">
                  <c:v>СПбГАУ</c:v>
                </c:pt>
                <c:pt idx="30">
                  <c:v>СПб ГАСУ</c:v>
                </c:pt>
                <c:pt idx="31">
                  <c:v>Луганский ГАУ им. К.Е. Ворошилова</c:v>
                </c:pt>
                <c:pt idx="32">
                  <c:v>УГЭУ</c:v>
                </c:pt>
                <c:pt idx="33">
                  <c:v>СПбГУПС</c:v>
                </c:pt>
                <c:pt idx="34">
                  <c:v>СГТУ</c:v>
                </c:pt>
                <c:pt idx="35">
                  <c:v>РУДН</c:v>
                </c:pt>
                <c:pt idx="36">
                  <c:v>УГАУ</c:v>
                </c:pt>
                <c:pt idx="37">
                  <c:v>ВГУ</c:v>
                </c:pt>
                <c:pt idx="38">
                  <c:v>СФУ (Арктический) им. М.В. Ломоносова</c:v>
                </c:pt>
                <c:pt idx="39">
                  <c:v>Вавиловский университет</c:v>
                </c:pt>
              </c:strCache>
            </c:strRef>
          </c:cat>
          <c:val>
            <c:numRef>
              <c:f>Лист6!$E$2:$E$41</c:f>
              <c:numCache>
                <c:formatCode>General</c:formatCode>
                <c:ptCount val="40"/>
                <c:pt idx="0">
                  <c:v>29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3">
                  <c:v>2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4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1</c:v>
                </c:pt>
                <c:pt idx="22">
                  <c:v>2</c:v>
                </c:pt>
                <c:pt idx="23">
                  <c:v>1</c:v>
                </c:pt>
                <c:pt idx="24">
                  <c:v>1</c:v>
                </c:pt>
                <c:pt idx="25">
                  <c:v>5</c:v>
                </c:pt>
                <c:pt idx="26">
                  <c:v>4</c:v>
                </c:pt>
                <c:pt idx="27">
                  <c:v>2</c:v>
                </c:pt>
                <c:pt idx="28">
                  <c:v>1</c:v>
                </c:pt>
                <c:pt idx="29">
                  <c:v>2</c:v>
                </c:pt>
                <c:pt idx="30">
                  <c:v>2</c:v>
                </c:pt>
                <c:pt idx="31">
                  <c:v>3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2</c:v>
                </c:pt>
                <c:pt idx="38">
                  <c:v>1</c:v>
                </c:pt>
                <c:pt idx="39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D3-420C-A021-A7ECACC0E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425296"/>
        <c:axId val="223425840"/>
      </c:barChart>
      <c:catAx>
        <c:axId val="22342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425840"/>
        <c:crosses val="autoZero"/>
        <c:auto val="1"/>
        <c:lblAlgn val="ctr"/>
        <c:lblOffset val="100"/>
        <c:noMultiLvlLbl val="0"/>
      </c:catAx>
      <c:valAx>
        <c:axId val="22342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425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solidFill>
        <a:schemeClr val="bg2">
          <a:lumMod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2021 год </a:t>
            </a:r>
            <a:r>
              <a:rPr lang="ru-RU" dirty="0"/>
              <a:t>– (9</a:t>
            </a:r>
            <a:r>
              <a:rPr lang="ru-RU" baseline="0" dirty="0"/>
              <a:t> лучших вузов)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825846179854368E-2"/>
          <c:y val="6.8687195052165209E-2"/>
          <c:w val="0.88901217805810617"/>
          <c:h val="0.47340009940953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Лист3!$B$1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Лист3!$A$2:$A$10</c:f>
              <c:strCache>
                <c:ptCount val="9"/>
                <c:pt idx="0">
                  <c:v>ГУЗ</c:v>
                </c:pt>
                <c:pt idx="1">
                  <c:v>НИМИ ДонГАУ</c:v>
                </c:pt>
                <c:pt idx="2">
                  <c:v>Пермский ГАТУ</c:v>
                </c:pt>
                <c:pt idx="3">
                  <c:v>ДальГАУ</c:v>
                </c:pt>
                <c:pt idx="4">
                  <c:v>Пензенский ГУАС</c:v>
                </c:pt>
                <c:pt idx="5">
                  <c:v>Кубанский ГАУ</c:v>
                </c:pt>
                <c:pt idx="6">
                  <c:v>НГГАСУ</c:v>
                </c:pt>
                <c:pt idx="7">
                  <c:v>Донской ГТУ</c:v>
                </c:pt>
                <c:pt idx="8">
                  <c:v>ТюмГИУ</c:v>
                </c:pt>
              </c:strCache>
            </c:strRef>
          </c:cat>
          <c:val>
            <c:numRef>
              <c:f>Лист3!$B$2:$B$10</c:f>
              <c:numCache>
                <c:formatCode>General</c:formatCode>
                <c:ptCount val="9"/>
                <c:pt idx="0">
                  <c:v>7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00-4AD1-9B4C-8D0AB5964329}"/>
            </c:ext>
          </c:extLst>
        </c:ser>
        <c:ser>
          <c:idx val="1"/>
          <c:order val="1"/>
          <c:tx>
            <c:strRef>
              <c:f>Лист3!$C$1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Лист3!$A$2:$A$10</c:f>
              <c:strCache>
                <c:ptCount val="9"/>
                <c:pt idx="0">
                  <c:v>ГУЗ</c:v>
                </c:pt>
                <c:pt idx="1">
                  <c:v>НИМИ ДонГАУ</c:v>
                </c:pt>
                <c:pt idx="2">
                  <c:v>Пермский ГАТУ</c:v>
                </c:pt>
                <c:pt idx="3">
                  <c:v>ДальГАУ</c:v>
                </c:pt>
                <c:pt idx="4">
                  <c:v>Пензенский ГУАС</c:v>
                </c:pt>
                <c:pt idx="5">
                  <c:v>Кубанский ГАУ</c:v>
                </c:pt>
                <c:pt idx="6">
                  <c:v>НГГАСУ</c:v>
                </c:pt>
                <c:pt idx="7">
                  <c:v>Донской ГТУ</c:v>
                </c:pt>
                <c:pt idx="8">
                  <c:v>ТюмГИУ</c:v>
                </c:pt>
              </c:strCache>
            </c:strRef>
          </c:cat>
          <c:val>
            <c:numRef>
              <c:f>Лист3!$C$2:$C$10</c:f>
              <c:numCache>
                <c:formatCode>General</c:formatCode>
                <c:ptCount val="9"/>
                <c:pt idx="0">
                  <c:v>12</c:v>
                </c:pt>
                <c:pt idx="1">
                  <c:v>4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00-4AD1-9B4C-8D0AB5964329}"/>
            </c:ext>
          </c:extLst>
        </c:ser>
        <c:ser>
          <c:idx val="2"/>
          <c:order val="2"/>
          <c:tx>
            <c:strRef>
              <c:f>Лист3!$D$1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Лист3!$A$2:$A$10</c:f>
              <c:strCache>
                <c:ptCount val="9"/>
                <c:pt idx="0">
                  <c:v>ГУЗ</c:v>
                </c:pt>
                <c:pt idx="1">
                  <c:v>НИМИ ДонГАУ</c:v>
                </c:pt>
                <c:pt idx="2">
                  <c:v>Пермский ГАТУ</c:v>
                </c:pt>
                <c:pt idx="3">
                  <c:v>ДальГАУ</c:v>
                </c:pt>
                <c:pt idx="4">
                  <c:v>Пензенский ГУАС</c:v>
                </c:pt>
                <c:pt idx="5">
                  <c:v>Кубанский ГАУ</c:v>
                </c:pt>
                <c:pt idx="6">
                  <c:v>НГГАСУ</c:v>
                </c:pt>
                <c:pt idx="7">
                  <c:v>Донской ГТУ</c:v>
                </c:pt>
                <c:pt idx="8">
                  <c:v>ТюмГИУ</c:v>
                </c:pt>
              </c:strCache>
            </c:strRef>
          </c:cat>
          <c:val>
            <c:numRef>
              <c:f>Лист3!$D$2:$D$10</c:f>
              <c:numCache>
                <c:formatCode>General</c:formatCode>
                <c:ptCount val="9"/>
                <c:pt idx="0">
                  <c:v>7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F00-4AD1-9B4C-8D0AB5964329}"/>
            </c:ext>
          </c:extLst>
        </c:ser>
        <c:ser>
          <c:idx val="3"/>
          <c:order val="3"/>
          <c:tx>
            <c:strRef>
              <c:f>Лист3!$E$1</c:f>
              <c:strCache>
                <c:ptCount val="1"/>
                <c:pt idx="0">
                  <c:v>благ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Лист3!$A$2:$A$10</c:f>
              <c:strCache>
                <c:ptCount val="9"/>
                <c:pt idx="0">
                  <c:v>ГУЗ</c:v>
                </c:pt>
                <c:pt idx="1">
                  <c:v>НИМИ ДонГАУ</c:v>
                </c:pt>
                <c:pt idx="2">
                  <c:v>Пермский ГАТУ</c:v>
                </c:pt>
                <c:pt idx="3">
                  <c:v>ДальГАУ</c:v>
                </c:pt>
                <c:pt idx="4">
                  <c:v>Пензенский ГУАС</c:v>
                </c:pt>
                <c:pt idx="5">
                  <c:v>Кубанский ГАУ</c:v>
                </c:pt>
                <c:pt idx="6">
                  <c:v>НГГАСУ</c:v>
                </c:pt>
                <c:pt idx="7">
                  <c:v>Донской ГТУ</c:v>
                </c:pt>
                <c:pt idx="8">
                  <c:v>ТюмГИУ</c:v>
                </c:pt>
              </c:strCache>
            </c:strRef>
          </c:cat>
          <c:val>
            <c:numRef>
              <c:f>Лист3!$E$2:$E$10</c:f>
              <c:numCache>
                <c:formatCode>General</c:formatCode>
                <c:ptCount val="9"/>
                <c:pt idx="0">
                  <c:v>7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00-4AD1-9B4C-8D0AB59643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025664"/>
        <c:axId val="270016960"/>
      </c:barChart>
      <c:catAx>
        <c:axId val="27002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0016960"/>
        <c:crosses val="autoZero"/>
        <c:auto val="1"/>
        <c:lblAlgn val="ctr"/>
        <c:lblOffset val="100"/>
        <c:noMultiLvlLbl val="0"/>
      </c:catAx>
      <c:valAx>
        <c:axId val="270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 ВКР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0025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2022 год </a:t>
            </a:r>
            <a:r>
              <a:rPr lang="ru-RU" b="0" dirty="0"/>
              <a:t>– (15 лучших вузов)</a:t>
            </a:r>
          </a:p>
        </c:rich>
      </c:tx>
      <c:layout>
        <c:manualLayout>
          <c:xMode val="edge"/>
          <c:yMode val="edge"/>
          <c:x val="0.43476483924851206"/>
          <c:y val="7.55740540651522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825846179854368E-2"/>
          <c:y val="2.2377971004078113E-2"/>
          <c:w val="0.88901217805810617"/>
          <c:h val="0.40401132067723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Лист4!$B$1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Лист4!$A$2:$A$16</c:f>
              <c:strCache>
                <c:ptCount val="15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Донской 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РГУПС</c:v>
                </c:pt>
                <c:pt idx="13">
                  <c:v>ГАУ Сев.Зауралья</c:v>
                </c:pt>
                <c:pt idx="14">
                  <c:v>СПб ГУ</c:v>
                </c:pt>
              </c:strCache>
            </c:strRef>
          </c:cat>
          <c:val>
            <c:numRef>
              <c:f>Лист4!$B$2:$B$16</c:f>
              <c:numCache>
                <c:formatCode>General</c:formatCode>
                <c:ptCount val="15"/>
                <c:pt idx="0">
                  <c:v>7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1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45-4CD7-BAEC-0460FB9440A7}"/>
            </c:ext>
          </c:extLst>
        </c:ser>
        <c:ser>
          <c:idx val="1"/>
          <c:order val="1"/>
          <c:tx>
            <c:strRef>
              <c:f>Лист4!$C$1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Лист4!$A$2:$A$16</c:f>
              <c:strCache>
                <c:ptCount val="15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Донской 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РГУПС</c:v>
                </c:pt>
                <c:pt idx="13">
                  <c:v>ГАУ Сев.Зауралья</c:v>
                </c:pt>
                <c:pt idx="14">
                  <c:v>СПб ГУ</c:v>
                </c:pt>
              </c:strCache>
            </c:strRef>
          </c:cat>
          <c:val>
            <c:numRef>
              <c:f>Лист4!$C$2:$C$16</c:f>
              <c:numCache>
                <c:formatCode>General</c:formatCode>
                <c:ptCount val="15"/>
                <c:pt idx="0">
                  <c:v>8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5">
                  <c:v>1</c:v>
                </c:pt>
                <c:pt idx="7">
                  <c:v>2</c:v>
                </c:pt>
                <c:pt idx="9">
                  <c:v>3</c:v>
                </c:pt>
                <c:pt idx="12">
                  <c:v>1</c:v>
                </c:pt>
                <c:pt idx="13">
                  <c:v>2</c:v>
                </c:pt>
                <c:pt idx="1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45-4CD7-BAEC-0460FB9440A7}"/>
            </c:ext>
          </c:extLst>
        </c:ser>
        <c:ser>
          <c:idx val="2"/>
          <c:order val="2"/>
          <c:tx>
            <c:strRef>
              <c:f>Лист4!$D$1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Лист4!$A$2:$A$16</c:f>
              <c:strCache>
                <c:ptCount val="15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Донской 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РГУПС</c:v>
                </c:pt>
                <c:pt idx="13">
                  <c:v>ГАУ Сев.Зауралья</c:v>
                </c:pt>
                <c:pt idx="14">
                  <c:v>СПб ГУ</c:v>
                </c:pt>
              </c:strCache>
            </c:strRef>
          </c:cat>
          <c:val>
            <c:numRef>
              <c:f>Лист4!$D$2:$D$16</c:f>
              <c:numCache>
                <c:formatCode>General</c:formatCode>
                <c:ptCount val="15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8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45-4CD7-BAEC-0460FB9440A7}"/>
            </c:ext>
          </c:extLst>
        </c:ser>
        <c:ser>
          <c:idx val="3"/>
          <c:order val="3"/>
          <c:tx>
            <c:strRef>
              <c:f>Лист4!$E$1</c:f>
              <c:strCache>
                <c:ptCount val="1"/>
                <c:pt idx="0">
                  <c:v>благ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Лист4!$A$2:$A$16</c:f>
              <c:strCache>
                <c:ptCount val="15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ДальГАУ</c:v>
                </c:pt>
                <c:pt idx="4">
                  <c:v>ПГУАС</c:v>
                </c:pt>
                <c:pt idx="5">
                  <c:v>КубГАУ</c:v>
                </c:pt>
                <c:pt idx="6">
                  <c:v>КубГТУ</c:v>
                </c:pt>
                <c:pt idx="7">
                  <c:v>НГГАСУ</c:v>
                </c:pt>
                <c:pt idx="8">
                  <c:v>НИМИ им. А.К. Кортунова ДонГАУ</c:v>
                </c:pt>
                <c:pt idx="9">
                  <c:v>Донской ГТУ</c:v>
                </c:pt>
                <c:pt idx="10">
                  <c:v>ТюмГИУ</c:v>
                </c:pt>
                <c:pt idx="11">
                  <c:v>ОмГАУ</c:v>
                </c:pt>
                <c:pt idx="12">
                  <c:v>РГУПС</c:v>
                </c:pt>
                <c:pt idx="13">
                  <c:v>ГАУ Сев.Зауралья</c:v>
                </c:pt>
                <c:pt idx="14">
                  <c:v>СПб ГУ</c:v>
                </c:pt>
              </c:strCache>
            </c:strRef>
          </c:cat>
          <c:val>
            <c:numRef>
              <c:f>Лист4!$E$2:$E$16</c:f>
              <c:numCache>
                <c:formatCode>General</c:formatCode>
                <c:ptCount val="15"/>
                <c:pt idx="0">
                  <c:v>10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1</c:v>
                </c:pt>
                <c:pt idx="6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5</c:v>
                </c:pt>
                <c:pt idx="11">
                  <c:v>4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045-4CD7-BAEC-0460FB944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022944"/>
        <c:axId val="270018592"/>
      </c:barChart>
      <c:catAx>
        <c:axId val="27002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0018592"/>
        <c:crosses val="autoZero"/>
        <c:auto val="1"/>
        <c:lblAlgn val="ctr"/>
        <c:lblOffset val="100"/>
        <c:noMultiLvlLbl val="0"/>
      </c:catAx>
      <c:valAx>
        <c:axId val="27001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 ВКР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00229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2023 год - </a:t>
            </a:r>
            <a:r>
              <a:rPr lang="ru-RU" b="0" dirty="0"/>
              <a:t>(17 лучших вузов)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733764744659806E-2"/>
          <c:y val="2.2036088886448608E-2"/>
          <c:w val="0.90016613950677016"/>
          <c:h val="0.50088858137543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Лист5!$B$1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Лист5!$A$2:$A$18</c:f>
              <c:strCache>
                <c:ptCount val="17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ПГУАС</c:v>
                </c:pt>
                <c:pt idx="4">
                  <c:v>КубГАУ</c:v>
                </c:pt>
                <c:pt idx="5">
                  <c:v>КубГТУ</c:v>
                </c:pt>
                <c:pt idx="6">
                  <c:v>НГГАСУ</c:v>
                </c:pt>
                <c:pt idx="7">
                  <c:v>НИМИ им. А.К. Кортунова ДонГАУ</c:v>
                </c:pt>
                <c:pt idx="8">
                  <c:v>ДонГТУ</c:v>
                </c:pt>
                <c:pt idx="9">
                  <c:v>ТюмГИУ</c:v>
                </c:pt>
                <c:pt idx="10">
                  <c:v>ОмГАУ</c:v>
                </c:pt>
                <c:pt idx="11">
                  <c:v>ЮФУ</c:v>
                </c:pt>
                <c:pt idx="12">
                  <c:v>БашГАУ</c:v>
                </c:pt>
                <c:pt idx="13">
                  <c:v>ГАУ СевЗауралья</c:v>
                </c:pt>
                <c:pt idx="14">
                  <c:v>СПб Горный университет императрицы Екатерины II</c:v>
                </c:pt>
                <c:pt idx="15">
                  <c:v>СПб ГАУ</c:v>
                </c:pt>
                <c:pt idx="16">
                  <c:v>Луганский ГАУ им. К.Е. Ворошилова</c:v>
                </c:pt>
              </c:strCache>
            </c:strRef>
          </c:cat>
          <c:val>
            <c:numRef>
              <c:f>Лист5!$B$2:$B$18</c:f>
              <c:numCache>
                <c:formatCode>General</c:formatCode>
                <c:ptCount val="17"/>
                <c:pt idx="0">
                  <c:v>2</c:v>
                </c:pt>
                <c:pt idx="4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4</c:v>
                </c:pt>
                <c:pt idx="11">
                  <c:v>2</c:v>
                </c:pt>
                <c:pt idx="13">
                  <c:v>1</c:v>
                </c:pt>
                <c:pt idx="1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CC-448E-84FA-5A6D216BAD5B}"/>
            </c:ext>
          </c:extLst>
        </c:ser>
        <c:ser>
          <c:idx val="1"/>
          <c:order val="1"/>
          <c:tx>
            <c:strRef>
              <c:f>Лист5!$C$1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Лист5!$A$2:$A$18</c:f>
              <c:strCache>
                <c:ptCount val="17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ПГУАС</c:v>
                </c:pt>
                <c:pt idx="4">
                  <c:v>КубГАУ</c:v>
                </c:pt>
                <c:pt idx="5">
                  <c:v>КубГТУ</c:v>
                </c:pt>
                <c:pt idx="6">
                  <c:v>НГГАСУ</c:v>
                </c:pt>
                <c:pt idx="7">
                  <c:v>НИМИ им. А.К. Кортунова ДонГАУ</c:v>
                </c:pt>
                <c:pt idx="8">
                  <c:v>ДонГТУ</c:v>
                </c:pt>
                <c:pt idx="9">
                  <c:v>ТюмГИУ</c:v>
                </c:pt>
                <c:pt idx="10">
                  <c:v>ОмГАУ</c:v>
                </c:pt>
                <c:pt idx="11">
                  <c:v>ЮФУ</c:v>
                </c:pt>
                <c:pt idx="12">
                  <c:v>БашГАУ</c:v>
                </c:pt>
                <c:pt idx="13">
                  <c:v>ГАУ СевЗауралья</c:v>
                </c:pt>
                <c:pt idx="14">
                  <c:v>СПб Горный университет императрицы Екатерины II</c:v>
                </c:pt>
                <c:pt idx="15">
                  <c:v>СПб ГАУ</c:v>
                </c:pt>
                <c:pt idx="16">
                  <c:v>Луганский ГАУ им. К.Е. Ворошилова</c:v>
                </c:pt>
              </c:strCache>
            </c:strRef>
          </c:cat>
          <c:val>
            <c:numRef>
              <c:f>Лист5!$C$2:$C$18</c:f>
              <c:numCache>
                <c:formatCode>General</c:formatCode>
                <c:ptCount val="17"/>
                <c:pt idx="0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4</c:v>
                </c:pt>
                <c:pt idx="11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CC-448E-84FA-5A6D216BAD5B}"/>
            </c:ext>
          </c:extLst>
        </c:ser>
        <c:ser>
          <c:idx val="2"/>
          <c:order val="2"/>
          <c:tx>
            <c:strRef>
              <c:f>Лист5!$D$1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Лист5!$A$2:$A$18</c:f>
              <c:strCache>
                <c:ptCount val="17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ПГУАС</c:v>
                </c:pt>
                <c:pt idx="4">
                  <c:v>КубГАУ</c:v>
                </c:pt>
                <c:pt idx="5">
                  <c:v>КубГТУ</c:v>
                </c:pt>
                <c:pt idx="6">
                  <c:v>НГГАСУ</c:v>
                </c:pt>
                <c:pt idx="7">
                  <c:v>НИМИ им. А.К. Кортунова ДонГАУ</c:v>
                </c:pt>
                <c:pt idx="8">
                  <c:v>ДонГТУ</c:v>
                </c:pt>
                <c:pt idx="9">
                  <c:v>ТюмГИУ</c:v>
                </c:pt>
                <c:pt idx="10">
                  <c:v>ОмГАУ</c:v>
                </c:pt>
                <c:pt idx="11">
                  <c:v>ЮФУ</c:v>
                </c:pt>
                <c:pt idx="12">
                  <c:v>БашГАУ</c:v>
                </c:pt>
                <c:pt idx="13">
                  <c:v>ГАУ СевЗауралья</c:v>
                </c:pt>
                <c:pt idx="14">
                  <c:v>СПб Горный университет императрицы Екатерины II</c:v>
                </c:pt>
                <c:pt idx="15">
                  <c:v>СПб ГАУ</c:v>
                </c:pt>
                <c:pt idx="16">
                  <c:v>Луганский ГАУ им. К.Е. Ворошилова</c:v>
                </c:pt>
              </c:strCache>
            </c:strRef>
          </c:cat>
          <c:val>
            <c:numRef>
              <c:f>Лист5!$D$2:$D$18</c:f>
              <c:numCache>
                <c:formatCode>General</c:formatCode>
                <c:ptCount val="17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7">
                  <c:v>1</c:v>
                </c:pt>
                <c:pt idx="8">
                  <c:v>1</c:v>
                </c:pt>
                <c:pt idx="10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CC-448E-84FA-5A6D216BAD5B}"/>
            </c:ext>
          </c:extLst>
        </c:ser>
        <c:ser>
          <c:idx val="3"/>
          <c:order val="3"/>
          <c:tx>
            <c:strRef>
              <c:f>Лист5!$E$1</c:f>
              <c:strCache>
                <c:ptCount val="1"/>
                <c:pt idx="0">
                  <c:v>благ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Лист5!$A$2:$A$18</c:f>
              <c:strCache>
                <c:ptCount val="17"/>
                <c:pt idx="0">
                  <c:v>ГУЗ</c:v>
                </c:pt>
                <c:pt idx="1">
                  <c:v>БГТУ им. В.Г. Шухова</c:v>
                </c:pt>
                <c:pt idx="2">
                  <c:v>ПГАТУ</c:v>
                </c:pt>
                <c:pt idx="3">
                  <c:v>ПГУАС</c:v>
                </c:pt>
                <c:pt idx="4">
                  <c:v>КубГАУ</c:v>
                </c:pt>
                <c:pt idx="5">
                  <c:v>КубГТУ</c:v>
                </c:pt>
                <c:pt idx="6">
                  <c:v>НГГАСУ</c:v>
                </c:pt>
                <c:pt idx="7">
                  <c:v>НИМИ им. А.К. Кортунова ДонГАУ</c:v>
                </c:pt>
                <c:pt idx="8">
                  <c:v>ДонГТУ</c:v>
                </c:pt>
                <c:pt idx="9">
                  <c:v>ТюмГИУ</c:v>
                </c:pt>
                <c:pt idx="10">
                  <c:v>ОмГАУ</c:v>
                </c:pt>
                <c:pt idx="11">
                  <c:v>ЮФУ</c:v>
                </c:pt>
                <c:pt idx="12">
                  <c:v>БашГАУ</c:v>
                </c:pt>
                <c:pt idx="13">
                  <c:v>ГАУ СевЗауралья</c:v>
                </c:pt>
                <c:pt idx="14">
                  <c:v>СПб Горный университет императрицы Екатерины II</c:v>
                </c:pt>
                <c:pt idx="15">
                  <c:v>СПб ГАУ</c:v>
                </c:pt>
                <c:pt idx="16">
                  <c:v>Луганский ГАУ им. К.Е. Ворошилова</c:v>
                </c:pt>
              </c:strCache>
            </c:strRef>
          </c:cat>
          <c:val>
            <c:numRef>
              <c:f>Лист5!$E$2:$E$18</c:f>
              <c:numCache>
                <c:formatCode>General</c:formatCode>
                <c:ptCount val="17"/>
                <c:pt idx="0">
                  <c:v>29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ECC-448E-84FA-5A6D216BA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0027296"/>
        <c:axId val="270029472"/>
      </c:barChart>
      <c:catAx>
        <c:axId val="27002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0029472"/>
        <c:crosses val="autoZero"/>
        <c:auto val="1"/>
        <c:lblAlgn val="ctr"/>
        <c:lblOffset val="100"/>
        <c:noMultiLvlLbl val="0"/>
      </c:catAx>
      <c:valAx>
        <c:axId val="27002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 вузов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0027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9T08:07:59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9T08:10:32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9T08:10:34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9T08:10:38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E5A73-C751-46D8-8339-7007C626CE95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FE51B-6919-4E7A-98E8-D4B3359C3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20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B9687F-FF7C-4C89-B52E-B07617872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6000" y="459000"/>
            <a:ext cx="4095000" cy="229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4195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F65B05-C9DF-495B-BC32-9067BF17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16C4DAD-4775-4BB5-9F8E-3F4536DC7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FA3F7D6-2AD9-4D00-83BA-AA5B0B679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E7887E0-D7B5-4184-A468-F9C8C69D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3D41-9AB5-45A1-8FB1-62ACC3F82D63}" type="datetime1">
              <a:rPr lang="ru-RU" smtClean="0"/>
              <a:t>06.06.2024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FF407C9-46FD-47EA-A56E-9FCFF140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0647174-3A28-4965-8AC6-BA804037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74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13B851-1073-4142-AC03-D7940501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1006293-5393-479B-8E59-F3D936980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F94A1-5E32-428F-8412-E9B369B5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D9F0F-4D41-4E5C-9E29-E8220032A0A7}" type="datetime1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9EB30F-A197-4CC3-B41E-3DCE0AA4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758561B-B392-47E3-B47B-1D4B4791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49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A3883AF-389F-486F-B3A6-43711548D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D22A35D-27C6-4877-B8CA-2D3FD4DFB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1BD524-8DDF-45DF-B896-BB18A5AE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F4BB-E6DB-4145-BC10-392B4C872A93}" type="datetime1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57FB69-ECEA-4906-9FCE-4A42EF3C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871214-CF13-454D-B2BB-A6D5BE54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683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0A1A5D-5A81-47DB-BE2C-03E0990F0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9431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D18D89D-FEB0-4064-AD3B-357BF020B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08CCA0-7AC9-4458-99BC-25257703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0D3C67-BE5D-407B-9B8B-601C8F2E0611}" type="datetime1">
              <a:rPr lang="ru-RU" smtClean="0">
                <a:solidFill>
                  <a:prstClr val="white"/>
                </a:solidFill>
              </a:rPr>
              <a:t>06.06.2024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410E7-85CD-46DA-BC17-90383213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C549DF-D60D-41D0-9ADE-DA8EA16A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9F1CE1-AE97-4474-A621-9FAA4F63F5A7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A079D8C-B135-4B29-9B74-4C89FD7E531F}"/>
              </a:ext>
            </a:extLst>
          </p:cNvPr>
          <p:cNvSpPr/>
          <p:nvPr userDrawn="1"/>
        </p:nvSpPr>
        <p:spPr>
          <a:xfrm>
            <a:off x="8625840" y="6644640"/>
            <a:ext cx="3600000" cy="21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F0D1648-B806-40EE-B6E3-7634106F579D}"/>
              </a:ext>
            </a:extLst>
          </p:cNvPr>
          <p:cNvSpPr/>
          <p:nvPr userDrawn="1"/>
        </p:nvSpPr>
        <p:spPr>
          <a:xfrm>
            <a:off x="0" y="-22383"/>
            <a:ext cx="3600000" cy="21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D45F2DE-3202-46E3-A4DF-1E1F8D2367F3}"/>
              </a:ext>
            </a:extLst>
          </p:cNvPr>
          <p:cNvSpPr/>
          <p:nvPr userDrawn="1"/>
        </p:nvSpPr>
        <p:spPr>
          <a:xfrm rot="16200000">
            <a:off x="8820811" y="3139757"/>
            <a:ext cx="6492875" cy="213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4E4023C-83D7-4B9B-83E0-97AB0F4AC43B}"/>
              </a:ext>
            </a:extLst>
          </p:cNvPr>
          <p:cNvSpPr/>
          <p:nvPr userDrawn="1"/>
        </p:nvSpPr>
        <p:spPr>
          <a:xfrm rot="16200000">
            <a:off x="-3139758" y="3504883"/>
            <a:ext cx="6492875" cy="213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70539" cy="1325563"/>
          </a:xfrm>
        </p:spPr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053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8B632DE5-F5F2-4462-94DA-69002633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2750" y="0"/>
            <a:ext cx="415925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DBF8-7357-463D-95E3-26CB1608C6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F0D9FAC9-46ED-4B2F-8516-B63FF23543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01875"/>
            <a:ext cx="4895129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14">
            <a:extLst>
              <a:ext uri="{FF2B5EF4-FFF2-40B4-BE49-F238E27FC236}">
                <a16:creationId xmlns="" xmlns:a16="http://schemas.microsoft.com/office/drawing/2014/main" id="{4413139B-1729-455B-B830-4DAB12D9B2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8672" y="4428023"/>
            <a:ext cx="4879887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="" xmlns:a16="http://schemas.microsoft.com/office/drawing/2014/main" id="{222B09F7-7246-4274-A513-9BEACBF61E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441" y="4428022"/>
            <a:ext cx="4879888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="" xmlns:a16="http://schemas.microsoft.com/office/drawing/2014/main" id="{4B61BE1B-0619-47D5-8D00-1DBE9B7F40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8672" y="2320617"/>
            <a:ext cx="4940847" cy="15684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14E300-70A9-4046-B13A-C580CDF0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2941CF8-4508-43CA-BA33-C0B9ED75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26F-B4BF-4463-81EF-A4BFAC6A02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F7B9934-7384-4A83-8B0E-FFF486DD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F36D14-7448-4ACB-B1EC-DDDAAA95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02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6F616B-C814-43CB-9D66-2ACCE175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AE93A1-6738-46E4-8F22-EE921A983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78392C-C9F7-4DEF-AA81-542C2AAC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3A73-A2CC-4E95-BBDA-D949A2C116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0A34EB-7EF1-4575-A605-E6075A63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F6B72C-E973-4717-9B32-EB861DCB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B2E75F-9088-4AF4-8538-84AAE271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279000"/>
            <a:ext cx="107478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2E5234-1F54-4083-945A-0E0C0967D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00" y="2055813"/>
            <a:ext cx="10747800" cy="4121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78402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9AC03E-CC96-46B4-8F06-809941B6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D83CB0-A9EB-4FCC-AFF1-9C0719455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2A519CA-8C32-464E-AB8C-C7DAE493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389CDC-954B-4F3C-8708-20D835E7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7277-B809-4645-B4CD-DBF293BF42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021DA71-9B62-4B5B-9FC5-8A2FE4CE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C5407C-33E1-4753-B9AC-F00DBA80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663584-63A5-4369-B563-05FB35552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8BDB9A-93BD-4EBA-9434-1716F897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C6B4D10-58E3-4843-B773-ACE304291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F791276-15DC-4AAA-A29A-7294AAED5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984DE98-0C02-460E-AEB8-1FFCF6EE5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AE545B8-BE5D-416A-A9C4-DD942138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ACC6-C0DC-4034-901E-3F24A6156C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03D84F0-63EB-4F1F-A304-21FC5773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6BA2A66-252D-4BBD-AD7E-3C84EC95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A3F95C-774F-4E30-AE17-04AC0612D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A740606-3AD8-42ED-B129-A3DEC06B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2501-5BEB-4C57-AC5C-2638AD9401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47C616E-EC5D-4161-B871-4DBFA23F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17A186C-6BE5-484A-94F6-B5CFB1FB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4059D37-F92B-4726-A34B-164AC46F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6154-8AC0-45AC-A406-2489FB6E94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EB8A300-DCC2-4DBC-89F3-19460679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AE01FBC-E1B1-44CF-B5F4-B0621F58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CDE81A-B789-490D-9823-1DCB7955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E3DE41-335B-4255-BD1B-1BD5FD769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1CDC965-EE27-49DE-926C-3E4E5F353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187F107-3B06-47AE-890B-4028A5F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48CBF-CE5A-4DE6-843A-041FA3B50F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E7A224-216B-43E1-A95E-10F95BB0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5BF9C8F-012F-410C-9624-42ADB56B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7FA0CA-376B-46DC-813B-5E5FBFAA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1EBA494-E82E-4757-A3C0-955EA65D1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3117C38-1525-4DAA-A6A8-79732457C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F361C5-F126-4C0B-AE3A-2CBA980E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80CA-60FF-4C85-BA42-C373CB09A9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F4F4485-29FD-4F98-96FC-E5D8DCB9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942FB67-03FB-449E-89B5-DF67F63D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1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75B5E7-60F9-464C-B174-D06589C5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28484D1-D333-4AE1-BBFC-CD1DEC20F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4A59D6A-B58D-4E95-A396-200C9B9B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0D69-6AC1-4F95-A133-C33E4C84FA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EB437D5-797B-49CA-AD3B-BE3CAF57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A1F4BFD-DCAB-4FA8-B42C-658D6832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DD7D349-5ABD-40CA-91CD-9AC19B7C0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28E4FE5-4CB9-457C-9776-A6FC25BBA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6DF420E-C006-48BA-ACD0-A009889F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58A-109C-47D4-A46D-E9FAB3EF5C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6841BA-4A5C-4F80-82B2-3FE13D1DF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5348BA-A8D9-4752-9849-D1F48047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0A1A5D-5A81-47DB-BE2C-03E0990F0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9431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D18D89D-FEB0-4064-AD3B-357BF020B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08CCA0-7AC9-4458-99BC-25257703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FC1FA8-2AFE-48C6-95B9-36C1F3ED5DF8}" type="datetime1">
              <a:rPr lang="ru-RU" smtClean="0">
                <a:solidFill>
                  <a:prstClr val="white"/>
                </a:solidFill>
              </a:rPr>
              <a:t>06.06.2024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410E7-85CD-46DA-BC17-90383213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C549DF-D60D-41D0-9ADE-DA8EA16A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9F1CE1-AE97-4474-A621-9FAA4F63F5A7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A079D8C-B135-4B29-9B74-4C89FD7E531F}"/>
              </a:ext>
            </a:extLst>
          </p:cNvPr>
          <p:cNvSpPr/>
          <p:nvPr userDrawn="1"/>
        </p:nvSpPr>
        <p:spPr>
          <a:xfrm>
            <a:off x="8625840" y="6644640"/>
            <a:ext cx="3600000" cy="21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F0D1648-B806-40EE-B6E3-7634106F579D}"/>
              </a:ext>
            </a:extLst>
          </p:cNvPr>
          <p:cNvSpPr/>
          <p:nvPr userDrawn="1"/>
        </p:nvSpPr>
        <p:spPr>
          <a:xfrm>
            <a:off x="0" y="-22383"/>
            <a:ext cx="3600000" cy="21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D45F2DE-3202-46E3-A4DF-1E1F8D2367F3}"/>
              </a:ext>
            </a:extLst>
          </p:cNvPr>
          <p:cNvSpPr/>
          <p:nvPr userDrawn="1"/>
        </p:nvSpPr>
        <p:spPr>
          <a:xfrm rot="16200000">
            <a:off x="8820811" y="3139757"/>
            <a:ext cx="6492875" cy="213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4E4023C-83D7-4B9B-83E0-97AB0F4AC43B}"/>
              </a:ext>
            </a:extLst>
          </p:cNvPr>
          <p:cNvSpPr/>
          <p:nvPr userDrawn="1"/>
        </p:nvSpPr>
        <p:spPr>
          <a:xfrm rot="16200000">
            <a:off x="-3139758" y="3504883"/>
            <a:ext cx="6492875" cy="213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1163EA-F77D-4B94-921A-9C3E61D5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DB70804-FBED-4980-A44D-66FC8AC94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898E83-1637-43F2-9BF5-F3D91283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165E-2461-4E79-B01D-3DD76442045E}" type="datetime1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D1B29F-E32C-477D-B4C2-2D54F917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496360-9136-49EF-BF50-76B46AEF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65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70539" cy="1325563"/>
          </a:xfrm>
        </p:spPr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053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="" xmlns:a16="http://schemas.microsoft.com/office/drawing/2014/main" id="{8B632DE5-F5F2-4462-94DA-69002633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2750" y="0"/>
            <a:ext cx="415925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A1C4A-0FB3-4EE4-AF4C-46F88BA0FF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F0D9FAC9-46ED-4B2F-8516-B63FF23543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01875"/>
            <a:ext cx="4895129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14">
            <a:extLst>
              <a:ext uri="{FF2B5EF4-FFF2-40B4-BE49-F238E27FC236}">
                <a16:creationId xmlns="" xmlns:a16="http://schemas.microsoft.com/office/drawing/2014/main" id="{4413139B-1729-455B-B830-4DAB12D9B2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8672" y="4428023"/>
            <a:ext cx="4879887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="" xmlns:a16="http://schemas.microsoft.com/office/drawing/2014/main" id="{222B09F7-7246-4274-A513-9BEACBF61E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441" y="4428022"/>
            <a:ext cx="4879888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="" xmlns:a16="http://schemas.microsoft.com/office/drawing/2014/main" id="{4B61BE1B-0619-47D5-8D00-1DBE9B7F40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8672" y="2320617"/>
            <a:ext cx="4940847" cy="15684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14E300-70A9-4046-B13A-C580CDF0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2941CF8-4508-43CA-BA33-C0B9ED75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771F-CE60-4167-8DC2-45BCDEAD82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F7B9934-7384-4A83-8B0E-FFF486DD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F36D14-7448-4ACB-B1EC-DDDAAA95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80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6F616B-C814-43CB-9D66-2ACCE175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AE93A1-6738-46E4-8F22-EE921A983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78392C-C9F7-4DEF-AA81-542C2AAC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4825-83AB-4502-A4B1-573DB824B2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0A34EB-7EF1-4575-A605-E6075A63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F6B72C-E973-4717-9B32-EB861DCB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7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9AC03E-CC96-46B4-8F06-809941B6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D83CB0-A9EB-4FCC-AFF1-9C0719455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2A519CA-8C32-464E-AB8C-C7DAE493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389CDC-954B-4F3C-8708-20D835E7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38AD-6BD9-411C-A233-0A11E86039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021DA71-9B62-4B5B-9FC5-8A2FE4CE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C5407C-33E1-4753-B9AC-F00DBA80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663584-63A5-4369-B563-05FB35552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8BDB9A-93BD-4EBA-9434-1716F897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C6B4D10-58E3-4843-B773-ACE304291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F791276-15DC-4AAA-A29A-7294AAED5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984DE98-0C02-460E-AEB8-1FFCF6EE5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AE545B8-BE5D-416A-A9C4-DD942138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BB71-7477-4BAE-8050-C66968EA5A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03D84F0-63EB-4F1F-A304-21FC5773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6BA2A66-252D-4BBD-AD7E-3C84EC95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A3F95C-774F-4E30-AE17-04AC0612D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A740606-3AD8-42ED-B129-A3DEC06B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D09D-1FB3-4DDA-BA63-66637A7FFB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47C616E-EC5D-4161-B871-4DBFA23F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17A186C-6BE5-484A-94F6-B5CFB1FB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6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4059D37-F92B-4726-A34B-164AC46F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3FD6-4D15-4722-951E-0162485BD4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EB8A300-DCC2-4DBC-89F3-19460679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AE01FBC-E1B1-44CF-B5F4-B0621F58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CDE81A-B789-490D-9823-1DCB7955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E3DE41-335B-4255-BD1B-1BD5FD769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1CDC965-EE27-49DE-926C-3E4E5F353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187F107-3B06-47AE-890B-4028A5F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8AA5-B6C9-4CA3-86B9-76368C71A9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E7A224-216B-43E1-A95E-10F95BB0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5BF9C8F-012F-410C-9624-42ADB56B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A26410-33FA-4159-B88D-AB711A2B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06438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7FA0CA-376B-46DC-813B-5E5FBFAA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1EBA494-E82E-4757-A3C0-955EA65D1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3117C38-1525-4DAA-A6A8-79732457C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F361C5-F126-4C0B-AE3A-2CBA980E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4BCA-8E21-4E98-93FE-B0CD9D3D84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F4F4485-29FD-4F98-96FC-E5D8DCB9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942FB67-03FB-449E-89B5-DF67F63D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75B5E7-60F9-464C-B174-D06589C5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28484D1-D333-4AE1-BBFC-CD1DEC20F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4A59D6A-B58D-4E95-A396-200C9B9B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99CEC-BA81-4679-BA94-4D5664AAB6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EB437D5-797B-49CA-AD3B-BE3CAF57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A1F4BFD-DCAB-4FA8-B42C-658D6832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1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DD7D349-5ABD-40CA-91CD-9AC19B7C0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28E4FE5-4CB9-457C-9776-A6FC25BBA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6DF420E-C006-48BA-ACD0-A009889F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01D3-65DB-4A07-A2AD-049835318E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6841BA-4A5C-4F80-82B2-3FE13D1DF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5348BA-A8D9-4752-9849-D1F48047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565C4D-FF7A-4246-BAAA-8E878BE4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A91D17-EB74-41A4-B72D-0C2DBC1A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3F2AE20-C5E9-4EE8-949F-867B1C57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B363C7-7A4F-40A6-A354-BFC37570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FC62-FE50-41DA-A8D2-87AF2F0302FD}" type="datetime1">
              <a:rPr lang="ru-RU" smtClean="0"/>
              <a:t>06.06.2024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0DBE087-6324-43FA-8D4C-C35EABDF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1EF1F79-4CCE-4FDA-8508-4D86F480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8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EE0E8D-44F0-4E59-B48A-8C57612F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493DD8-931E-4E5B-9D69-10AB10A05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DF898B-E525-4E59-A2FD-760E961F4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2AAA585-4943-485A-9CF9-AF82B3AF6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FDC5E96-527F-4CDB-8EC2-8E56A4BEB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EB6A390-0C25-4A64-A1A9-F54C5756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69A6-1CB4-4223-849A-9A849D0CB1AD}" type="datetime1">
              <a:rPr lang="ru-RU" smtClean="0"/>
              <a:t>06.06.2024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42F0B58-D519-45B5-A789-800EE43B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01F42F1-DFFC-43F0-B9C1-5CBE1865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6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448365-4DEF-4146-8780-D3AF886F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8AA7AEF-B110-4422-B27A-2EA5E68D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AC556-54AC-43E9-AE03-B0A4E90BD2AA}" type="datetime1">
              <a:rPr lang="ru-RU" smtClean="0"/>
              <a:t>06.06.2024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F5F9F5D-98F6-4B51-8760-1836D2BA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1B76013-65DE-429C-8F5B-7F0F58C9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9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F50CFD4-F09F-4C7B-BCAC-9702B15C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B011-C035-4BBF-9823-AC689CFEA866}" type="datetime1">
              <a:rPr lang="ru-RU" smtClean="0"/>
              <a:t>06.06.2024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C99374F-80FD-48A4-A4D8-C3958E09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3FFF859-0343-467A-956E-6218CA8D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CAF77D-4BA9-454F-8E7D-5B88391C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7777673-CD05-47D4-8234-D15C3BF66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C4D0389-04DB-4AFF-A7C8-C7D56298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57FE42D-8E0B-46E3-ACF4-830B3BC2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C799-14F9-46A7-B3AB-20F9F7FA4664}" type="datetime1">
              <a:rPr lang="ru-RU" smtClean="0"/>
              <a:t>06.06.2024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4FDD1A-BF28-491F-A704-883FDC25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D09A35-3870-4726-85E2-4C80CDB6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3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8887CD-4EAC-4C30-B717-68159551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3B32DB9-B31F-485C-8D13-BC01DF007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D9330A-7DDB-4419-9059-778005D07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C99E4-EBCD-428F-A0F1-2E798407B6D3}" type="datetime1">
              <a:rPr lang="ru-RU" smtClean="0"/>
              <a:t>06.06.2024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2F2056F-FF47-459A-B407-E551EA86E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4763A6-5DA2-4D41-8F46-DF2B3FD19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6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69195-B136-450A-9EBB-E4D32554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56AFD3-762E-431D-8169-48E9431F2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B0A7F1-90CF-4B8D-9FE0-9796384F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605B6-3408-4D60-81C6-951F50BC79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2E4D6C-F1D3-4A14-8D0D-B4CCD0AC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ACE525-741D-45DF-830F-DE1754B0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hlinkClick r:id="rId17"/>
            <a:extLst>
              <a:ext uri="{FF2B5EF4-FFF2-40B4-BE49-F238E27FC236}">
                <a16:creationId xmlns="" xmlns:a16="http://schemas.microsoft.com/office/drawing/2014/main" id="{5B02C175-E080-45D1-9C7B-D1AA06E5A42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69195-B136-450A-9EBB-E4D32554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56AFD3-762E-431D-8169-48E9431F2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B0A7F1-90CF-4B8D-9FE0-9796384F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6A683-E214-4527-BA45-033B312ACB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06.06.2024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2E4D6C-F1D3-4A14-8D0D-B4CCD0AC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ACE525-741D-45DF-830F-DE1754B0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F1CE1-AE97-4474-A621-9FAA4F63F5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hlinkClick r:id="rId17"/>
            <a:extLst>
              <a:ext uri="{FF2B5EF4-FFF2-40B4-BE49-F238E27FC236}">
                <a16:creationId xmlns="" xmlns:a16="http://schemas.microsoft.com/office/drawing/2014/main" id="{5B02C175-E080-45D1-9C7B-D1AA06E5A42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0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6.png"/><Relationship Id="rId2" Type="http://schemas.openxmlformats.org/officeDocument/2006/relationships/image" Target="../media/image39.png"/><Relationship Id="rId16" Type="http://schemas.openxmlformats.org/officeDocument/2006/relationships/image" Target="../media/image10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22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microsoft.com/office/2007/relationships/hdphoto" Target="../media/hdphoto2.wdp"/><Relationship Id="rId2" Type="http://schemas.openxmlformats.org/officeDocument/2006/relationships/image" Target="../media/image51.jpe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56.jpeg"/><Relationship Id="rId5" Type="http://schemas.openxmlformats.org/officeDocument/2006/relationships/image" Target="../media/image7.png"/><Relationship Id="rId15" Type="http://schemas.openxmlformats.org/officeDocument/2006/relationships/image" Target="../media/image59.jpeg"/><Relationship Id="rId10" Type="http://schemas.openxmlformats.org/officeDocument/2006/relationships/image" Target="../media/image55.jpeg"/><Relationship Id="rId4" Type="http://schemas.openxmlformats.org/officeDocument/2006/relationships/image" Target="../media/image6.png"/><Relationship Id="rId9" Type="http://schemas.openxmlformats.org/officeDocument/2006/relationships/image" Target="../media/image54.jpe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12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image" Target="../media/image61.png"/><Relationship Id="rId5" Type="http://schemas.openxmlformats.org/officeDocument/2006/relationships/image" Target="../media/image10.png"/><Relationship Id="rId10" Type="http://schemas.openxmlformats.org/officeDocument/2006/relationships/image" Target="../media/image59.jpe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59.jpe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umo-guz@mail.r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12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9.sv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2.xm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0" Type="http://schemas.openxmlformats.org/officeDocument/2006/relationships/image" Target="../media/image37.jpeg"/><Relationship Id="rId4" Type="http://schemas.openxmlformats.org/officeDocument/2006/relationships/image" Target="../media/image35.png"/><Relationship Id="rId9" Type="http://schemas.openxmlformats.org/officeDocument/2006/relationships/image" Target="../media/image36.jp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439CB3-AD85-4F1A-9734-8DBA47E1D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0978" y="1888766"/>
            <a:ext cx="4441372" cy="2594706"/>
          </a:xfrm>
        </p:spPr>
        <p:txBody>
          <a:bodyPr anchor="t">
            <a:noAutofit/>
          </a:bodyPr>
          <a:lstStyle/>
          <a:p>
            <a:pPr defTabSz="457200" fontAlgn="base">
              <a:lnSpc>
                <a:spcPts val="3200"/>
              </a:lnSpc>
              <a:spcAft>
                <a:spcPct val="0"/>
              </a:spcAf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Итоги и планы развития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взаимодействия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вузов </a:t>
            </a:r>
            <a:r>
              <a:rPr lang="ru-RU" sz="2400" dirty="0" smtClean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УМС в системе УГСНП </a:t>
            </a:r>
            <a:r>
              <a:rPr lang="ru-RU" sz="2400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21.00.00</a:t>
            </a:r>
            <a:r>
              <a:rPr lang="fr-FR" altLang="ru-RU" sz="2400" spc="-100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lang="fr-FR" altLang="ru-RU" sz="2400" spc="-100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области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Землеустройства и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кадастров</a:t>
            </a:r>
            <a:endParaRPr kumimoji="0" lang="fr-FR" altLang="ru-RU" sz="2400" b="1" i="0" u="none" strike="noStrike" kern="1200" cap="none" spc="-10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301AD21-9059-7690-549B-FB155A9157E9}"/>
              </a:ext>
            </a:extLst>
          </p:cNvPr>
          <p:cNvSpPr txBox="1">
            <a:spLocks/>
          </p:cNvSpPr>
          <p:nvPr/>
        </p:nvSpPr>
        <p:spPr>
          <a:xfrm>
            <a:off x="7763503" y="4626276"/>
            <a:ext cx="4332457" cy="1522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0" i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+mn-cs"/>
              </a:rPr>
              <a:t>Председатель УМС по направлению подготовки «Землеустройство и кадастры»</a:t>
            </a:r>
          </a:p>
          <a:p>
            <a:pPr lvl="0" algn="l" defTabSz="457200" fontAlgn="base">
              <a:lnSpc>
                <a:spcPct val="100000"/>
              </a:lnSpc>
              <a:spcAft>
                <a:spcPct val="0"/>
              </a:spcAft>
              <a:defRPr/>
            </a:pPr>
            <a:endParaRPr lang="ru-RU" altLang="ru-RU" sz="1200" b="0" i="1" dirty="0">
              <a:solidFill>
                <a:srgbClr val="0070C0"/>
              </a:solidFill>
              <a:latin typeface="Verdana" panose="020B0604030504040204" pitchFamily="34" charset="0"/>
              <a:ea typeface="+mn-ea"/>
              <a:cs typeface="+mn-cs"/>
            </a:endParaRPr>
          </a:p>
          <a:p>
            <a:pPr lvl="0" algn="l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altLang="ru-RU" sz="1200" b="0" i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+mn-cs"/>
              </a:rPr>
              <a:t> д.э.н., профессор </a:t>
            </a:r>
            <a:r>
              <a:rPr lang="ru-RU" altLang="ru-RU" sz="1400" b="0" i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+mn-cs"/>
              </a:rPr>
              <a:t>А.А. Мурашева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Москва, ГУЗ, 30.05.2024</a:t>
            </a:r>
            <a:endParaRPr kumimoji="0" lang="fr-FR" altLang="ru-RU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9DE1E95-06EE-F3FB-6717-886E553C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041" y="66565"/>
            <a:ext cx="1356959" cy="13374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A243820-5900-682C-73A2-0E374C41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090" y="6106756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F7D3E6D-65CC-D3FD-1B43-72DC2C1BB1A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265" y="6386464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5BC56F-DA6E-1F5B-FC3A-89A278C8D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00" y="6771"/>
            <a:ext cx="1100558" cy="1264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9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831BE16-B30B-75A2-518A-396559376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000" y="4349481"/>
            <a:ext cx="1706096" cy="24227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9EE8B67-7FD4-28EC-E58A-891D4DFA5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295">
            <a:off x="9546626" y="1322783"/>
            <a:ext cx="1797535" cy="25275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F097BE-F294-2E3C-4BA7-C70764DC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61" y="333717"/>
            <a:ext cx="8058120" cy="81387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Итоги Международной просветительской акции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«Земельно-кадастровый диктант» (МПА.ЗКД)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DB2EC6-7945-157C-3E00-309E400B7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3" y="202497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8F34A84-F9A5-49D5-2A8E-D550C5410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9674" y="104687"/>
            <a:ext cx="1354234" cy="1334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6B92B67-358F-57E1-0CF1-ED0F0BE46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550" y="1291034"/>
            <a:ext cx="1624835" cy="22999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EF78607-52BC-80A5-BBF5-4109B2993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37743">
            <a:off x="3243377" y="1343797"/>
            <a:ext cx="1639833" cy="23053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58FD482-A230-B574-87EB-35336C23A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86875">
            <a:off x="992082" y="1449517"/>
            <a:ext cx="1688451" cy="23835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C54BBC-99A2-2D8D-D50E-19F6BA610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2450">
            <a:off x="7397783" y="1286054"/>
            <a:ext cx="1719294" cy="241103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47A7F380-EB03-4497-B50E-5BD0D8B96B3B}"/>
              </a:ext>
            </a:extLst>
          </p:cNvPr>
          <p:cNvSpPr txBox="1">
            <a:spLocks/>
          </p:cNvSpPr>
          <p:nvPr/>
        </p:nvSpPr>
        <p:spPr>
          <a:xfrm>
            <a:off x="1307801" y="3644329"/>
            <a:ext cx="9552478" cy="81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07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Победители </a:t>
            </a:r>
            <a:r>
              <a:rPr lang="ru-RU" sz="3600" dirty="0"/>
              <a:t>Международной просветительской акции </a:t>
            </a:r>
            <a:br>
              <a:rPr lang="ru-RU" sz="3600" dirty="0"/>
            </a:br>
            <a:r>
              <a:rPr lang="ru-RU" sz="3600" dirty="0"/>
              <a:t>«Земельно-кадастровый диктант»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901216D-92A6-0AD6-7CED-6F754BFB37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000" y="4349483"/>
            <a:ext cx="1709240" cy="24517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E65B2E8-F405-BA5F-42F2-946777E6B7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8068" y="4349483"/>
            <a:ext cx="1709241" cy="24484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24E9CB0-C45B-67EE-6B27-D68EDFBCD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5137" y="4349484"/>
            <a:ext cx="1709240" cy="24446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629D21F-A4D8-93B4-768D-D23B7D45D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3648" y="4349482"/>
            <a:ext cx="1705647" cy="24312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B470683-7228-E591-BF7A-EDA5100CDE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1000" y="4368849"/>
            <a:ext cx="1694917" cy="24061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022E1FB-2805-6372-24E8-1FBE8FE5A2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1000" y="4366103"/>
            <a:ext cx="1692050" cy="240615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741201B-52CA-6043-6434-A7BF65FBD04D}"/>
              </a:ext>
            </a:extLst>
          </p:cNvPr>
          <p:cNvGrpSpPr/>
          <p:nvPr/>
        </p:nvGrpSpPr>
        <p:grpSpPr>
          <a:xfrm>
            <a:off x="10884199" y="3223742"/>
            <a:ext cx="1216346" cy="1057692"/>
            <a:chOff x="10993846" y="5800308"/>
            <a:chExt cx="1216346" cy="1057692"/>
          </a:xfrm>
        </p:grpSpPr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438BC75A-DA86-C05E-5F84-89E23908E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37E6FFF-B29F-C429-F16D-AA611C3EA70C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10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F38996-B055-B88F-03ED-44DE685060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965" y="6016756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C8BC866-C0F4-3285-78CE-10435205985A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7" y="6296464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9AA563-E9B1-19C2-4B05-1C5D3C920E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8181" y="180011"/>
            <a:ext cx="1010632" cy="10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FF8A2D0-FAB9-0BC2-5994-A08E09EB2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39" y="4717863"/>
            <a:ext cx="3113907" cy="20759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16E62DB-BCAE-81E5-06C2-93279F91A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6" y="189000"/>
            <a:ext cx="1041959" cy="119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9B80E9-D9D4-B5A8-F8B8-FA619E5D1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00" y="6097985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2E9E9B2-2942-C541-050B-6890080D53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2" y="6377693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DB0279-AF19-F5EA-3AF8-2B43E0E34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000" y="1413"/>
            <a:ext cx="1354234" cy="133474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7BF6668D-616B-1345-067C-9A17DDBB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37" y="443181"/>
            <a:ext cx="7282925" cy="7591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Международная олимпиада </a:t>
            </a:r>
            <a:r>
              <a:rPr lang="ru-RU" sz="2400" b="1" dirty="0"/>
              <a:t>«МО.ГЗК-2024. Гео-Вызов, </a:t>
            </a:r>
            <a:r>
              <a:rPr lang="ru-RU" sz="2400" b="1" dirty="0" smtClean="0"/>
              <a:t>3-ий этап  </a:t>
            </a:r>
            <a:endParaRPr lang="ru-RU" sz="2400" dirty="0"/>
          </a:p>
        </p:txBody>
      </p:sp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A8B5C851-6FF0-9134-FD4C-EC1FF1371931}"/>
              </a:ext>
            </a:extLst>
          </p:cNvPr>
          <p:cNvSpPr txBox="1"/>
          <p:nvPr/>
        </p:nvSpPr>
        <p:spPr>
          <a:xfrm>
            <a:off x="285836" y="1463417"/>
            <a:ext cx="5033120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Inter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Inter"/>
              </a:rPr>
              <a:t>1. Приветствие команд в виде видео ролика, либо презентации на 5-7 минут.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B71B08F-8F84-7A2B-E027-D879CAB44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6" y="2032710"/>
            <a:ext cx="2769386" cy="18462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545DFF7-B21D-A0E8-5523-7D37AC6D8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7" y="2022109"/>
            <a:ext cx="2557344" cy="17048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BAE6CBD8-CFE4-A7D6-511D-FAC66333ADFE}"/>
              </a:ext>
            </a:extLst>
          </p:cNvPr>
          <p:cNvSpPr/>
          <p:nvPr/>
        </p:nvSpPr>
        <p:spPr>
          <a:xfrm>
            <a:off x="285836" y="3879000"/>
            <a:ext cx="5135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7030A0"/>
                </a:solidFill>
                <a:latin typeface="Inter" panose="020B0604020202020204" charset="0"/>
                <a:ea typeface="Inter" panose="020B0604020202020204" charset="0"/>
              </a:rPr>
              <a:t>Оценивается оригинальность выступления, информативность видео, наличие атрибутики ВУЗа (одежда, флаг, герб и т.п.)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73078F8-C458-9277-680E-8754483A97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82" y="1709638"/>
            <a:ext cx="1713987" cy="25022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344D2D-FD00-5A0B-0647-587EAFEF71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52" y="2006822"/>
            <a:ext cx="2429304" cy="16195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EE5DB5C6-62EF-40A3-48F6-305658ADE076}"/>
              </a:ext>
            </a:extLst>
          </p:cNvPr>
          <p:cNvSpPr txBox="1"/>
          <p:nvPr/>
        </p:nvSpPr>
        <p:spPr>
          <a:xfrm>
            <a:off x="5663836" y="3647222"/>
            <a:ext cx="1442543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Inter"/>
              </a:rPr>
              <a:t> Теория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="" xmlns:a16="http://schemas.microsoft.com/office/drawing/2014/main" id="{930B4565-BA6E-222D-4775-1DB09D56B246}"/>
              </a:ext>
            </a:extLst>
          </p:cNvPr>
          <p:cNvSpPr txBox="1"/>
          <p:nvPr/>
        </p:nvSpPr>
        <p:spPr>
          <a:xfrm>
            <a:off x="7462303" y="4218647"/>
            <a:ext cx="1160343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Inter"/>
              </a:rPr>
              <a:t> Эстафета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="" xmlns:a16="http://schemas.microsoft.com/office/drawing/2014/main" id="{B2E102CE-DE31-ACF3-6BB8-D929FD8889D6}"/>
              </a:ext>
            </a:extLst>
          </p:cNvPr>
          <p:cNvSpPr txBox="1"/>
          <p:nvPr/>
        </p:nvSpPr>
        <p:spPr>
          <a:xfrm>
            <a:off x="634567" y="4402220"/>
            <a:ext cx="3233120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Inter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Inter"/>
              </a:rPr>
              <a:t>3. Раздел «Землеустройство»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="" xmlns:a16="http://schemas.microsoft.com/office/drawing/2014/main" id="{2A34FA18-13A4-4F60-D867-F1E815DA1796}"/>
              </a:ext>
            </a:extLst>
          </p:cNvPr>
          <p:cNvSpPr txBox="1"/>
          <p:nvPr/>
        </p:nvSpPr>
        <p:spPr>
          <a:xfrm>
            <a:off x="4274212" y="4429078"/>
            <a:ext cx="2429304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Inter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Inter"/>
              </a:rPr>
              <a:t>4. Раздел «Кадастр»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0033CDD4-1A16-627B-4504-726B5AF5AB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83" y="4718627"/>
            <a:ext cx="3112762" cy="20751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7" name="TextBox 7">
            <a:extLst>
              <a:ext uri="{FF2B5EF4-FFF2-40B4-BE49-F238E27FC236}">
                <a16:creationId xmlns="" xmlns:a16="http://schemas.microsoft.com/office/drawing/2014/main" id="{4016F85D-63E2-A2D8-BA02-849FE41CB02F}"/>
              </a:ext>
            </a:extLst>
          </p:cNvPr>
          <p:cNvSpPr txBox="1"/>
          <p:nvPr/>
        </p:nvSpPr>
        <p:spPr>
          <a:xfrm>
            <a:off x="9001103" y="1486277"/>
            <a:ext cx="2905061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Inter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Inter"/>
              </a:rPr>
              <a:t>5. </a:t>
            </a:r>
            <a:r>
              <a:rPr lang="ru-RU" sz="1600" b="1" spc="-100" dirty="0">
                <a:solidFill>
                  <a:schemeClr val="bg2">
                    <a:lumMod val="25000"/>
                  </a:schemeClr>
                </a:solidFill>
                <a:latin typeface="Inter"/>
              </a:rPr>
              <a:t>Раздел «Управление земельными ресурсами и объектами недвижимости»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3020C39-B33B-3FE5-7682-0375D792CC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09" y="2323208"/>
            <a:ext cx="3027825" cy="2018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7">
            <a:extLst>
              <a:ext uri="{FF2B5EF4-FFF2-40B4-BE49-F238E27FC236}">
                <a16:creationId xmlns="" xmlns:a16="http://schemas.microsoft.com/office/drawing/2014/main" id="{A95120D5-12FF-6425-4332-13D77BD201D4}"/>
              </a:ext>
            </a:extLst>
          </p:cNvPr>
          <p:cNvSpPr txBox="1"/>
          <p:nvPr/>
        </p:nvSpPr>
        <p:spPr>
          <a:xfrm>
            <a:off x="7851000" y="4434519"/>
            <a:ext cx="3112762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Inter"/>
              </a:rPr>
              <a:t> 6. </a:t>
            </a:r>
            <a:r>
              <a:rPr lang="ru-RU" sz="1600" dirty="0">
                <a:solidFill>
                  <a:srgbClr val="008E40"/>
                </a:solidFill>
                <a:latin typeface="Inter"/>
              </a:rPr>
              <a:t>Командная игра </a:t>
            </a:r>
            <a:r>
              <a:rPr lang="en-US" sz="1600" dirty="0">
                <a:solidFill>
                  <a:srgbClr val="008E40"/>
                </a:solidFill>
                <a:latin typeface="Inter"/>
              </a:rPr>
              <a:t>«Brain Ring»</a:t>
            </a:r>
            <a:r>
              <a:rPr lang="ru-RU" sz="1600" dirty="0">
                <a:solidFill>
                  <a:srgbClr val="008E40"/>
                </a:solidFill>
                <a:latin typeface="Inter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172719-A619-9108-E414-EC205046F5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91" y="4717863"/>
            <a:ext cx="3676395" cy="2075938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="" xmlns:a16="http://schemas.microsoft.com/office/drawing/2014/main" id="{070F351C-2AA0-1974-C343-C47D092199EE}"/>
              </a:ext>
            </a:extLst>
          </p:cNvPr>
          <p:cNvSpPr txBox="1"/>
          <p:nvPr/>
        </p:nvSpPr>
        <p:spPr>
          <a:xfrm>
            <a:off x="5420590" y="1624503"/>
            <a:ext cx="2713707" cy="24622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Inter"/>
              </a:rPr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Inter"/>
              </a:rPr>
              <a:t>2. Раздел «Геодезия»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A81101E-0D08-820D-2376-9ACD13D15D66}"/>
              </a:ext>
            </a:extLst>
          </p:cNvPr>
          <p:cNvGrpSpPr/>
          <p:nvPr/>
        </p:nvGrpSpPr>
        <p:grpSpPr>
          <a:xfrm>
            <a:off x="10857528" y="5569139"/>
            <a:ext cx="1238408" cy="1057692"/>
            <a:chOff x="10993846" y="5800308"/>
            <a:chExt cx="1216346" cy="1057692"/>
          </a:xfrm>
        </p:grpSpPr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95ADF704-18C5-2FB8-F892-41A410FC5E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C693258-5A9F-709B-569D-2C8230C56A51}"/>
                </a:ext>
              </a:extLst>
            </p:cNvPr>
            <p:cNvSpPr txBox="1"/>
            <p:nvPr/>
          </p:nvSpPr>
          <p:spPr>
            <a:xfrm>
              <a:off x="11346935" y="6314593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11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77C741B3-11AF-8F60-8F44-551C8C9EC19D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397" y="219949"/>
            <a:ext cx="1259840" cy="11975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546D8AA-2823-9B5E-D2BA-96DB051B1A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32" y="57599"/>
            <a:ext cx="1150620" cy="122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EDDB7B-8D02-01A3-0463-C9D594319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6" y="5988792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CAC301F-DD77-6EA5-B216-3F4296A8E4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8" y="6268500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468C50-069D-BBFB-49AC-4AF0A782D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000" y="1413"/>
            <a:ext cx="1354234" cy="133474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846FBA4-F07F-0E0E-77BC-4C6C1F71421F}"/>
              </a:ext>
            </a:extLst>
          </p:cNvPr>
          <p:cNvGrpSpPr/>
          <p:nvPr/>
        </p:nvGrpSpPr>
        <p:grpSpPr>
          <a:xfrm>
            <a:off x="10821000" y="5532588"/>
            <a:ext cx="1238408" cy="1057692"/>
            <a:chOff x="10993846" y="5800308"/>
            <a:chExt cx="1216346" cy="1057692"/>
          </a:xfrm>
        </p:grpSpPr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39B68F09-2692-8141-D354-98054E363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A978A1A-9256-91AC-6898-97E695123453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12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A76F0D5E-0F93-3E97-F5A1-AC35E816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356" y="273302"/>
            <a:ext cx="8100000" cy="7591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Международная олимпиада «МО.ГЗК-2024. </a:t>
            </a:r>
            <a:br>
              <a:rPr lang="ru-RU" sz="2800" b="1" dirty="0"/>
            </a:br>
            <a:r>
              <a:rPr lang="ru-RU" sz="2800" b="1" dirty="0"/>
              <a:t>Гео-Вызов», 3-ий этап  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0B106B3-8580-733A-1F53-35BEB9485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00" y="1044029"/>
            <a:ext cx="9022927" cy="58071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84A4F8D-025A-AD32-DB5A-C4423BECD7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5057" r="11212" b="6117"/>
          <a:stretch/>
        </p:blipFill>
        <p:spPr>
          <a:xfrm>
            <a:off x="9978774" y="3603866"/>
            <a:ext cx="1971460" cy="13077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EC7D852-3A24-FC64-A485-8BDC72CADF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1" y="219756"/>
            <a:ext cx="1041959" cy="119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">
            <a:extLst>
              <a:ext uri="{FF2B5EF4-FFF2-40B4-BE49-F238E27FC236}">
                <a16:creationId xmlns="" xmlns:a16="http://schemas.microsoft.com/office/drawing/2014/main" id="{35B7EEDD-32D2-B229-E5C3-A4D035570C9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301" y="217321"/>
            <a:ext cx="1259840" cy="11975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7C5FD11-F0CF-84CC-CA53-0AD56A4EE7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807" y="1706982"/>
            <a:ext cx="1150620" cy="122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0E9A6D7-999B-1602-4184-1891597D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6281"/>
            <a:ext cx="3852291" cy="31444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49203E6-7029-9FB4-7A4F-ACA349A8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315" y="3286082"/>
            <a:ext cx="5347685" cy="35668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1EE031-003B-3127-614D-150ED908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26" y="218854"/>
            <a:ext cx="7470000" cy="117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Результаты финального этапа Международной студенческой олимпиады «МО.ГЗК-2024.Гео-Вызов»</a:t>
            </a: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9F5003-D3D3-7A72-7380-963460F6D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" y="81856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9D3D2B-9A09-CE8C-ED91-170F64F4A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045" y="0"/>
            <a:ext cx="1354234" cy="133474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F1BD529-B55A-B8D2-2049-E55F945C2EF1}"/>
              </a:ext>
            </a:extLst>
          </p:cNvPr>
          <p:cNvSpPr/>
          <p:nvPr/>
        </p:nvSpPr>
        <p:spPr>
          <a:xfrm>
            <a:off x="103692" y="1337305"/>
            <a:ext cx="12022308" cy="2631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Box 13">
            <a:extLst>
              <a:ext uri="{FF2B5EF4-FFF2-40B4-BE49-F238E27FC236}">
                <a16:creationId xmlns="" xmlns:a16="http://schemas.microsoft.com/office/drawing/2014/main" id="{58E0FDEE-E8CA-DD58-17C6-3C5E0D8E8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92" y="1394007"/>
            <a:ext cx="11821780" cy="10021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lang="ru-RU" altLang="ru-RU" sz="2000" b="1" dirty="0">
                <a:solidFill>
                  <a:srgbClr val="FF0000"/>
                </a:solidFill>
              </a:rPr>
              <a:t>КОМАНДНЫЕ ПОБЕДИТЕЛИ: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="" xmlns:a16="http://schemas.microsoft.com/office/drawing/2014/main" id="{BBDBDD16-21C2-0A73-C86B-7B0017D68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92" y="2474007"/>
            <a:ext cx="3510000" cy="1448195"/>
          </a:xfrm>
          <a:prstGeom prst="rect">
            <a:avLst/>
          </a:prstGeom>
          <a:solidFill>
            <a:srgbClr val="C9E7A7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I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место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по землеустройству 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(г. Москва)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="" xmlns:a16="http://schemas.microsoft.com/office/drawing/2014/main" id="{82EB3D3A-1998-9023-C98A-024010F1A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128" y="2474006"/>
            <a:ext cx="3510000" cy="14481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II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место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Санкт-Петербургский горный университет 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(г. Санкт-Петербург)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="" xmlns:a16="http://schemas.microsoft.com/office/drawing/2014/main" id="{56ED618E-C80F-28D4-5975-5A89EA8AC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659" y="2481488"/>
            <a:ext cx="3510000" cy="14407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III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место</a:t>
            </a:r>
          </a:p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университет дружбы народов имени Патриса Лумумбы</a:t>
            </a:r>
          </a:p>
          <a:p>
            <a:pPr marL="0" marR="0" lvl="0" indent="0" algn="ctr" defTabSz="914400" rtl="0" eaLnBrk="0" fontAlgn="base" latinLnBrk="0" hangingPunct="0">
              <a:lnSpc>
                <a:spcPts val="17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(г. Москва)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FBB98C-F19A-5600-E1C3-D42BBD91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3" y="1190851"/>
            <a:ext cx="1207888" cy="1449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946D6C-E214-CA82-0CD5-65C9AEB0857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2" y="6377693"/>
            <a:ext cx="145894" cy="165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D15EDDDD-BC6D-EAF3-3558-6C6DA45F0316}"/>
              </a:ext>
            </a:extLst>
          </p:cNvPr>
          <p:cNvGrpSpPr/>
          <p:nvPr/>
        </p:nvGrpSpPr>
        <p:grpSpPr>
          <a:xfrm>
            <a:off x="10873072" y="5706651"/>
            <a:ext cx="1238408" cy="1057692"/>
            <a:chOff x="10993846" y="5800308"/>
            <a:chExt cx="1216346" cy="1057692"/>
          </a:xfrm>
        </p:grpSpPr>
        <p:pic>
          <p:nvPicPr>
            <p:cNvPr id="8196" name="Picture 4">
              <a:extLst>
                <a:ext uri="{FF2B5EF4-FFF2-40B4-BE49-F238E27FC236}">
                  <a16:creationId xmlns="" xmlns:a16="http://schemas.microsoft.com/office/drawing/2014/main" id="{396806A6-191D-19DF-B5EB-F2F9F5222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F627CF14-EC0A-1D38-B676-5F1E1A7B70F3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13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CF7FDC0-A0E0-A35B-CEEB-BA850322E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425" y="81856"/>
            <a:ext cx="1150620" cy="1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">
            <a:extLst>
              <a:ext uri="{FF2B5EF4-FFF2-40B4-BE49-F238E27FC236}">
                <a16:creationId xmlns="" xmlns:a16="http://schemas.microsoft.com/office/drawing/2014/main" id="{9A3C1C42-AC3D-2813-97F3-4773BA9840E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578" y="78147"/>
            <a:ext cx="1259840" cy="1197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424EF52-695D-7518-2C74-E57F132C90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00" y="6097985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5BAA998-EC7E-CA0F-01CA-C51857B834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7346" y="3999224"/>
            <a:ext cx="4286476" cy="28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CB9853-7141-4373-B5DC-7EA5A59F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796" y="3294000"/>
            <a:ext cx="10436684" cy="1313657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ru-RU" sz="3100" b="0" dirty="0">
                <a:latin typeface="+mn-lt"/>
              </a:rPr>
              <a:t>1. Публикации: Мониторинг, Сборник статей, Проект монографии</a:t>
            </a:r>
            <a:br>
              <a:rPr lang="ru-RU" sz="3100" b="0" dirty="0">
                <a:latin typeface="+mn-lt"/>
              </a:rPr>
            </a:br>
            <a:r>
              <a:rPr lang="ru-RU" sz="3100" b="0" dirty="0">
                <a:latin typeface="+mn-lt"/>
              </a:rPr>
              <a:t>2. </a:t>
            </a:r>
            <a:r>
              <a:rPr lang="ru-RU" altLang="ko-KR" sz="3100" b="0" dirty="0">
                <a:latin typeface="+mn-lt"/>
                <a:ea typeface="굴림" charset="-127"/>
                <a:cs typeface="Times New Roman" panose="02020603050405020304" pitchFamily="18" charset="0"/>
              </a:rPr>
              <a:t>Включение в учебные планы </a:t>
            </a:r>
            <a:r>
              <a:rPr lang="ru-RU" altLang="ko-KR" sz="3100" b="0" dirty="0" smtClean="0">
                <a:latin typeface="+mn-lt"/>
                <a:ea typeface="굴림" charset="-127"/>
                <a:cs typeface="Times New Roman" panose="02020603050405020304" pitchFamily="18" charset="0"/>
              </a:rPr>
              <a:t>модульной подготовки для получения квалификации рабочей профессии. </a:t>
            </a:r>
            <a:r>
              <a:rPr lang="ru-RU" altLang="ko-KR" sz="3100" b="0" dirty="0">
                <a:latin typeface="+mn-lt"/>
                <a:ea typeface="굴림" charset="-127"/>
                <a:cs typeface="Times New Roman" panose="02020603050405020304" pitchFamily="18" charset="0"/>
              </a:rPr>
              <a:t/>
            </a:r>
            <a:br>
              <a:rPr lang="ru-RU" altLang="ko-KR" sz="3100" b="0" dirty="0">
                <a:latin typeface="+mn-lt"/>
                <a:ea typeface="굴림" charset="-127"/>
                <a:cs typeface="Times New Roman" panose="02020603050405020304" pitchFamily="18" charset="0"/>
              </a:rPr>
            </a:br>
            <a:r>
              <a:rPr lang="ru-RU" altLang="ko-KR" sz="3100" b="0" dirty="0">
                <a:latin typeface="+mn-lt"/>
                <a:ea typeface="굴림" charset="-127"/>
                <a:cs typeface="Times New Roman" panose="02020603050405020304" pitchFamily="18" charset="0"/>
              </a:rPr>
              <a:t>3. Развитие сетевой формы </a:t>
            </a:r>
            <a:r>
              <a:rPr lang="ru-RU" altLang="ko-KR" sz="3100" b="0" dirty="0" smtClean="0">
                <a:latin typeface="+mn-lt"/>
                <a:ea typeface="굴림" charset="-127"/>
                <a:cs typeface="Times New Roman" panose="02020603050405020304" pitchFamily="18" charset="0"/>
              </a:rPr>
              <a:t>обучения с вузами в рамках УМС и УГСНП</a:t>
            </a:r>
            <a:br>
              <a:rPr lang="ru-RU" altLang="ko-KR" sz="3100" b="0" dirty="0" smtClean="0">
                <a:latin typeface="+mn-lt"/>
                <a:ea typeface="굴림" charset="-127"/>
                <a:cs typeface="Times New Roman" panose="02020603050405020304" pitchFamily="18" charset="0"/>
              </a:rPr>
            </a:br>
            <a:r>
              <a:rPr lang="ru-RU" altLang="ko-KR" sz="3100" b="0" dirty="0" smtClean="0">
                <a:latin typeface="+mn-lt"/>
                <a:ea typeface="굴림" charset="-127"/>
                <a:cs typeface="Times New Roman" panose="02020603050405020304" pitchFamily="18" charset="0"/>
              </a:rPr>
              <a:t>4. Разработка документов по ФГОС 4.</a:t>
            </a:r>
            <a:br>
              <a:rPr lang="ru-RU" altLang="ko-KR" sz="3100" b="0" dirty="0" smtClean="0">
                <a:latin typeface="+mn-lt"/>
                <a:ea typeface="굴림" charset="-127"/>
                <a:cs typeface="Times New Roman" panose="02020603050405020304" pitchFamily="18" charset="0"/>
              </a:rPr>
            </a:br>
            <a:r>
              <a:rPr lang="ru-RU" altLang="ko-KR" sz="3100" b="0" dirty="0" smtClean="0">
                <a:latin typeface="+mn-lt"/>
                <a:ea typeface="굴림" charset="-127"/>
                <a:cs typeface="Times New Roman" panose="02020603050405020304" pitchFamily="18" charset="0"/>
              </a:rPr>
              <a:t>5. Развитие новых форм взаимодействия для расширения коммуникации ППС и студентов в рамках УМС и УГСНП.</a:t>
            </a:r>
            <a:r>
              <a:rPr lang="ru-RU" altLang="ko-KR" sz="3600" b="0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/>
            </a:r>
            <a:br>
              <a:rPr lang="ru-RU" altLang="ko-KR" sz="3600" b="0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</a:br>
            <a:r>
              <a:rPr lang="ru-RU" altLang="ko-KR" sz="3600" b="0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/>
            </a:r>
            <a:br>
              <a:rPr lang="ru-RU" altLang="ko-KR" sz="3600" b="0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</a:br>
            <a:r>
              <a:rPr lang="ru-RU" altLang="ko-KR" sz="3600" b="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/>
            </a:r>
            <a:br>
              <a:rPr lang="ru-RU" altLang="ko-KR" sz="3600" b="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</a:br>
            <a:endParaRPr lang="ru-RU" sz="36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AD93105-F60F-5EDB-C58C-9510445ED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0" y="81856"/>
            <a:ext cx="1228655" cy="141214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69835E6-0F68-4824-F99B-DCFC8F03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041" y="33462"/>
            <a:ext cx="1356959" cy="1337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58AF2F27-2916-22CC-44AD-6F434EF5B3C1}"/>
              </a:ext>
            </a:extLst>
          </p:cNvPr>
          <p:cNvSpPr/>
          <p:nvPr/>
        </p:nvSpPr>
        <p:spPr>
          <a:xfrm>
            <a:off x="5826000" y="5454000"/>
            <a:ext cx="1036320" cy="10363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290FEE1-6043-EBFA-5853-42F12FDE7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9004" y="5677004"/>
            <a:ext cx="590312" cy="590312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7FC55E2A-29E9-0656-10EC-A3D5E5532017}"/>
              </a:ext>
            </a:extLst>
          </p:cNvPr>
          <p:cNvSpPr/>
          <p:nvPr/>
        </p:nvSpPr>
        <p:spPr>
          <a:xfrm>
            <a:off x="8841000" y="5454000"/>
            <a:ext cx="1036320" cy="10363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DC02B28-525E-7C1A-8308-4DC61E277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4" y="5677003"/>
            <a:ext cx="590312" cy="590312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6F49CD23-FB64-0418-5FD3-4D1B9CAD2FE8}"/>
              </a:ext>
            </a:extLst>
          </p:cNvPr>
          <p:cNvSpPr/>
          <p:nvPr/>
        </p:nvSpPr>
        <p:spPr>
          <a:xfrm>
            <a:off x="2832841" y="5450686"/>
            <a:ext cx="1036320" cy="10363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A43F256-E91F-3ED1-9984-3295BEA3F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5845" y="5673689"/>
            <a:ext cx="590312" cy="59031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308143A5-0CBA-4AE7-C388-7D6539184AB7}"/>
              </a:ext>
            </a:extLst>
          </p:cNvPr>
          <p:cNvGrpSpPr/>
          <p:nvPr/>
        </p:nvGrpSpPr>
        <p:grpSpPr>
          <a:xfrm>
            <a:off x="10633931" y="5450686"/>
            <a:ext cx="1477549" cy="1313657"/>
            <a:chOff x="10993846" y="5800308"/>
            <a:chExt cx="1216346" cy="1057692"/>
          </a:xfrm>
        </p:grpSpPr>
        <p:pic>
          <p:nvPicPr>
            <p:cNvPr id="8" name="Picture 4">
              <a:extLst>
                <a:ext uri="{FF2B5EF4-FFF2-40B4-BE49-F238E27FC236}">
                  <a16:creationId xmlns="" xmlns:a16="http://schemas.microsoft.com/office/drawing/2014/main" id="{A14D3C00-B41D-FE8B-3CD3-50A5652A0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763186E-0A5E-EC2F-3370-0D958561F6DF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27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14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796" y="324000"/>
            <a:ext cx="36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cap="all" dirty="0" smtClean="0">
                <a:solidFill>
                  <a:schemeClr val="bg1"/>
                </a:solidFill>
              </a:rPr>
              <a:t>ИТОГИ и Планы</a:t>
            </a:r>
            <a:endParaRPr lang="ru-RU" sz="36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56EB05-CFD3-466D-B048-1463D11B8B3F}"/>
              </a:ext>
            </a:extLst>
          </p:cNvPr>
          <p:cNvSpPr txBox="1"/>
          <p:nvPr/>
        </p:nvSpPr>
        <p:spPr>
          <a:xfrm>
            <a:off x="1512918" y="1348829"/>
            <a:ext cx="91377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СПАСИБО ЗА ВНИМАНИЕ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6F21145-4863-A8B4-5D5A-C053E9338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0" y="81856"/>
            <a:ext cx="1228655" cy="1412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03A6FD-6E27-67F5-E229-8B39EE45E923}"/>
              </a:ext>
            </a:extLst>
          </p:cNvPr>
          <p:cNvSpPr txBox="1"/>
          <p:nvPr/>
        </p:nvSpPr>
        <p:spPr>
          <a:xfrm>
            <a:off x="2900391" y="2709075"/>
            <a:ext cx="6186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Мурашева Алла Андреевна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653028D-C08F-249A-4666-E2CECFFB0CFA}"/>
              </a:ext>
            </a:extLst>
          </p:cNvPr>
          <p:cNvSpPr txBox="1"/>
          <p:nvPr/>
        </p:nvSpPr>
        <p:spPr>
          <a:xfrm>
            <a:off x="2900391" y="3834000"/>
            <a:ext cx="66759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105064, г. Москва, ул. Казакова, д. 15</a:t>
            </a:r>
          </a:p>
          <a:p>
            <a:r>
              <a:rPr lang="ru-RU" sz="3200" dirty="0">
                <a:solidFill>
                  <a:schemeClr val="bg1"/>
                </a:solidFill>
              </a:rPr>
              <a:t>Тел.: 8(499) 261-69-48</a:t>
            </a:r>
          </a:p>
          <a:p>
            <a:r>
              <a:rPr lang="en-US" sz="3200" dirty="0">
                <a:solidFill>
                  <a:schemeClr val="bg1"/>
                </a:solidFill>
              </a:rPr>
              <a:t>e-mail</a:t>
            </a:r>
            <a:r>
              <a:rPr lang="ru-RU" sz="3200" dirty="0">
                <a:solidFill>
                  <a:schemeClr val="bg1"/>
                </a:solidFill>
              </a:rPr>
              <a:t>: </a:t>
            </a:r>
            <a:r>
              <a:rPr lang="en-US" sz="3200" b="0" i="0" strike="noStrike" dirty="0">
                <a:solidFill>
                  <a:srgbClr val="157FC4"/>
                </a:solidFill>
                <a:effectLst/>
                <a:latin typeface="Manrope"/>
                <a:hlinkClick r:id="rId3"/>
              </a:rPr>
              <a:t>umo-guz@mail.ru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моб. тел.: +7 926 722-01-70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ACDC3CF-A4DB-1FCD-212E-282DB9A20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715" y="5904000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392A2AE-5366-D767-5E8A-ED16E9A2382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907" y="6183708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7C4136E-ABB4-0062-3BD7-C63379D5F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9321" y="37721"/>
            <a:ext cx="1356959" cy="1337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3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5B0E35-71CC-F7DE-0F0E-D44B255A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385" y="48288"/>
            <a:ext cx="8946729" cy="1325563"/>
          </a:xfrm>
        </p:spPr>
        <p:txBody>
          <a:bodyPr>
            <a:normAutofit fontScale="90000"/>
          </a:bodyPr>
          <a:lstStyle/>
          <a:p>
            <a:pPr lvl="0" algn="ctr" defTabSz="45720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Вузы, </a:t>
            </a:r>
            <a:r>
              <a:rPr lang="ru-RU" alt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осуществляющие подготовку по направлению </a:t>
            </a:r>
            <a:br>
              <a:rPr lang="ru-RU" alt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alt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21.00.00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«Землеустройство и кадастры» 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на 01.02.2024 года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="" xmlns:a16="http://schemas.microsoft.com/office/drawing/2014/main" id="{DA6F94A5-E97F-3650-6C69-BACB5FA8B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6" y="495034"/>
            <a:ext cx="11591925" cy="628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="" xmlns:a16="http://schemas.microsoft.com/office/drawing/2014/main" id="{FE30E530-B13D-35E5-04BB-0B92BDA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000" y="2987862"/>
            <a:ext cx="1350000" cy="36933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/>
              <a:t>7 вузов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7C6C446E-21D3-A6A4-39FD-265DB08F1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119" y="4369858"/>
            <a:ext cx="1081088" cy="3698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/>
              <a:t>20 вуз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28D92CCA-508F-4294-84DD-5CE72494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913" y="2749800"/>
            <a:ext cx="1081088" cy="369887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13 вузов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B7AD1DD5-493C-AE37-F927-18BAED5CA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639" y="5902132"/>
            <a:ext cx="1079500" cy="3698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8 вузов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4C8196C1-4109-5256-8249-CF3660587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913" y="5728567"/>
            <a:ext cx="1081087" cy="3698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12 </a:t>
            </a:r>
            <a:r>
              <a:rPr lang="ru-RU" altLang="ru-RU" dirty="0"/>
              <a:t>вузов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="" xmlns:a16="http://schemas.microsoft.com/office/drawing/2014/main" id="{D76227B5-B4B5-718E-B338-ABD5C90A9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000" y="4959000"/>
            <a:ext cx="1081087" cy="3683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/>
              <a:t>13 вузов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C87CCA4E-21CF-022E-5C38-10CBBACDD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057" y="3715246"/>
            <a:ext cx="1079500" cy="3698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/>
              <a:t>10 вузов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9D8923A0-DD28-CAB7-1489-60596EF12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3453048"/>
            <a:ext cx="1079500" cy="3698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25 </a:t>
            </a:r>
            <a:r>
              <a:rPr lang="ru-RU" altLang="ru-RU" dirty="0"/>
              <a:t>вуза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3759164-EF68-FBD9-4F0F-F017FE5DC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03"/>
            <a:ext cx="1100558" cy="126491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й ввод 13">
                <a:extLst>
                  <a:ext uri="{FF2B5EF4-FFF2-40B4-BE49-F238E27FC236}">
                    <a16:creationId xmlns="" xmlns:a16="http://schemas.microsoft.com/office/drawing/2014/main" id="{4C85EA0B-AF51-512D-7697-56D397D7D004}"/>
                  </a:ext>
                </a:extLst>
              </p14:cNvPr>
              <p14:cNvContentPartPr/>
              <p14:nvPr/>
            </p14:nvContentPartPr>
            <p14:xfrm>
              <a:off x="3192663" y="3715246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C85EA0B-AF51-512D-7697-56D397D7D0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4023" y="37066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Рукописный ввод 15">
                <a:extLst>
                  <a:ext uri="{FF2B5EF4-FFF2-40B4-BE49-F238E27FC236}">
                    <a16:creationId xmlns="" xmlns:a16="http://schemas.microsoft.com/office/drawing/2014/main" id="{FBE16F53-8B53-93A5-2B77-43D41E999CCF}"/>
                  </a:ext>
                </a:extLst>
              </p14:cNvPr>
              <p14:cNvContentPartPr/>
              <p14:nvPr/>
            </p14:nvContentPartPr>
            <p14:xfrm>
              <a:off x="913863" y="638326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FBE16F53-8B53-93A5-2B77-43D41E999C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5223" y="6293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Рукописный ввод 16">
                <a:extLst>
                  <a:ext uri="{FF2B5EF4-FFF2-40B4-BE49-F238E27FC236}">
                    <a16:creationId xmlns="" xmlns:a16="http://schemas.microsoft.com/office/drawing/2014/main" id="{5F4BA178-229A-BC5A-2E47-9A39E9A833E2}"/>
                  </a:ext>
                </a:extLst>
              </p14:cNvPr>
              <p14:cNvContentPartPr/>
              <p14:nvPr/>
            </p14:nvContentPartPr>
            <p14:xfrm>
              <a:off x="725223" y="1204606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5F4BA178-229A-BC5A-2E47-9A39E9A833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6223" y="11956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Рукописный ввод 17">
                <a:extLst>
                  <a:ext uri="{FF2B5EF4-FFF2-40B4-BE49-F238E27FC236}">
                    <a16:creationId xmlns="" xmlns:a16="http://schemas.microsoft.com/office/drawing/2014/main" id="{1F8C6A7D-940A-7344-DBF1-215E0CCFF381}"/>
                  </a:ext>
                </a:extLst>
              </p14:cNvPr>
              <p14:cNvContentPartPr/>
              <p14:nvPr/>
            </p14:nvContentPartPr>
            <p14:xfrm>
              <a:off x="11436663" y="753886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1F8C6A7D-940A-7344-DBF1-215E0CCFF3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27663" y="74524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396628D-800F-DFD3-198E-AD15371172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86" y="5665894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B2BFB60-B233-C719-A556-8C5EB382C25B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1" y="5945602"/>
            <a:ext cx="145894" cy="165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43A29FB8-1D07-44C9-E615-414AAA30B061}"/>
              </a:ext>
            </a:extLst>
          </p:cNvPr>
          <p:cNvGrpSpPr/>
          <p:nvPr/>
        </p:nvGrpSpPr>
        <p:grpSpPr>
          <a:xfrm>
            <a:off x="10873072" y="5706651"/>
            <a:ext cx="1238408" cy="1057692"/>
            <a:chOff x="10993846" y="5800308"/>
            <a:chExt cx="1216346" cy="1057692"/>
          </a:xfrm>
        </p:grpSpPr>
        <p:pic>
          <p:nvPicPr>
            <p:cNvPr id="22" name="Picture 4">
              <a:extLst>
                <a:ext uri="{FF2B5EF4-FFF2-40B4-BE49-F238E27FC236}">
                  <a16:creationId xmlns="" xmlns:a16="http://schemas.microsoft.com/office/drawing/2014/main" id="{B736FB61-E7B2-B74F-00D3-59BC5532D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4C2C20D-E27E-3D75-C504-937BA9A30366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DF35A1E-A28E-7697-7073-7A139A84B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5041" y="66565"/>
            <a:ext cx="1356959" cy="13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98B3C4-BC3C-0039-8436-189121CF0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627" y="258458"/>
            <a:ext cx="917639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Деятельность Учебно-методического объединения (УМО – УМС) в проведении конкурсов в области землеустройства и кадастров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6BD3D5D-D12E-3A5B-0ABB-19FE985FA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3" y="230188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1856F48-CCDD-1074-B1CA-58D90C36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806" y="102191"/>
            <a:ext cx="1356959" cy="1337435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19D2BF07-024A-9DD9-54AA-DF1335744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868062"/>
              </p:ext>
            </p:extLst>
          </p:nvPr>
        </p:nvGraphicFramePr>
        <p:xfrm>
          <a:off x="325343" y="1640014"/>
          <a:ext cx="11337465" cy="498779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772054">
                  <a:extLst>
                    <a:ext uri="{9D8B030D-6E8A-4147-A177-3AD203B41FA5}">
                      <a16:colId xmlns="" xmlns:a16="http://schemas.microsoft.com/office/drawing/2014/main" val="632100554"/>
                    </a:ext>
                  </a:extLst>
                </a:gridCol>
                <a:gridCol w="7948699">
                  <a:extLst>
                    <a:ext uri="{9D8B030D-6E8A-4147-A177-3AD203B41FA5}">
                      <a16:colId xmlns="" xmlns:a16="http://schemas.microsoft.com/office/drawing/2014/main" val="1651091764"/>
                    </a:ext>
                  </a:extLst>
                </a:gridCol>
                <a:gridCol w="1616712">
                  <a:extLst>
                    <a:ext uri="{9D8B030D-6E8A-4147-A177-3AD203B41FA5}">
                      <a16:colId xmlns="" xmlns:a16="http://schemas.microsoft.com/office/drawing/2014/main" val="931139847"/>
                    </a:ext>
                  </a:extLst>
                </a:gridCol>
              </a:tblGrid>
              <a:tr h="2032066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С 1988 г. образовано УМО и первоначально оно называлось «УМО по специальности Землеустройство», с 1989 г. в структуру вуза введена должность проректора по учебно-методической работе, который являлся заместителем председателя УМО, председателем УМО являлись: ректор Ю.К. Неумывакин, а с 1997 года С.Н. Волков, заместителем председателя УМО являлся А.В. </a:t>
                      </a:r>
                      <a:r>
                        <a:rPr lang="ru-RU" sz="1800" b="0" dirty="0" err="1">
                          <a:solidFill>
                            <a:schemeClr val="bg1"/>
                          </a:solidFill>
                        </a:rPr>
                        <a:t>Купчиненко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, а затем Е.М. Чепурин. Головным вузом являлся МИИЗ, а с 1994 г. ГУЗ – правопреемник </a:t>
                      </a:r>
                      <a:r>
                        <a:rPr lang="ru-RU" sz="1800" b="0" dirty="0" err="1">
                          <a:solidFill>
                            <a:schemeClr val="bg1"/>
                          </a:solidFill>
                        </a:rPr>
                        <a:t>МИИЗа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8314446"/>
                  </a:ext>
                </a:extLst>
              </a:tr>
              <a:tr h="23091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УМО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(УМС) проводят большую работу с первого дня его создания по улучшению образовательного процесса при проведении мониторинга качества подготовки выпускников, итогом которого являются выпускные квалификационные работы (ВКР).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Всероссийский конкурс выпускных работ осуществляется в 3 этапа: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- 1-ый этап проводится на уровне вузов, входящих в состав УМС (УМО);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- 2-ой этап проводится на уровне Региональных учебно-методических советов (РУМЦ), которых 8.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0933926"/>
                  </a:ext>
                </a:extLst>
              </a:tr>
              <a:tr h="6465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- 3-ий этап проводится на уровне головного вуза «Государственный университет по землеустройству» экспертной комиссией из членов УМС (УМО)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884944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068ADB-F428-4120-B089-CF280B1ED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00" y="6106756"/>
            <a:ext cx="742244" cy="701081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E38822D-3AF7-AABB-3743-E053E2DE86D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2" y="6386464"/>
            <a:ext cx="145894" cy="165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B5C91CB-C17E-C267-402F-3F6BE2754732}"/>
              </a:ext>
            </a:extLst>
          </p:cNvPr>
          <p:cNvGrpSpPr/>
          <p:nvPr/>
        </p:nvGrpSpPr>
        <p:grpSpPr>
          <a:xfrm>
            <a:off x="10873072" y="5706651"/>
            <a:ext cx="1238408" cy="1057692"/>
            <a:chOff x="10993846" y="5800308"/>
            <a:chExt cx="1216346" cy="1057692"/>
          </a:xfrm>
        </p:grpSpPr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302030EB-2771-7CE6-26F2-E260D4C9E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CBFCDA0-C339-9D75-8B1F-0EE1185D3843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721AC98-72B9-C88B-7CB5-19A5B8EF4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967" y="3891054"/>
            <a:ext cx="1442209" cy="1922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1C26C61-0A1A-FBBF-3E0D-F44C53D30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884" y="4022727"/>
            <a:ext cx="1649534" cy="18362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3F262E36-DD13-0443-E49F-CF659049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268" y="1895830"/>
            <a:ext cx="1442210" cy="191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8DEA16D1-3544-3862-190D-750555EA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2" y="1776779"/>
            <a:ext cx="1632216" cy="21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5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4D1AD85-0D1E-14B2-56F6-B03120877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11" y="2709337"/>
            <a:ext cx="1130848" cy="1439326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8E32E4F7-E96D-4D4B-9BA7-80A1A5CE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900" y="164754"/>
            <a:ext cx="9338100" cy="10990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3-ий этап Конкурса </a:t>
            </a:r>
            <a:r>
              <a:rPr lang="ru-RU" sz="3200" dirty="0"/>
              <a:t>выпускных квалификационных работ по направлению подготовки «Землеустройство и кадастры»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2345D87-D586-483C-8FF2-5864ADE87ADC}"/>
              </a:ext>
            </a:extLst>
          </p:cNvPr>
          <p:cNvSpPr/>
          <p:nvPr/>
        </p:nvSpPr>
        <p:spPr>
          <a:xfrm>
            <a:off x="1266249" y="1566848"/>
            <a:ext cx="3033780" cy="38557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2021 год</a:t>
            </a:r>
          </a:p>
          <a:p>
            <a:pPr algn="ctr"/>
            <a:endParaRPr lang="ru-RU" b="1" dirty="0">
              <a:solidFill>
                <a:prstClr val="white"/>
              </a:solidFill>
            </a:endParaRPr>
          </a:p>
          <a:p>
            <a:pPr>
              <a:buAutoNum type="arabicPeriod"/>
            </a:pPr>
            <a:r>
              <a:rPr lang="ru-RU" dirty="0">
                <a:solidFill>
                  <a:prstClr val="white"/>
                </a:solidFill>
              </a:rPr>
              <a:t>Участвовало: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 34 вуза, из низ: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14 вузов  Минсельхоз;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 20 вузов Минобрнауки и др. министерства</a:t>
            </a:r>
          </a:p>
          <a:p>
            <a:endParaRPr lang="ru-RU" dirty="0">
              <a:solidFill>
                <a:prstClr val="white"/>
              </a:solidFill>
            </a:endParaRPr>
          </a:p>
          <a:p>
            <a:r>
              <a:rPr lang="ru-RU" dirty="0">
                <a:solidFill>
                  <a:prstClr val="white"/>
                </a:solidFill>
              </a:rPr>
              <a:t>2. Общее количество </a:t>
            </a:r>
          </a:p>
          <a:p>
            <a:r>
              <a:rPr lang="ru-RU" dirty="0">
                <a:solidFill>
                  <a:prstClr val="white"/>
                </a:solidFill>
              </a:rPr>
              <a:t>ВКР поданных на конкурс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116, из них: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67 вузы Минсельхоза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49 вузы Минобрнауки и др. министерства</a:t>
            </a:r>
          </a:p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9BC800C-525A-41F8-854B-7DA4857FD801}"/>
              </a:ext>
            </a:extLst>
          </p:cNvPr>
          <p:cNvSpPr/>
          <p:nvPr/>
        </p:nvSpPr>
        <p:spPr>
          <a:xfrm>
            <a:off x="4431246" y="1544808"/>
            <a:ext cx="3023659" cy="38777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2022 год</a:t>
            </a:r>
          </a:p>
          <a:p>
            <a:pPr algn="ctr"/>
            <a:endParaRPr lang="ru-RU" b="1" dirty="0">
              <a:solidFill>
                <a:prstClr val="white"/>
              </a:solidFill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prstClr val="white"/>
                </a:solidFill>
              </a:rPr>
              <a:t>Участвовало: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 23 вуза, из низ: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 10 вузов  Минсельхоз; 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 13 вузов Минобрнауки и др. министерства</a:t>
            </a:r>
          </a:p>
          <a:p>
            <a:endParaRPr lang="ru-RU" dirty="0">
              <a:solidFill>
                <a:prstClr val="white"/>
              </a:solidFill>
            </a:endParaRPr>
          </a:p>
          <a:p>
            <a:r>
              <a:rPr lang="ru-RU" dirty="0">
                <a:solidFill>
                  <a:prstClr val="white"/>
                </a:solidFill>
              </a:rPr>
              <a:t>2. Общее количество ВКР поданных на конкурс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135, из них: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68 вузы Минсельхоза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white"/>
                </a:solidFill>
              </a:rPr>
              <a:t>67вузы Минобрнауки и др. министерства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EFD3742-E87A-43E3-A475-73A4B2A26B4C}"/>
              </a:ext>
            </a:extLst>
          </p:cNvPr>
          <p:cNvSpPr/>
          <p:nvPr/>
        </p:nvSpPr>
        <p:spPr>
          <a:xfrm>
            <a:off x="7586122" y="1544808"/>
            <a:ext cx="3023658" cy="38777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2023 год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prstClr val="white"/>
                </a:solidFill>
              </a:rPr>
              <a:t>Участвовало: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white"/>
                </a:solidFill>
              </a:rPr>
              <a:t>43 вуза, </a:t>
            </a:r>
            <a:r>
              <a:rPr lang="ru-RU" dirty="0">
                <a:solidFill>
                  <a:prstClr val="white"/>
                </a:solidFill>
              </a:rPr>
              <a:t>из низ: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white"/>
                </a:solidFill>
              </a:rPr>
              <a:t>14 </a:t>
            </a:r>
            <a:r>
              <a:rPr lang="ru-RU" dirty="0">
                <a:solidFill>
                  <a:prstClr val="white"/>
                </a:solidFill>
              </a:rPr>
              <a:t>вузов  </a:t>
            </a:r>
            <a:r>
              <a:rPr lang="ru-RU" dirty="0" smtClean="0">
                <a:solidFill>
                  <a:prstClr val="white"/>
                </a:solidFill>
              </a:rPr>
              <a:t>Минсельхоза;</a:t>
            </a:r>
            <a:endParaRPr lang="ru-RU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white"/>
                </a:solidFill>
              </a:rPr>
              <a:t>29 </a:t>
            </a:r>
            <a:r>
              <a:rPr lang="ru-RU" dirty="0">
                <a:solidFill>
                  <a:prstClr val="white"/>
                </a:solidFill>
              </a:rPr>
              <a:t>вузов Минобрнауки и др. министерства</a:t>
            </a:r>
          </a:p>
          <a:p>
            <a:endParaRPr lang="ru-RU" dirty="0">
              <a:solidFill>
                <a:prstClr val="white"/>
              </a:solidFill>
            </a:endParaRPr>
          </a:p>
          <a:p>
            <a:r>
              <a:rPr lang="ru-RU" dirty="0">
                <a:solidFill>
                  <a:prstClr val="white"/>
                </a:solidFill>
              </a:rPr>
              <a:t>2. Общее количество ВКР поданных на конкурс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white"/>
                </a:solidFill>
              </a:rPr>
              <a:t>195, </a:t>
            </a:r>
            <a:r>
              <a:rPr lang="ru-RU" dirty="0">
                <a:solidFill>
                  <a:prstClr val="white"/>
                </a:solidFill>
              </a:rPr>
              <a:t>Из них: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white"/>
                </a:solidFill>
              </a:rPr>
              <a:t>64 </a:t>
            </a:r>
            <a:r>
              <a:rPr lang="ru-RU" dirty="0">
                <a:solidFill>
                  <a:prstClr val="white"/>
                </a:solidFill>
              </a:rPr>
              <a:t>вузы Минсельхоза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white"/>
                </a:solidFill>
              </a:rPr>
              <a:t>131 </a:t>
            </a:r>
            <a:r>
              <a:rPr lang="ru-RU" dirty="0">
                <a:solidFill>
                  <a:prstClr val="white"/>
                </a:solidFill>
              </a:rPr>
              <a:t>вузы Минобрнауки и др. </a:t>
            </a:r>
            <a:r>
              <a:rPr lang="ru-RU" dirty="0" smtClean="0">
                <a:solidFill>
                  <a:prstClr val="white"/>
                </a:solidFill>
              </a:rPr>
              <a:t>министерств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60C9310F-F07D-4D85-ADAF-F01907FC4A98}"/>
              </a:ext>
            </a:extLst>
          </p:cNvPr>
          <p:cNvSpPr/>
          <p:nvPr/>
        </p:nvSpPr>
        <p:spPr>
          <a:xfrm>
            <a:off x="2277580" y="5468737"/>
            <a:ext cx="1036320" cy="10363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C82EC5B0-23AB-4070-BA77-489DFA03896C}"/>
              </a:ext>
            </a:extLst>
          </p:cNvPr>
          <p:cNvSpPr/>
          <p:nvPr/>
        </p:nvSpPr>
        <p:spPr>
          <a:xfrm>
            <a:off x="5415189" y="5497680"/>
            <a:ext cx="1036320" cy="10363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97679FA8-6BA5-4841-9C25-2D597D720209}"/>
              </a:ext>
            </a:extLst>
          </p:cNvPr>
          <p:cNvSpPr/>
          <p:nvPr/>
        </p:nvSpPr>
        <p:spPr>
          <a:xfrm>
            <a:off x="8571000" y="5497680"/>
            <a:ext cx="1036320" cy="103632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21D18D7-32DD-482B-A0D0-97020DE00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193" y="5720683"/>
            <a:ext cx="590312" cy="5903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C5A70779-1151-4CFE-9245-830CCF852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4004" y="5720682"/>
            <a:ext cx="590312" cy="5903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42801F4-ACAA-405A-869B-C2C24167D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3108" y="5670831"/>
            <a:ext cx="590312" cy="590312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13F02C5-D91C-41C8-A768-087FD6AD5394}"/>
              </a:ext>
            </a:extLst>
          </p:cNvPr>
          <p:cNvSpPr/>
          <p:nvPr/>
        </p:nvSpPr>
        <p:spPr>
          <a:xfrm rot="16200000">
            <a:off x="-2115012" y="3313252"/>
            <a:ext cx="4461521" cy="231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2693E34A-F2A7-4E9A-9A78-F0DE68BFAC43}"/>
              </a:ext>
            </a:extLst>
          </p:cNvPr>
          <p:cNvSpPr/>
          <p:nvPr/>
        </p:nvSpPr>
        <p:spPr>
          <a:xfrm rot="16200000">
            <a:off x="9845491" y="3313250"/>
            <a:ext cx="4461521" cy="231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C69D06D-2817-7150-368F-9BBA6745A7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630FF4-93B3-9933-5686-0020B32A1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5041" y="33462"/>
            <a:ext cx="1356959" cy="1337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93729CB-6289-AA32-B97D-8C97D28497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4043" y="2889000"/>
            <a:ext cx="1202252" cy="1579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6262FB0-F934-A289-5062-1558804144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88" y="6059375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CA5B9A6-7175-EAC5-15D3-25FF188D5B3C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0" y="6339083"/>
            <a:ext cx="145894" cy="165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862C94A8-AAD7-285F-1239-0DC0BCCD8E2B}"/>
              </a:ext>
            </a:extLst>
          </p:cNvPr>
          <p:cNvGrpSpPr/>
          <p:nvPr/>
        </p:nvGrpSpPr>
        <p:grpSpPr>
          <a:xfrm>
            <a:off x="10873072" y="5706651"/>
            <a:ext cx="1238408" cy="1057692"/>
            <a:chOff x="10993846" y="5800308"/>
            <a:chExt cx="1216346" cy="1057692"/>
          </a:xfrm>
        </p:grpSpPr>
        <p:pic>
          <p:nvPicPr>
            <p:cNvPr id="30" name="Picture 4">
              <a:extLst>
                <a:ext uri="{FF2B5EF4-FFF2-40B4-BE49-F238E27FC236}">
                  <a16:creationId xmlns="" xmlns:a16="http://schemas.microsoft.com/office/drawing/2014/main" id="{1C257389-FAF5-9AC1-11FB-5EB273993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9128880-3AA8-96BF-09AF-1CC908A8144B}"/>
                </a:ext>
              </a:extLst>
            </p:cNvPr>
            <p:cNvSpPr txBox="1"/>
            <p:nvPr/>
          </p:nvSpPr>
          <p:spPr>
            <a:xfrm>
              <a:off x="11354518" y="6312657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5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="" xmlns:a16="http://schemas.microsoft.com/office/drawing/2014/main" id="{41B1C268-3E81-31A8-6073-D810352C2B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776302"/>
              </p:ext>
            </p:extLst>
          </p:nvPr>
        </p:nvGraphicFramePr>
        <p:xfrm>
          <a:off x="391894" y="1481234"/>
          <a:ext cx="11453603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265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A5675BAB-42A9-0A9E-8DF9-8E02750C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558" y="365125"/>
            <a:ext cx="9429442" cy="9488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Конкурс выпускных квалификационных работ (ВКР) в 2023 году, 3-ий этап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149D8CA-DB25-6FDE-A05A-41D2DDDD5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00" y="6097985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CDA9D76-BFF2-5428-821F-CDC6C88A80F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2" y="6377693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29DD12D-8B74-1D65-E8E5-A97E04DCD8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235119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BEA05A-B41E-544E-A701-04F208C21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000" y="92011"/>
            <a:ext cx="1356959" cy="1337435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905DA5E1-86CC-3308-55C5-60C8118B895A}"/>
              </a:ext>
            </a:extLst>
          </p:cNvPr>
          <p:cNvGrpSpPr/>
          <p:nvPr/>
        </p:nvGrpSpPr>
        <p:grpSpPr>
          <a:xfrm>
            <a:off x="10714551" y="2614999"/>
            <a:ext cx="1238408" cy="1057692"/>
            <a:chOff x="10993846" y="5800308"/>
            <a:chExt cx="1216346" cy="1057692"/>
          </a:xfrm>
        </p:grpSpPr>
        <p:pic>
          <p:nvPicPr>
            <p:cNvPr id="15" name="Picture 4">
              <a:extLst>
                <a:ext uri="{FF2B5EF4-FFF2-40B4-BE49-F238E27FC236}">
                  <a16:creationId xmlns="" xmlns:a16="http://schemas.microsoft.com/office/drawing/2014/main" id="{4A14537F-EFEB-A3CB-CE21-1B31E4A8B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8A6DE6A-C48A-EA72-6589-5C431407EF71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5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9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073086-4B53-439B-B061-CD50F5B3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000" y="306547"/>
            <a:ext cx="8100000" cy="7591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Лучшие вузы в конкурсе выпускных квалификационных работ (ВКР), 3-ий этап  </a:t>
            </a:r>
            <a:endParaRPr lang="ru-RU" sz="3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265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1AE7251-8E45-2909-93B3-F66E34758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000" y="6106683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34EE77F-1C31-2082-11E0-E042CAB280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192" y="6386391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20BA18-CFC2-A466-9186-9376B6AB4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7" y="177017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54BA791-809C-40C7-E563-CAC2218E6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906" y="32177"/>
            <a:ext cx="1356959" cy="1337435"/>
          </a:xfrm>
          <a:prstGeom prst="rect">
            <a:avLst/>
          </a:prstGeom>
        </p:spPr>
      </p:pic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D0CB1A03-54CB-ACD3-8530-5EB77569E6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094"/>
              </p:ext>
            </p:extLst>
          </p:nvPr>
        </p:nvGraphicFramePr>
        <p:xfrm>
          <a:off x="238135" y="1265003"/>
          <a:ext cx="6064267" cy="2420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="" xmlns:a16="http://schemas.microsoft.com/office/drawing/2014/main" id="{4D98A9BE-9110-9004-0A32-CBC470EAF0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454391"/>
              </p:ext>
            </p:extLst>
          </p:nvPr>
        </p:nvGraphicFramePr>
        <p:xfrm>
          <a:off x="248597" y="3719104"/>
          <a:ext cx="6064267" cy="3117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97B49B0-6AF2-FB50-D3F8-E4FA4400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67" y="6002345"/>
            <a:ext cx="855000" cy="85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Диаграмма 16">
            <a:extLst>
              <a:ext uri="{FF2B5EF4-FFF2-40B4-BE49-F238E27FC236}">
                <a16:creationId xmlns="" xmlns:a16="http://schemas.microsoft.com/office/drawing/2014/main" id="{B9EDFB44-BDC5-1B71-ABFD-5B5A894102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862601"/>
              </p:ext>
            </p:extLst>
          </p:nvPr>
        </p:nvGraphicFramePr>
        <p:xfrm>
          <a:off x="6341939" y="1354050"/>
          <a:ext cx="5651463" cy="466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8FA64773-0FCC-F1EB-7508-A1ABBE44EBD9}"/>
              </a:ext>
            </a:extLst>
          </p:cNvPr>
          <p:cNvGrpSpPr/>
          <p:nvPr/>
        </p:nvGrpSpPr>
        <p:grpSpPr>
          <a:xfrm>
            <a:off x="10873072" y="5706651"/>
            <a:ext cx="1238408" cy="1057692"/>
            <a:chOff x="10993846" y="5800308"/>
            <a:chExt cx="1216346" cy="1057692"/>
          </a:xfrm>
        </p:grpSpPr>
        <p:pic>
          <p:nvPicPr>
            <p:cNvPr id="10" name="Picture 4">
              <a:extLst>
                <a:ext uri="{FF2B5EF4-FFF2-40B4-BE49-F238E27FC236}">
                  <a16:creationId xmlns="" xmlns:a16="http://schemas.microsoft.com/office/drawing/2014/main" id="{915AB5D8-AADD-05B9-57DF-931876226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5AD34C0-C2E7-92EC-4AFD-9AF23387F09F}"/>
                </a:ext>
              </a:extLst>
            </p:cNvPr>
            <p:cNvSpPr txBox="1"/>
            <p:nvPr/>
          </p:nvSpPr>
          <p:spPr>
            <a:xfrm>
              <a:off x="11354518" y="6315360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6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7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F9C34D-477D-9C98-BB0A-102F93BB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00" y="302264"/>
            <a:ext cx="9180000" cy="971037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Награды победителям номинаций в конкурсах выпускных квалификационных работ (ВКР)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245006-CBB7-DEE4-EA36-43EE5952B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593" y="4052663"/>
            <a:ext cx="1784467" cy="25290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9519633-DCB0-E711-D318-B294CF56B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6" y="189000"/>
            <a:ext cx="1041959" cy="119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5393D2E-30A2-B5CA-BC62-19DCCB11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00" y="6097985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EDA170A-54C0-7182-78AB-5BA38F9CDBA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2" y="6377693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855429F-CA5C-3C57-9AF8-33029EE91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000" y="1413"/>
            <a:ext cx="1354234" cy="133474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A0F869A5-77A7-9E98-3D57-B0EF00BF6F44}"/>
              </a:ext>
            </a:extLst>
          </p:cNvPr>
          <p:cNvGrpSpPr/>
          <p:nvPr/>
        </p:nvGrpSpPr>
        <p:grpSpPr>
          <a:xfrm>
            <a:off x="10821000" y="5532588"/>
            <a:ext cx="1238408" cy="1057692"/>
            <a:chOff x="10993846" y="5800308"/>
            <a:chExt cx="1216346" cy="1057692"/>
          </a:xfrm>
        </p:grpSpPr>
        <p:pic>
          <p:nvPicPr>
            <p:cNvPr id="19" name="Picture 4">
              <a:extLst>
                <a:ext uri="{FF2B5EF4-FFF2-40B4-BE49-F238E27FC236}">
                  <a16:creationId xmlns="" xmlns:a16="http://schemas.microsoft.com/office/drawing/2014/main" id="{F8F80EB8-79CA-CFC1-A7B9-2BD096106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A46EFAD-9111-CCC8-ADD7-388A04C1BC44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7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4272F74B-63C4-25CB-7044-1614BD87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58" y="5851060"/>
            <a:ext cx="2070000" cy="10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8BEF8D7-C424-826F-68C2-A67BA9AA06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216216"/>
            <a:ext cx="4895850" cy="36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2BE4D4-1AD7-1366-CF9B-7FE5372D95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0182" y="1359000"/>
            <a:ext cx="1802971" cy="25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25DDA9-6953-C791-E506-A5FC2E927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575" y="1359000"/>
            <a:ext cx="1800406" cy="25302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9250DAD-C044-0F6A-9A26-4969962120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5583" y="1359001"/>
            <a:ext cx="1800407" cy="25472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8F4D224-C60D-30FD-FC32-592614E3AF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5593" y="1366399"/>
            <a:ext cx="1800407" cy="25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B5162-4D3D-F183-B295-E572FE07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23" y="281815"/>
            <a:ext cx="8382477" cy="90001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Международная просветительская акция 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«Земельно-кадастровый диктант» (МПА.ЗКД)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BF361F-1372-5240-D899-772500BFA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5" y="269733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1E4EED-55DB-F7ED-CCCA-0E5F6E6C4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65" y="6094120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B41806A-7259-1303-9CC5-4AC54E9014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7" y="6373828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900CF5-98F4-1F34-869F-63C79E695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045" y="0"/>
            <a:ext cx="1354234" cy="133474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3B6E1463-D9FB-7624-DDB5-1A2CCA767BDC}"/>
              </a:ext>
            </a:extLst>
          </p:cNvPr>
          <p:cNvGrpSpPr/>
          <p:nvPr/>
        </p:nvGrpSpPr>
        <p:grpSpPr>
          <a:xfrm>
            <a:off x="10821000" y="5679000"/>
            <a:ext cx="1238408" cy="1057692"/>
            <a:chOff x="10993846" y="5800308"/>
            <a:chExt cx="1216346" cy="1057692"/>
          </a:xfrm>
        </p:grpSpPr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885D784C-8724-236F-074B-2E818E2D8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CECD605-7DE7-84C9-1C71-EB5C9EE9B731}"/>
                </a:ext>
              </a:extLst>
            </p:cNvPr>
            <p:cNvSpPr txBox="1"/>
            <p:nvPr/>
          </p:nvSpPr>
          <p:spPr>
            <a:xfrm>
              <a:off x="11354518" y="6256512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8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3768AC-FB23-2CEA-1884-5C18056E45B6}"/>
              </a:ext>
            </a:extLst>
          </p:cNvPr>
          <p:cNvSpPr txBox="1"/>
          <p:nvPr/>
        </p:nvSpPr>
        <p:spPr>
          <a:xfrm>
            <a:off x="3274760" y="1326484"/>
            <a:ext cx="81970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Inter" panose="020B0604020202020204" charset="0"/>
                <a:cs typeface="Arial" panose="020B0604020202020204" pitchFamily="34" charset="0"/>
              </a:rPr>
              <a:t>Цель диктанта -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популяризации землеустроительного, кадастрового и геодезического образования, укрепления междисциплинарных профессиональных контактов, расширения общего академического пространства, содействия установлению климата межнационального уважения и взаимовыручки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рамках Учебно-методического совета по направлению подготовки «Землеустройство и кадастры», находящегося в системе  Федерального учебно-методического объединения по Укрупненной группе направлений, специальностей (УГСН) 21.00.00 «Прикладная геология, Горное дело, Нефтегазовое дело и Геодезия»</a:t>
            </a:r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Inter" panose="020B060402020202020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4FE746D-E9EB-AB43-85F9-C93DB241DA12}"/>
              </a:ext>
            </a:extLst>
          </p:cNvPr>
          <p:cNvSpPr txBox="1"/>
          <p:nvPr/>
        </p:nvSpPr>
        <p:spPr>
          <a:xfrm>
            <a:off x="1911001" y="2880693"/>
            <a:ext cx="6297574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Основные задачи:</a:t>
            </a:r>
          </a:p>
          <a:p>
            <a:pPr marL="342900" lvl="0" indent="-342900" algn="just"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u="none" strike="noStrike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качества организации и эффективности учебного процесса в вузах;</a:t>
            </a:r>
            <a:endParaRPr lang="ru-RU" sz="1400" u="none" strike="noStrike" spc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u="none" strike="noStrike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мотивация обучающихся к изучению различных вопросов в области землеустройства и кадастров, геодезии, оценки и мониторинга земель и объектов недвижимости, управления земельными ресурсами и объектами недвижимости;</a:t>
            </a:r>
            <a:endParaRPr lang="ru-RU" sz="1400" u="none" strike="noStrike" spc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предоставление возможности обучающимся в т.ч. из зарубежных стран принять участие в интеллектуальном соревновании по землеустройству и кадастрам, геодезии, оценки и мониторингу земель и объектов недвижимости, управлению земельными ресурсами и объектами недвижимости и узнать свой результат</a:t>
            </a:r>
            <a:r>
              <a:rPr lang="ru-RU" sz="1400" u="none" strike="noStrike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D03CC24-8654-822F-5D8D-B7CBB7FCD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8" y="1560309"/>
            <a:ext cx="2716193" cy="19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цель, стратегии, центр, точность значок">
            <a:extLst>
              <a:ext uri="{FF2B5EF4-FFF2-40B4-BE49-F238E27FC236}">
                <a16:creationId xmlns="" xmlns:a16="http://schemas.microsoft.com/office/drawing/2014/main" id="{80EF3D1C-8468-E932-FB17-470CF437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5" y="3543952"/>
            <a:ext cx="1867756" cy="18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9D5241B-C65C-8D4C-42EB-2A03E00530B1}"/>
              </a:ext>
            </a:extLst>
          </p:cNvPr>
          <p:cNvSpPr txBox="1"/>
          <p:nvPr/>
        </p:nvSpPr>
        <p:spPr>
          <a:xfrm>
            <a:off x="1054265" y="5508292"/>
            <a:ext cx="98188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u="none" strike="noStrike" spc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оценка уровня профессиональной подготовки будущих специалистов, проверка способности обучающихся применять свои знания, умения и навыки для решения различных задач в профессиональной сфере деятельности;</a:t>
            </a:r>
          </a:p>
          <a:p>
            <a:pPr marL="342900" lvl="0" indent="-342900" algn="just"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u="none" strike="noStrike" spc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академического сотрудничества между высшими учебными заведениями, выпускающими специалистов в области землеустройства и кадастров, геодезии, оценки и мониторинга земель и объектов недвижимости, управления земельными ресурсами и объектами недвижимости.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A159A-BC50-7620-F00E-F2BF4398E1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8574" y="2850623"/>
            <a:ext cx="3706800" cy="2472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F1D2476-80DA-95A8-4463-5306E689B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0368" y="99000"/>
            <a:ext cx="1010632" cy="10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06BDC2B-605E-F290-A8C5-74137E571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61" y="4906687"/>
            <a:ext cx="3453000" cy="19423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9BD55D-C2B0-0323-6F47-D1BAFFFC6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376" y="3052641"/>
            <a:ext cx="3268888" cy="24516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F93C19D-7D68-62E9-9AB6-CD25F2D76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6" y="2934278"/>
            <a:ext cx="3108280" cy="233121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41C7E6A7-8C39-507D-2544-4101B741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00" y="363012"/>
            <a:ext cx="7875000" cy="7898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Международная просветительская акция </a:t>
            </a:r>
            <a:br>
              <a:rPr lang="ru-RU" sz="2800" b="1" dirty="0"/>
            </a:br>
            <a:r>
              <a:rPr lang="ru-RU" sz="2800" b="1" dirty="0"/>
              <a:t>«Земельно-кадастровый диктант»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5896A6-D476-DF65-FA06-C0957AD80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5" y="189000"/>
            <a:ext cx="1100558" cy="12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DFB970-62DF-0D27-04A4-B7CEE8C06D9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2" y="6395464"/>
            <a:ext cx="145894" cy="1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FCA2976-3203-3CB3-6F46-97F3392B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000" y="99000"/>
            <a:ext cx="1354234" cy="1334749"/>
          </a:xfrm>
          <a:prstGeom prst="rect">
            <a:avLst/>
          </a:prstGeom>
        </p:spPr>
      </p:pic>
      <p:sp>
        <p:nvSpPr>
          <p:cNvPr id="17" name="Объект 1">
            <a:extLst>
              <a:ext uri="{FF2B5EF4-FFF2-40B4-BE49-F238E27FC236}">
                <a16:creationId xmlns="" xmlns:a16="http://schemas.microsoft.com/office/drawing/2014/main" id="{518B58C1-E76C-FE6F-D7DF-AB1FA8F99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684" y="1477396"/>
            <a:ext cx="11723316" cy="1551766"/>
          </a:xfrm>
          <a:solidFill>
            <a:schemeClr val="accent5">
              <a:lumMod val="20000"/>
              <a:lumOff val="80000"/>
            </a:schemeClr>
          </a:solidFill>
          <a:ln w="9525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2024 г. был проведен «Земельно-кадастровый диктант», посвященный дню геодезии и картографии, который отмечается во второе воскресенье марта.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профессионального Диктанта было создано 45 площадок ( 2023 г. – 25), от Дальнего Востока до Калининграда, а также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площадки вузов стран СНГ: Республики Таджикистан и Республики Белоруссия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всех площадках приняло участие более  500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C96A0FC-7EE7-13D2-8246-550EE60B2797}"/>
              </a:ext>
            </a:extLst>
          </p:cNvPr>
          <p:cNvGrpSpPr/>
          <p:nvPr/>
        </p:nvGrpSpPr>
        <p:grpSpPr>
          <a:xfrm>
            <a:off x="10911000" y="5701308"/>
            <a:ext cx="1216346" cy="1057692"/>
            <a:chOff x="10993846" y="5800308"/>
            <a:chExt cx="1216346" cy="1057692"/>
          </a:xfrm>
        </p:grpSpPr>
        <p:pic>
          <p:nvPicPr>
            <p:cNvPr id="10" name="Picture 4">
              <a:extLst>
                <a:ext uri="{FF2B5EF4-FFF2-40B4-BE49-F238E27FC236}">
                  <a16:creationId xmlns="" xmlns:a16="http://schemas.microsoft.com/office/drawing/2014/main" id="{87F1AAB2-5029-923A-308E-2F4296705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846" y="5800308"/>
              <a:ext cx="1216346" cy="1057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D4BE1E2-1CD0-A13F-8EDC-67F524A3AA0A}"/>
                </a:ext>
              </a:extLst>
            </p:cNvPr>
            <p:cNvSpPr txBox="1"/>
            <p:nvPr/>
          </p:nvSpPr>
          <p:spPr>
            <a:xfrm>
              <a:off x="11344127" y="6321884"/>
              <a:ext cx="495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FF0000"/>
                  </a:solidFill>
                </a:rPr>
                <a:t>9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72893DC-BD5D-1303-7E05-B6B4ECC019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04" y="3044156"/>
            <a:ext cx="2572957" cy="343060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D442A907-BDB2-F725-9C99-C37B2205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4" y="5274252"/>
            <a:ext cx="2710860" cy="1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7104F158-8D14-9D54-4A2D-452C33FFB4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7250" y="2969774"/>
            <a:ext cx="2874126" cy="20342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E6208D6-94A5-037C-B0B1-341EB02AD8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309" y="125969"/>
            <a:ext cx="1010632" cy="1097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E3341BB-E587-8261-A14E-80E845BA04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1000" y="6115756"/>
            <a:ext cx="742244" cy="742244"/>
          </a:xfrm>
          <a:prstGeom prst="rect">
            <a:avLst/>
          </a:prstGeom>
          <a:ln w="9525">
            <a:solidFill>
              <a:srgbClr val="0D97FF"/>
            </a:solidFill>
          </a:ln>
        </p:spPr>
      </p:pic>
    </p:spTree>
    <p:extLst>
      <p:ext uri="{BB962C8B-B14F-4D97-AF65-F5344CB8AC3E}">
        <p14:creationId xmlns:p14="http://schemas.microsoft.com/office/powerpoint/2010/main" val="5533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982</Words>
  <Application>Microsoft Office PowerPoint</Application>
  <PresentationFormat>Широкоэкранный</PresentationFormat>
  <Paragraphs>131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굴림</vt:lpstr>
      <vt:lpstr>Inter</vt:lpstr>
      <vt:lpstr>Manrope</vt:lpstr>
      <vt:lpstr>Symbol</vt:lpstr>
      <vt:lpstr>Times New Roman</vt:lpstr>
      <vt:lpstr>Verdana</vt:lpstr>
      <vt:lpstr>Wingdings</vt:lpstr>
      <vt:lpstr>Тема Office</vt:lpstr>
      <vt:lpstr>1_Тема Office</vt:lpstr>
      <vt:lpstr>2_Тема Office</vt:lpstr>
      <vt:lpstr>Итоги и планы развития взаимодействия вузов УМС в системе УГСНП 21.00.00  в области  Землеустройства и кадастров</vt:lpstr>
      <vt:lpstr>Вузы, осуществляющие подготовку по направлению  21.00.00«Землеустройство и кадастры»  на 01.02.2024 года </vt:lpstr>
      <vt:lpstr>Деятельность Учебно-методического объединения (УМО – УМС) в проведении конкурсов в области землеустройства и кадастров</vt:lpstr>
      <vt:lpstr>3-ий этап Конкурса выпускных квалификационных работ по направлению подготовки «Землеустройство и кадастры»</vt:lpstr>
      <vt:lpstr>Конкурс выпускных квалификационных работ (ВКР) в 2023 году, 3-ий этап</vt:lpstr>
      <vt:lpstr>Лучшие вузы в конкурсе выпускных квалификационных работ (ВКР), 3-ий этап  </vt:lpstr>
      <vt:lpstr>Награды победителям номинаций в конкурсах выпускных квалификационных работ (ВКР)</vt:lpstr>
      <vt:lpstr>Международная просветительская акция  «Земельно-кадастровый диктант» (МПА.ЗКД)</vt:lpstr>
      <vt:lpstr>Международная просветительская акция  «Земельно-кадастровый диктант»</vt:lpstr>
      <vt:lpstr>Итоги Международной просветительской акции  «Земельно-кадастровый диктант» (МПА.ЗКД)</vt:lpstr>
      <vt:lpstr>Международная олимпиада «МО.ГЗК-2024. Гео-Вызов, 3-ий этап  </vt:lpstr>
      <vt:lpstr>Международная олимпиада «МО.ГЗК-2024.  Гео-Вызов», 3-ий этап  </vt:lpstr>
      <vt:lpstr>Результаты финального этапа Международной студенческой олимпиады «МО.ГЗК-2024.Гео-Вызов» </vt:lpstr>
      <vt:lpstr>1. Публикации: Мониторинг, Сборник статей, Проект монографии 2. Включение в учебные планы модульной подготовки для получения квалификации рабочей профессии.  3. Развитие сетевой формы обучения с вузами в рамках УМС и УГСНП 4. Разработка документов по ФГОС 4. 5. Развитие новых форм взаимодействия для расширения коммуникации ППС и студентов в рамках УМС и УГСНП. 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282</cp:revision>
  <dcterms:created xsi:type="dcterms:W3CDTF">2021-01-08T10:18:56Z</dcterms:created>
  <dcterms:modified xsi:type="dcterms:W3CDTF">2024-06-06T11:45:51Z</dcterms:modified>
</cp:coreProperties>
</file>